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77"/>
  </p:notesMasterIdLst>
  <p:sldIdLst>
    <p:sldId id="865" r:id="rId2"/>
    <p:sldId id="826" r:id="rId3"/>
    <p:sldId id="913" r:id="rId4"/>
    <p:sldId id="914" r:id="rId5"/>
    <p:sldId id="814" r:id="rId6"/>
    <p:sldId id="915" r:id="rId7"/>
    <p:sldId id="828" r:id="rId8"/>
    <p:sldId id="688" r:id="rId9"/>
    <p:sldId id="943" r:id="rId10"/>
    <p:sldId id="916" r:id="rId11"/>
    <p:sldId id="761" r:id="rId12"/>
    <p:sldId id="944" r:id="rId13"/>
    <p:sldId id="949" r:id="rId14"/>
    <p:sldId id="950" r:id="rId15"/>
    <p:sldId id="768" r:id="rId16"/>
    <p:sldId id="954" r:id="rId17"/>
    <p:sldId id="620" r:id="rId18"/>
    <p:sldId id="848" r:id="rId19"/>
    <p:sldId id="729" r:id="rId20"/>
    <p:sldId id="948" r:id="rId21"/>
    <p:sldId id="288" r:id="rId22"/>
    <p:sldId id="951" r:id="rId23"/>
    <p:sldId id="766" r:id="rId24"/>
    <p:sldId id="785" r:id="rId25"/>
    <p:sldId id="1055" r:id="rId26"/>
    <p:sldId id="757" r:id="rId27"/>
    <p:sldId id="1054" r:id="rId28"/>
    <p:sldId id="952" r:id="rId29"/>
    <p:sldId id="777" r:id="rId30"/>
    <p:sldId id="953" r:id="rId31"/>
    <p:sldId id="760" r:id="rId32"/>
    <p:sldId id="759" r:id="rId33"/>
    <p:sldId id="1052" r:id="rId34"/>
    <p:sldId id="671" r:id="rId35"/>
    <p:sldId id="920" r:id="rId36"/>
    <p:sldId id="322" r:id="rId37"/>
    <p:sldId id="1056" r:id="rId38"/>
    <p:sldId id="1057" r:id="rId39"/>
    <p:sldId id="737" r:id="rId40"/>
    <p:sldId id="738" r:id="rId41"/>
    <p:sldId id="698" r:id="rId42"/>
    <p:sldId id="388" r:id="rId43"/>
    <p:sldId id="1013" r:id="rId44"/>
    <p:sldId id="762" r:id="rId45"/>
    <p:sldId id="1053" r:id="rId46"/>
    <p:sldId id="845" r:id="rId47"/>
    <p:sldId id="846" r:id="rId48"/>
    <p:sldId id="1058" r:id="rId49"/>
    <p:sldId id="734" r:id="rId50"/>
    <p:sldId id="788" r:id="rId51"/>
    <p:sldId id="790" r:id="rId52"/>
    <p:sldId id="764" r:id="rId53"/>
    <p:sldId id="775" r:id="rId54"/>
    <p:sldId id="755" r:id="rId55"/>
    <p:sldId id="791" r:id="rId56"/>
    <p:sldId id="687" r:id="rId57"/>
    <p:sldId id="719" r:id="rId58"/>
    <p:sldId id="720" r:id="rId59"/>
    <p:sldId id="794" r:id="rId60"/>
    <p:sldId id="771" r:id="rId61"/>
    <p:sldId id="792" r:id="rId62"/>
    <p:sldId id="782" r:id="rId63"/>
    <p:sldId id="783" r:id="rId64"/>
    <p:sldId id="781" r:id="rId65"/>
    <p:sldId id="773" r:id="rId66"/>
    <p:sldId id="786" r:id="rId67"/>
    <p:sldId id="758" r:id="rId68"/>
    <p:sldId id="793" r:id="rId69"/>
    <p:sldId id="787" r:id="rId70"/>
    <p:sldId id="780" r:id="rId71"/>
    <p:sldId id="673" r:id="rId72"/>
    <p:sldId id="677" r:id="rId73"/>
    <p:sldId id="682" r:id="rId74"/>
    <p:sldId id="731" r:id="rId75"/>
    <p:sldId id="798" r:id="rId76"/>
  </p:sldIdLst>
  <p:sldSz cx="9144000" cy="6858000" type="screen4x3"/>
  <p:notesSz cx="6858000" cy="9144000"/>
  <p:defaultTextStyle>
    <a:defPPr>
      <a:defRPr lang="en-US"/>
    </a:defPPr>
    <a:lvl1pPr algn="l" rtl="0" eaLnBrk="0" fontAlgn="base" hangingPunct="0">
      <a:spcBef>
        <a:spcPct val="0"/>
      </a:spcBef>
      <a:spcAft>
        <a:spcPct val="0"/>
      </a:spcAft>
      <a:defRPr sz="2000" b="1" i="1" kern="1200">
        <a:solidFill>
          <a:schemeClr val="tx1"/>
        </a:solidFill>
        <a:latin typeface="Arial Narrow" charset="0"/>
        <a:ea typeface="ＭＳ Ｐゴシック" charset="0"/>
        <a:cs typeface="ＭＳ Ｐゴシック" charset="0"/>
      </a:defRPr>
    </a:lvl1pPr>
    <a:lvl2pPr marL="457200" algn="l" rtl="0" eaLnBrk="0" fontAlgn="base" hangingPunct="0">
      <a:spcBef>
        <a:spcPct val="0"/>
      </a:spcBef>
      <a:spcAft>
        <a:spcPct val="0"/>
      </a:spcAft>
      <a:defRPr sz="2000" b="1" i="1" kern="1200">
        <a:solidFill>
          <a:schemeClr val="tx1"/>
        </a:solidFill>
        <a:latin typeface="Arial Narrow" charset="0"/>
        <a:ea typeface="ＭＳ Ｐゴシック" charset="0"/>
        <a:cs typeface="ＭＳ Ｐゴシック" charset="0"/>
      </a:defRPr>
    </a:lvl2pPr>
    <a:lvl3pPr marL="914400" algn="l" rtl="0" eaLnBrk="0" fontAlgn="base" hangingPunct="0">
      <a:spcBef>
        <a:spcPct val="0"/>
      </a:spcBef>
      <a:spcAft>
        <a:spcPct val="0"/>
      </a:spcAft>
      <a:defRPr sz="2000" b="1" i="1" kern="1200">
        <a:solidFill>
          <a:schemeClr val="tx1"/>
        </a:solidFill>
        <a:latin typeface="Arial Narrow" charset="0"/>
        <a:ea typeface="ＭＳ Ｐゴシック" charset="0"/>
        <a:cs typeface="ＭＳ Ｐゴシック" charset="0"/>
      </a:defRPr>
    </a:lvl3pPr>
    <a:lvl4pPr marL="1371600" algn="l" rtl="0" eaLnBrk="0" fontAlgn="base" hangingPunct="0">
      <a:spcBef>
        <a:spcPct val="0"/>
      </a:spcBef>
      <a:spcAft>
        <a:spcPct val="0"/>
      </a:spcAft>
      <a:defRPr sz="2000" b="1" i="1" kern="1200">
        <a:solidFill>
          <a:schemeClr val="tx1"/>
        </a:solidFill>
        <a:latin typeface="Arial Narrow" charset="0"/>
        <a:ea typeface="ＭＳ Ｐゴシック" charset="0"/>
        <a:cs typeface="ＭＳ Ｐゴシック" charset="0"/>
      </a:defRPr>
    </a:lvl4pPr>
    <a:lvl5pPr marL="1828800" algn="l" rtl="0" eaLnBrk="0" fontAlgn="base" hangingPunct="0">
      <a:spcBef>
        <a:spcPct val="0"/>
      </a:spcBef>
      <a:spcAft>
        <a:spcPct val="0"/>
      </a:spcAft>
      <a:defRPr sz="2000" b="1" i="1"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sz="2000" b="1" i="1"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sz="2000" b="1" i="1"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sz="2000" b="1" i="1"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sz="2000" b="1" i="1" kern="1200">
        <a:solidFill>
          <a:schemeClr val="tx1"/>
        </a:solidFill>
        <a:latin typeface="Arial Narrow"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20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8C38"/>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34"/>
    <p:restoredTop sz="99374" autoAdjust="0"/>
  </p:normalViewPr>
  <p:slideViewPr>
    <p:cSldViewPr>
      <p:cViewPr varScale="1">
        <p:scale>
          <a:sx n="108" d="100"/>
          <a:sy n="108" d="100"/>
        </p:scale>
        <p:origin x="1952" y="184"/>
      </p:cViewPr>
      <p:guideLst>
        <p:guide orient="horz" pos="2208"/>
        <p:guide pos="288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i="0">
                <a:latin typeface="Times" charset="0"/>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a:latin typeface="Times" charset="0"/>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i="0">
                <a:latin typeface="Times" charset="0"/>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a:latin typeface="Times" charset="0"/>
              </a:defRPr>
            </a:lvl1pPr>
          </a:lstStyle>
          <a:p>
            <a:pPr>
              <a:defRPr/>
            </a:pPr>
            <a:fld id="{7985A9DF-F688-654B-BAB4-93E52DEBDAF0}" type="slidenum">
              <a:rPr lang="en-US"/>
              <a:pPr>
                <a:defRPr/>
              </a:pPr>
              <a:t>‹#›</a:t>
            </a:fld>
            <a:endParaRPr lang="en-US"/>
          </a:p>
        </p:txBody>
      </p:sp>
    </p:spTree>
    <p:extLst>
      <p:ext uri="{BB962C8B-B14F-4D97-AF65-F5344CB8AC3E}">
        <p14:creationId xmlns:p14="http://schemas.microsoft.com/office/powerpoint/2010/main" val="14528909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05F754FE-9D54-5147-B7B3-B7C9D73134EC}"/>
              </a:ext>
            </a:extLst>
          </p:cNvPr>
          <p:cNvSpPr>
            <a:spLocks noGrp="1" noRot="1" noChangeAspect="1" noChangeArrowheads="1" noTextEdit="1"/>
          </p:cNvSpPr>
          <p:nvPr>
            <p:ph type="sldImg"/>
          </p:nvPr>
        </p:nvSpPr>
        <p:spPr>
          <a:ln/>
        </p:spPr>
      </p:sp>
      <p:sp>
        <p:nvSpPr>
          <p:cNvPr id="17410" name="Notes Placeholder 2">
            <a:extLst>
              <a:ext uri="{FF2B5EF4-FFF2-40B4-BE49-F238E27FC236}">
                <a16:creationId xmlns:a16="http://schemas.microsoft.com/office/drawing/2014/main" id="{B16F5DF9-11AF-B545-8B51-7402A65CAE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D4F0730F-B764-A049-8475-5D4965E9A3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i="1">
                <a:solidFill>
                  <a:schemeClr val="tx1"/>
                </a:solidFill>
                <a:latin typeface="Abadi MT Condensed Extra Bold" panose="020B0306030101010103" pitchFamily="34" charset="77"/>
                <a:ea typeface="ＭＳ Ｐゴシック" panose="020B0600070205080204" pitchFamily="34" charset="-128"/>
              </a:defRPr>
            </a:lvl1pPr>
            <a:lvl2pPr marL="742950" indent="-285750">
              <a:defRPr sz="2000" b="1" i="1">
                <a:solidFill>
                  <a:schemeClr val="tx1"/>
                </a:solidFill>
                <a:latin typeface="Abadi MT Condensed Extra Bold" panose="020B0306030101010103" pitchFamily="34" charset="77"/>
                <a:ea typeface="ＭＳ Ｐゴシック" panose="020B0600070205080204" pitchFamily="34" charset="-128"/>
              </a:defRPr>
            </a:lvl2pPr>
            <a:lvl3pPr marL="1143000" indent="-228600">
              <a:defRPr sz="2000" b="1" i="1">
                <a:solidFill>
                  <a:schemeClr val="tx1"/>
                </a:solidFill>
                <a:latin typeface="Abadi MT Condensed Extra Bold" panose="020B0306030101010103" pitchFamily="34" charset="77"/>
                <a:ea typeface="ＭＳ Ｐゴシック" panose="020B0600070205080204" pitchFamily="34" charset="-128"/>
              </a:defRPr>
            </a:lvl3pPr>
            <a:lvl4pPr marL="1600200" indent="-228600">
              <a:defRPr sz="2000" b="1" i="1">
                <a:solidFill>
                  <a:schemeClr val="tx1"/>
                </a:solidFill>
                <a:latin typeface="Abadi MT Condensed Extra Bold" panose="020B0306030101010103" pitchFamily="34" charset="77"/>
                <a:ea typeface="ＭＳ Ｐゴシック" panose="020B0600070205080204" pitchFamily="34" charset="-128"/>
              </a:defRPr>
            </a:lvl4pPr>
            <a:lvl5pPr marL="2057400" indent="-228600">
              <a:defRPr sz="2000" b="1" i="1">
                <a:solidFill>
                  <a:schemeClr val="tx1"/>
                </a:solidFill>
                <a:latin typeface="Abadi MT Condensed Extra Bold" panose="020B0306030101010103" pitchFamily="34" charset="77"/>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badi MT Condensed Extra Bold" panose="020B0306030101010103" pitchFamily="34" charset="77"/>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badi MT Condensed Extra Bold" panose="020B0306030101010103" pitchFamily="34" charset="77"/>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badi MT Condensed Extra Bold" panose="020B0306030101010103" pitchFamily="34" charset="77"/>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badi MT Condensed Extra Bold" panose="020B0306030101010103" pitchFamily="34" charset="77"/>
                <a:ea typeface="ＭＳ Ｐゴシック" panose="020B0600070205080204" pitchFamily="34" charset="-128"/>
              </a:defRPr>
            </a:lvl9pPr>
          </a:lstStyle>
          <a:p>
            <a:fld id="{890AFEAF-D9AC-C144-9CDE-80B5E53F8BD6}" type="slidenum">
              <a:rPr lang="en-US" altLang="en-US" sz="1200" b="0" i="0" smtClean="0">
                <a:latin typeface="Times" pitchFamily="2" charset="0"/>
              </a:rPr>
              <a:pPr/>
              <a:t>4</a:t>
            </a:fld>
            <a:endParaRPr lang="en-US" altLang="en-US" sz="1200" b="0" i="0">
              <a:latin typeface="Times" pitchFamily="2"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E7CF29D-D5BC-664A-9075-41F4B3005C9C}"/>
              </a:ext>
            </a:extLst>
          </p:cNvPr>
          <p:cNvSpPr>
            <a:spLocks noGrp="1"/>
          </p:cNvSpPr>
          <p:nvPr>
            <p:ph type="sldNum" sz="quarter" idx="5"/>
          </p:nvPr>
        </p:nvSpPr>
        <p:spPr>
          <a:extLst>
            <a:ext uri="{909E8E84-426E-40dd-AFC4-6F175D3DCCD1}">
              <a14:hiddenFill xmlns:a14="http://schemas.microsoft.com/office/drawing/2010/main" xmlns="">
                <a:solidFill>
                  <a:srgbClr val="163859">
                    <a:alpha val="34901"/>
                  </a:srgbClr>
                </a:solidFill>
              </a14:hiddenFill>
            </a:ext>
            <a:ext uri="{91240B29-F687-4f45-9708-019B960494DF}">
              <a14:hiddenLine xmlns:a14="http://schemas.microsoft.com/office/drawing/2010/main" xmlns="" w="25400">
                <a:solidFill>
                  <a:srgbClr val="6E7A8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1pPr>
            <a:lvl2pPr marL="742950" indent="-28575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2pPr>
            <a:lvl3pPr marL="11430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3pPr>
            <a:lvl4pPr marL="16002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4pPr>
            <a:lvl5pPr marL="20574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5pPr>
            <a:lvl6pPr marL="25146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6pPr>
            <a:lvl7pPr marL="29718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7pPr>
            <a:lvl8pPr marL="34290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8pPr>
            <a:lvl9pPr marL="38862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9pPr>
          </a:lstStyle>
          <a:p>
            <a:pPr eaLnBrk="1" hangingPunct="1"/>
            <a:fld id="{C5BC13CE-5150-5149-A57D-519E118A6AE4}" type="slidenum">
              <a:rPr lang="en-US" altLang="en-US" sz="1200"/>
              <a:pPr eaLnBrk="1" hangingPunct="1"/>
              <a:t>5</a:t>
            </a:fld>
            <a:endParaRPr lang="en-US" altLang="en-US" sz="1200"/>
          </a:p>
        </p:txBody>
      </p:sp>
      <p:sp>
        <p:nvSpPr>
          <p:cNvPr id="39938" name="Rectangle 7">
            <a:extLst>
              <a:ext uri="{FF2B5EF4-FFF2-40B4-BE49-F238E27FC236}">
                <a16:creationId xmlns:a16="http://schemas.microsoft.com/office/drawing/2014/main" id="{F25E03B4-769B-8743-9A35-11AB7D4EE32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1pPr>
            <a:lvl2pPr marL="742950" indent="-28575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2pPr>
            <a:lvl3pPr marL="11430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3pPr>
            <a:lvl4pPr marL="16002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4pPr>
            <a:lvl5pPr marL="20574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5pPr>
            <a:lvl6pPr marL="25146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6pPr>
            <a:lvl7pPr marL="29718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7pPr>
            <a:lvl8pPr marL="34290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8pPr>
            <a:lvl9pPr marL="38862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9pPr>
          </a:lstStyle>
          <a:p>
            <a:pPr algn="r"/>
            <a:fld id="{9BDFB469-2885-3E47-8464-A73D8847EB98}" type="slidenum">
              <a:rPr lang="en-US" altLang="en-US" sz="1200">
                <a:solidFill>
                  <a:schemeClr val="tx1"/>
                </a:solidFill>
                <a:latin typeface="Times" pitchFamily="2" charset="0"/>
                <a:ea typeface="ＭＳ Ｐゴシック" panose="020B0600070205080204" pitchFamily="34" charset="-128"/>
              </a:rPr>
              <a:pPr algn="r"/>
              <a:t>5</a:t>
            </a:fld>
            <a:endParaRPr lang="en-US" altLang="en-US" sz="1200">
              <a:solidFill>
                <a:schemeClr val="tx1"/>
              </a:solidFill>
              <a:latin typeface="Times" pitchFamily="2" charset="0"/>
              <a:ea typeface="ＭＳ Ｐゴシック" panose="020B0600070205080204" pitchFamily="34" charset="-128"/>
            </a:endParaRPr>
          </a:p>
        </p:txBody>
      </p:sp>
      <p:sp>
        <p:nvSpPr>
          <p:cNvPr id="197635" name="Rectangle 2">
            <a:extLst>
              <a:ext uri="{FF2B5EF4-FFF2-40B4-BE49-F238E27FC236}">
                <a16:creationId xmlns:a16="http://schemas.microsoft.com/office/drawing/2014/main" id="{476C2D01-DD5B-FC45-8112-2296AC47D9ED}"/>
              </a:ext>
            </a:extLst>
          </p:cNvPr>
          <p:cNvSpPr>
            <a:spLocks noGrp="1" noRot="1" noChangeAspect="1" noChangeArrowheads="1"/>
          </p:cNvSpPr>
          <p:nvPr>
            <p:ph type="sldImg"/>
          </p:nvPr>
        </p:nvSpPr>
        <p:spPr>
          <a:solidFill>
            <a:srgbClr val="FFFFFF"/>
          </a:solidFill>
          <a:ln w="12700">
            <a:solidFill>
              <a:schemeClr val="tx1"/>
            </a:solidFill>
          </a:ln>
          <a:extLst>
            <a:ext uri="{FAA26D3D-D897-4be2-8F04-BA451C77F1D7}">
              <ma14:placeholderFlag xmlns:ma14="http://schemas.microsoft.com/office/mac/drawingml/2011/main" xmlns="" val="1"/>
            </a:ext>
          </a:extLst>
        </p:spPr>
      </p:sp>
      <p:sp>
        <p:nvSpPr>
          <p:cNvPr id="197636" name="Rectangle 3">
            <a:extLst>
              <a:ext uri="{FF2B5EF4-FFF2-40B4-BE49-F238E27FC236}">
                <a16:creationId xmlns:a16="http://schemas.microsoft.com/office/drawing/2014/main" id="{C79BD6C9-DA91-604A-B9F0-992730DAB304}"/>
              </a:ext>
            </a:extLst>
          </p:cNvPr>
          <p:cNvSpPr>
            <a:spLocks noGrp="1" noChangeArrowheads="1"/>
          </p:cNvSpPr>
          <p:nvPr>
            <p:ph type="body" idx="1"/>
          </p:nvPr>
        </p:nvSpPr>
        <p:spPr>
          <a:xfrm>
            <a:off x="1430338" y="4343400"/>
            <a:ext cx="5029200" cy="4114800"/>
          </a:xfrm>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lIns="90488" tIns="44450" rIns="90488" bIns="44450"/>
          <a:lstStyle/>
          <a:p>
            <a:pPr eaLnBrk="1" hangingPunct="1">
              <a:defRPr/>
            </a:pPr>
            <a:endParaRPr lang="en-US">
              <a:cs typeface="+mn-cs"/>
            </a:endParaRPr>
          </a:p>
        </p:txBody>
      </p:sp>
    </p:spTree>
    <p:extLst>
      <p:ext uri="{BB962C8B-B14F-4D97-AF65-F5344CB8AC3E}">
        <p14:creationId xmlns:p14="http://schemas.microsoft.com/office/powerpoint/2010/main" val="892055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fld id="{2F8AE1C3-7C74-104E-B1E3-5785BEDCAD0F}" type="slidenum">
              <a:rPr lang="en-US" sz="1200" b="0" i="0">
                <a:latin typeface="Times" charset="0"/>
              </a:rPr>
              <a:pPr/>
              <a:t>8</a:t>
            </a:fld>
            <a:endParaRPr lang="en-US" sz="1200" b="0" i="0">
              <a:latin typeface="Times" charset="0"/>
            </a:endParaRPr>
          </a:p>
        </p:txBody>
      </p:sp>
      <p:sp>
        <p:nvSpPr>
          <p:cNvPr id="276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pPr algn="r"/>
            <a:fld id="{DB06B41D-31B5-9E44-9ADE-0020C6A7A359}" type="slidenum">
              <a:rPr lang="en-US" sz="1200">
                <a:latin typeface="Times" charset="0"/>
              </a:rPr>
              <a:pPr algn="r"/>
              <a:t>8</a:t>
            </a:fld>
            <a:endParaRPr lang="en-US" sz="1200">
              <a:latin typeface="Times" charset="0"/>
            </a:endParaRPr>
          </a:p>
        </p:txBody>
      </p:sp>
      <p:sp>
        <p:nvSpPr>
          <p:cNvPr id="27651" name="Rectangle 2"/>
          <p:cNvSpPr>
            <a:spLocks noGrp="1" noRot="1" noChangeAspect="1" noChangeArrowheads="1"/>
          </p:cNvSpPr>
          <p:nvPr>
            <p:ph type="sldImg"/>
          </p:nvPr>
        </p:nvSpPr>
        <p:spPr>
          <a:solidFill>
            <a:srgbClr val="FFFFFF"/>
          </a:solidFill>
          <a:ln w="12700" cap="flat">
            <a:solidFill>
              <a:schemeClr val="tx1"/>
            </a:solidFill>
          </a:ln>
        </p:spPr>
      </p:sp>
      <p:sp>
        <p:nvSpPr>
          <p:cNvPr id="27652" name="Rectangle 3"/>
          <p:cNvSpPr>
            <a:spLocks noGrp="1" noChangeArrowheads="1"/>
          </p:cNvSpPr>
          <p:nvPr>
            <p:ph type="body" idx="1"/>
          </p:nvPr>
        </p:nvSpPr>
        <p:spPr>
          <a:xfrm>
            <a:off x="1430338" y="4343400"/>
            <a:ext cx="5029200" cy="4114800"/>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lIns="90488" tIns="44450" rIns="90488" bIns="44450"/>
          <a:lstStyle/>
          <a:p>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Decomposition </a:t>
            </a:r>
            <a:endParaRPr kumimoji="1" lang="zh-CN" altLang="en-US" dirty="0"/>
          </a:p>
        </p:txBody>
      </p:sp>
      <p:sp>
        <p:nvSpPr>
          <p:cNvPr id="4" name="幻灯片编号占位符 3"/>
          <p:cNvSpPr>
            <a:spLocks noGrp="1"/>
          </p:cNvSpPr>
          <p:nvPr>
            <p:ph type="sldNum" sz="quarter" idx="10"/>
          </p:nvPr>
        </p:nvSpPr>
        <p:spPr/>
        <p:txBody>
          <a:bodyPr/>
          <a:lstStyle/>
          <a:p>
            <a:fld id="{F60FEE6E-C8AB-FC41-A90E-8AAB87D34EDE}" type="slidenum">
              <a:rPr kumimoji="1" lang="zh-CN" altLang="en-US" smtClean="0"/>
              <a:t>36</a:t>
            </a:fld>
            <a:endParaRPr kumimoji="1" lang="zh-CN" altLang="en-US"/>
          </a:p>
        </p:txBody>
      </p:sp>
    </p:spTree>
    <p:extLst>
      <p:ext uri="{BB962C8B-B14F-4D97-AF65-F5344CB8AC3E}">
        <p14:creationId xmlns:p14="http://schemas.microsoft.com/office/powerpoint/2010/main" val="2079009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Compressible component created magnetic compressions with converging field lines, a particle that spirals around such MF would feel</a:t>
            </a:r>
          </a:p>
          <a:p>
            <a:r>
              <a:rPr lang="en-US" sz="1200" b="0" i="0" kern="1200" dirty="0">
                <a:solidFill>
                  <a:schemeClr val="tx1"/>
                </a:solidFill>
                <a:effectLst/>
                <a:latin typeface="+mn-lt"/>
                <a:ea typeface="+mn-ea"/>
                <a:cs typeface="+mn-cs"/>
              </a:rPr>
              <a:t>a </a:t>
            </a:r>
            <a:r>
              <a:rPr lang="en-US" sz="1200" b="1" i="0" kern="1200" dirty="0">
                <a:solidFill>
                  <a:schemeClr val="tx1"/>
                </a:solidFill>
                <a:effectLst/>
                <a:latin typeface="+mn-lt"/>
                <a:ea typeface="+mn-ea"/>
                <a:cs typeface="+mn-cs"/>
              </a:rPr>
              <a:t>force pointed</a:t>
            </a:r>
            <a:r>
              <a:rPr lang="en-US" sz="1200" b="0" i="0" kern="1200" dirty="0">
                <a:solidFill>
                  <a:schemeClr val="tx1"/>
                </a:solidFill>
                <a:effectLst/>
                <a:latin typeface="+mn-lt"/>
                <a:ea typeface="+mn-ea"/>
                <a:cs typeface="+mn-cs"/>
              </a:rPr>
              <a:t> against the gradient, in the direction of weaker </a:t>
            </a:r>
            <a:r>
              <a:rPr lang="en-US" sz="1200" b="1" i="0" kern="1200" dirty="0">
                <a:solidFill>
                  <a:schemeClr val="tx1"/>
                </a:solidFill>
                <a:effectLst/>
                <a:latin typeface="+mn-lt"/>
                <a:ea typeface="+mn-ea"/>
                <a:cs typeface="+mn-cs"/>
              </a:rPr>
              <a:t>magnetic</a:t>
            </a:r>
            <a:r>
              <a:rPr lang="en-US" sz="1200" b="0" i="0" kern="1200" dirty="0">
                <a:solidFill>
                  <a:schemeClr val="tx1"/>
                </a:solidFill>
                <a:effectLst/>
                <a:latin typeface="+mn-lt"/>
                <a:ea typeface="+mn-ea"/>
                <a:cs typeface="+mn-cs"/>
              </a:rPr>
              <a:t> field. This magnetic mirroring force slows down the particle and eventually reverses it. </a:t>
            </a:r>
          </a:p>
          <a:p>
            <a:r>
              <a:rPr lang="en-US" sz="1200" b="0" i="0" kern="1200" dirty="0">
                <a:solidFill>
                  <a:schemeClr val="tx1"/>
                </a:solidFill>
                <a:effectLst/>
                <a:latin typeface="+mn-lt"/>
                <a:ea typeface="+mn-ea"/>
                <a:cs typeface="+mn-cs"/>
              </a:rPr>
              <a:t>IF there are two mirror points, particle moving in between would bounce back and forth and get trapped in the magnetic bottle. </a:t>
            </a:r>
            <a:endParaRPr lang="en-US" dirty="0"/>
          </a:p>
        </p:txBody>
      </p:sp>
      <p:sp>
        <p:nvSpPr>
          <p:cNvPr id="4" name="Slide Number Placeholder 3"/>
          <p:cNvSpPr>
            <a:spLocks noGrp="1"/>
          </p:cNvSpPr>
          <p:nvPr>
            <p:ph type="sldNum" sz="quarter" idx="5"/>
          </p:nvPr>
        </p:nvSpPr>
        <p:spPr/>
        <p:txBody>
          <a:bodyPr/>
          <a:lstStyle/>
          <a:p>
            <a:fld id="{19A3BF9C-EA0B-1A4C-BBC7-A060E5248395}" type="slidenum">
              <a:rPr lang="en-US" smtClean="0"/>
              <a:t>42</a:t>
            </a:fld>
            <a:endParaRPr lang="en-US"/>
          </a:p>
        </p:txBody>
      </p:sp>
    </p:spTree>
    <p:extLst>
      <p:ext uri="{BB962C8B-B14F-4D97-AF65-F5344CB8AC3E}">
        <p14:creationId xmlns:p14="http://schemas.microsoft.com/office/powerpoint/2010/main" val="4120297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Turbulence is a game changer. Have their own diffusion, with the increase of the distance along …. Fields lines spread out in perp direction in a fast </a:t>
            </a:r>
            <a:r>
              <a:rPr lang="en-US" dirty="0" err="1"/>
              <a:t>superdiffusion</a:t>
            </a:r>
            <a:r>
              <a:rPr lang="en-US" dirty="0"/>
              <a:t> manner. Similar to the diffusion of smoke particles in turbulent atmosphere… </a:t>
            </a:r>
          </a:p>
          <a:p>
            <a:r>
              <a:rPr lang="en-US" dirty="0"/>
              <a:t>Intrinsic property, you can observe this kind of </a:t>
            </a:r>
            <a:r>
              <a:rPr lang="en-US" dirty="0" err="1"/>
              <a:t>superdiffusion</a:t>
            </a:r>
            <a:r>
              <a:rPr lang="en-US" dirty="0"/>
              <a:t> of turbulent magnetic fields in solar wind, or MHD turbulence simulations. </a:t>
            </a:r>
          </a:p>
          <a:p>
            <a:endParaRPr lang="en-US" dirty="0"/>
          </a:p>
          <a:p>
            <a:r>
              <a:rPr lang="en-US" dirty="0"/>
              <a:t>In highly compressible MHD turbulence, magnetic compressions can act as magnetic mirrors. The mirroring effect is a well-known mechanism in plasma physics to confine particles and to fusion power.  But mirrors in static magnetic fields would lead to trapping of particles back and forth between two mirror points of a magnetic bottle. </a:t>
            </a:r>
          </a:p>
          <a:p>
            <a:r>
              <a:rPr lang="en-US" dirty="0"/>
              <a:t>Similar to smoke particles in turbulent </a:t>
            </a:r>
            <a:r>
              <a:rPr lang="en-US" dirty="0" err="1"/>
              <a:t>atomosphere</a:t>
            </a:r>
            <a:r>
              <a:rPr lang="en-US" dirty="0"/>
              <a:t>, instead of trapping between two fixed mirror points, </a:t>
            </a:r>
          </a:p>
          <a:p>
            <a:r>
              <a:rPr lang="en-US" dirty="0"/>
              <a:t>Stochastically interact with different mirror points when they </a:t>
            </a:r>
            <a:r>
              <a:rPr lang="en-US" dirty="0" err="1"/>
              <a:t>propgate</a:t>
            </a:r>
            <a:r>
              <a:rPr lang="en-US" dirty="0"/>
              <a:t> along turbulent magnetic fields. New diffusion mechanism </a:t>
            </a:r>
          </a:p>
        </p:txBody>
      </p:sp>
      <p:sp>
        <p:nvSpPr>
          <p:cNvPr id="4" name="Slide Number Placeholder 3"/>
          <p:cNvSpPr>
            <a:spLocks noGrp="1"/>
          </p:cNvSpPr>
          <p:nvPr>
            <p:ph type="sldNum" sz="quarter" idx="5"/>
          </p:nvPr>
        </p:nvSpPr>
        <p:spPr/>
        <p:txBody>
          <a:bodyPr/>
          <a:lstStyle/>
          <a:p>
            <a:fld id="{19A3BF9C-EA0B-1A4C-BBC7-A060E5248395}" type="slidenum">
              <a:rPr lang="en-US" smtClean="0"/>
              <a:t>43</a:t>
            </a:fld>
            <a:endParaRPr lang="en-US"/>
          </a:p>
        </p:txBody>
      </p:sp>
    </p:spTree>
    <p:extLst>
      <p:ext uri="{BB962C8B-B14F-4D97-AF65-F5344CB8AC3E}">
        <p14:creationId xmlns:p14="http://schemas.microsoft.com/office/powerpoint/2010/main" val="440768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7">
            <a:extLst>
              <a:ext uri="{FF2B5EF4-FFF2-40B4-BE49-F238E27FC236}">
                <a16:creationId xmlns:a16="http://schemas.microsoft.com/office/drawing/2014/main" id="{7E06F8AF-45B4-3149-89E8-41244771012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fld id="{DC8A4340-5DA8-C34B-AF30-642657BB72A7}" type="slidenum">
              <a:rPr lang="en-US" altLang="en-US" sz="1200" b="0" i="0">
                <a:latin typeface="Times" pitchFamily="2" charset="0"/>
              </a:rPr>
              <a:pPr/>
              <a:t>49</a:t>
            </a:fld>
            <a:endParaRPr lang="en-US" altLang="en-US" sz="1200" b="0" i="0">
              <a:latin typeface="Times" pitchFamily="2" charset="0"/>
            </a:endParaRPr>
          </a:p>
        </p:txBody>
      </p:sp>
      <p:sp>
        <p:nvSpPr>
          <p:cNvPr id="37890" name="Rectangle 7">
            <a:extLst>
              <a:ext uri="{FF2B5EF4-FFF2-40B4-BE49-F238E27FC236}">
                <a16:creationId xmlns:a16="http://schemas.microsoft.com/office/drawing/2014/main" id="{202610EB-A894-0F42-AFF1-6626F3A2D86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pPr algn="r"/>
            <a:fld id="{FF8BBEA3-1062-3A4B-91D3-5A20C46B5EB9}" type="slidenum">
              <a:rPr lang="en-US" altLang="en-US" sz="1200">
                <a:latin typeface="Times" pitchFamily="2" charset="0"/>
                <a:sym typeface="Cochin" panose="02000603020000020003" pitchFamily="2" charset="0"/>
              </a:rPr>
              <a:pPr algn="r"/>
              <a:t>49</a:t>
            </a:fld>
            <a:endParaRPr lang="en-US" altLang="en-US" sz="1200">
              <a:latin typeface="Times" pitchFamily="2" charset="0"/>
              <a:sym typeface="Cochin" panose="02000603020000020003" pitchFamily="2" charset="0"/>
            </a:endParaRPr>
          </a:p>
        </p:txBody>
      </p:sp>
      <p:sp>
        <p:nvSpPr>
          <p:cNvPr id="37891" name="Rectangle 2">
            <a:extLst>
              <a:ext uri="{FF2B5EF4-FFF2-40B4-BE49-F238E27FC236}">
                <a16:creationId xmlns:a16="http://schemas.microsoft.com/office/drawing/2014/main" id="{08F93A09-0341-8648-829E-E9166FCA61ED}"/>
              </a:ext>
            </a:extLst>
          </p:cNvPr>
          <p:cNvSpPr>
            <a:spLocks noGrp="1" noRot="1" noChangeAspect="1" noChangeArrowheads="1"/>
          </p:cNvSpPr>
          <p:nvPr>
            <p:ph type="sldImg"/>
          </p:nvPr>
        </p:nvSpPr>
        <p:spPr>
          <a:solidFill>
            <a:srgbClr val="FFFFFF"/>
          </a:solidFill>
          <a:ln w="12700" cap="flat">
            <a:solidFill>
              <a:schemeClr val="tx1"/>
            </a:solidFill>
          </a:ln>
        </p:spPr>
      </p:sp>
      <p:sp>
        <p:nvSpPr>
          <p:cNvPr id="238596" name="Rectangle 3">
            <a:extLst>
              <a:ext uri="{FF2B5EF4-FFF2-40B4-BE49-F238E27FC236}">
                <a16:creationId xmlns:a16="http://schemas.microsoft.com/office/drawing/2014/main" id="{4867A123-3966-E147-8DFF-95D0AF0774D0}"/>
              </a:ext>
            </a:extLst>
          </p:cNvPr>
          <p:cNvSpPr>
            <a:spLocks noGrp="1" noChangeArrowheads="1"/>
          </p:cNvSpPr>
          <p:nvPr>
            <p:ph type="body" idx="1"/>
          </p:nvPr>
        </p:nvSpPr>
        <p:spPr>
          <a:xfrm>
            <a:off x="1430338" y="4343400"/>
            <a:ext cx="5029200" cy="4114800"/>
          </a:xfrm>
          <a:ln>
            <a:solidFill>
              <a:srgbClr val="000000"/>
            </a:solidFill>
          </a:ln>
          <a:extLst>
            <a:ext uri="{909E8E84-426E-40dd-AFC4-6F175D3DCCD1}">
              <a14:hiddenFill xmlns="" xmlns:a14="http://schemas.microsoft.com/office/drawing/2010/main">
                <a:solidFill>
                  <a:srgbClr val="FFFFFF"/>
                </a:solidFill>
              </a14:hiddenFill>
            </a:ext>
          </a:extLst>
        </p:spPr>
        <p:txBody>
          <a:bodyPr lIns="90488" tIns="44450" rIns="90488" bIns="44450"/>
          <a:lstStyle/>
          <a:p>
            <a:pPr eaLnBrk="1" hangingPunct="1">
              <a:defRPr/>
            </a:pPr>
            <a:endParaRPr lang="en-US">
              <a:cs typeface="+mn-cs"/>
            </a:endParaRPr>
          </a:p>
        </p:txBody>
      </p:sp>
    </p:spTree>
    <p:extLst>
      <p:ext uri="{BB962C8B-B14F-4D97-AF65-F5344CB8AC3E}">
        <p14:creationId xmlns:p14="http://schemas.microsoft.com/office/powerpoint/2010/main" val="3621885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fld id="{0C81129F-11F1-9845-947E-717AC3713EA9}" type="slidenum">
              <a:rPr lang="en-US" sz="1200" b="0" i="0">
                <a:latin typeface="Times" charset="0"/>
              </a:rPr>
              <a:pPr/>
              <a:t>56</a:t>
            </a:fld>
            <a:endParaRPr lang="en-US" sz="1200" b="0" i="0">
              <a:latin typeface="Times" charset="0"/>
            </a:endParaRPr>
          </a:p>
        </p:txBody>
      </p:sp>
      <p:sp>
        <p:nvSpPr>
          <p:cNvPr id="215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pPr algn="r"/>
            <a:fld id="{BC88E799-4008-0048-AE08-669C85F4848F}" type="slidenum">
              <a:rPr lang="en-US" sz="1200">
                <a:latin typeface="Times" charset="0"/>
              </a:rPr>
              <a:pPr algn="r"/>
              <a:t>56</a:t>
            </a:fld>
            <a:endParaRPr lang="en-US" sz="1200">
              <a:latin typeface="Times" charset="0"/>
            </a:endParaRPr>
          </a:p>
        </p:txBody>
      </p:sp>
      <p:sp>
        <p:nvSpPr>
          <p:cNvPr id="21507" name="Rectangle 2"/>
          <p:cNvSpPr>
            <a:spLocks noGrp="1" noRot="1" noChangeAspect="1" noChangeArrowheads="1"/>
          </p:cNvSpPr>
          <p:nvPr>
            <p:ph type="sldImg"/>
          </p:nvPr>
        </p:nvSpPr>
        <p:spPr>
          <a:solidFill>
            <a:srgbClr val="FFFFFF"/>
          </a:solidFill>
          <a:ln w="12700">
            <a:solidFill>
              <a:schemeClr val="tx1"/>
            </a:solidFill>
          </a:ln>
        </p:spPr>
      </p:sp>
      <p:sp>
        <p:nvSpPr>
          <p:cNvPr id="21508" name="Rectangle 3"/>
          <p:cNvSpPr>
            <a:spLocks noGrp="1" noChangeArrowheads="1"/>
          </p:cNvSpPr>
          <p:nvPr>
            <p:ph type="body" idx="1"/>
          </p:nvPr>
        </p:nvSpPr>
        <p:spPr>
          <a:xfrm>
            <a:off x="1430338" y="4343400"/>
            <a:ext cx="5029200" cy="4114800"/>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lIns="90488" tIns="44450" rIns="90488" bIns="44450"/>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fld id="{6C92430A-934F-9343-9CD6-C1DB99F12F0F}" type="slidenum">
              <a:rPr lang="en-US" sz="1200" b="0" i="0">
                <a:latin typeface="Times" charset="0"/>
              </a:rPr>
              <a:pPr/>
              <a:t>72</a:t>
            </a:fld>
            <a:endParaRPr lang="en-US" sz="1200" b="0" i="0">
              <a:latin typeface="Times" charset="0"/>
            </a:endParaRPr>
          </a:p>
        </p:txBody>
      </p:sp>
      <p:sp>
        <p:nvSpPr>
          <p:cNvPr id="610306" name="Text Box 2"/>
          <p:cNvSpPr txBox="1">
            <a:spLocks noGrp="1" noRot="1" noChangeAspect="1" noChangeArrowheads="1"/>
          </p:cNvSpPr>
          <p:nvPr>
            <p:ph type="sldImg"/>
          </p:nvPr>
        </p:nvSpPr>
        <p:spPr>
          <a:xfrm>
            <a:off x="-14225588" y="-11796713"/>
            <a:ext cx="16649701" cy="12488863"/>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610307" name="Text Box 3"/>
          <p:cNvSpPr txBox="1">
            <a:spLocks noGrp="1" noChangeArrowheads="1"/>
          </p:cNvSpPr>
          <p:nvPr>
            <p:ph type="body" idx="1"/>
          </p:nvPr>
        </p:nvSpPr>
        <p:spPr>
          <a:xfrm>
            <a:off x="685800" y="4343400"/>
            <a:ext cx="5481638" cy="4021138"/>
          </a:xfr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wrap="none" anchor="ctr"/>
          <a:lstStyle/>
          <a:p>
            <a:pPr>
              <a:defRPr/>
            </a:pPr>
            <a:endParaRPr lang="en-US" sz="2400">
              <a:latin typeface="Arial Narrow"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sz="1800" b="0" i="0"/>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sz="1800" b="0" i="0"/>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sz="1800" b="0" i="0"/>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sz="1800" b="0" i="0"/>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1800" b="0" i="0"/>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sz="1800" b="0" i="0"/>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1800" b="0" i="0"/>
            </a:p>
          </p:txBody>
        </p:sp>
      </p:grpSp>
      <p:sp>
        <p:nvSpPr>
          <p:cNvPr id="25613" name="Rectangle 1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25614"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7D360C9E-C93D-2143-9D2F-64C4E81BEA15}" type="slidenum">
              <a:rPr lang="en-US"/>
              <a:pPr>
                <a:defRPr/>
              </a:pPr>
              <a:t>‹#›</a:t>
            </a:fld>
            <a:endParaRPr lang="en-US"/>
          </a:p>
        </p:txBody>
      </p:sp>
    </p:spTree>
    <p:extLst>
      <p:ext uri="{BB962C8B-B14F-4D97-AF65-F5344CB8AC3E}">
        <p14:creationId xmlns:p14="http://schemas.microsoft.com/office/powerpoint/2010/main" val="265459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EF26051-7105-8946-93BB-7D743B1288F0}" type="slidenum">
              <a:rPr lang="en-US"/>
              <a:pPr>
                <a:defRPr/>
              </a:pPr>
              <a:t>‹#›</a:t>
            </a:fld>
            <a:endParaRPr lang="en-US"/>
          </a:p>
        </p:txBody>
      </p:sp>
    </p:spTree>
    <p:extLst>
      <p:ext uri="{BB962C8B-B14F-4D97-AF65-F5344CB8AC3E}">
        <p14:creationId xmlns:p14="http://schemas.microsoft.com/office/powerpoint/2010/main" val="3524095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329E717-C027-F044-A72B-BBE3E8518A6D}" type="slidenum">
              <a:rPr lang="en-US"/>
              <a:pPr>
                <a:defRPr/>
              </a:pPr>
              <a:t>‹#›</a:t>
            </a:fld>
            <a:endParaRPr lang="en-US"/>
          </a:p>
        </p:txBody>
      </p:sp>
    </p:spTree>
    <p:extLst>
      <p:ext uri="{BB962C8B-B14F-4D97-AF65-F5344CB8AC3E}">
        <p14:creationId xmlns:p14="http://schemas.microsoft.com/office/powerpoint/2010/main" val="3961899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143000"/>
          </a:xfrm>
        </p:spPr>
        <p:txBody>
          <a:bodyPr/>
          <a:lstStyle/>
          <a:p>
            <a:r>
              <a:rPr lang="en-US"/>
              <a:t>Click to edit Master title style</a:t>
            </a:r>
          </a:p>
        </p:txBody>
      </p:sp>
      <p:sp>
        <p:nvSpPr>
          <p:cNvPr id="3" name="ClipArt Placeholder 2"/>
          <p:cNvSpPr>
            <a:spLocks noGrp="1"/>
          </p:cNvSpPr>
          <p:nvPr>
            <p:ph type="clipArt" sz="half" idx="1"/>
          </p:nvPr>
        </p:nvSpPr>
        <p:spPr>
          <a:xfrm>
            <a:off x="1219200" y="1676400"/>
            <a:ext cx="3810000" cy="4572000"/>
          </a:xfrm>
        </p:spPr>
        <p:txBody>
          <a:bodyPr/>
          <a:lstStyle/>
          <a:p>
            <a:pPr lvl="0"/>
            <a:endParaRPr lang="en-US" noProof="0"/>
          </a:p>
        </p:txBody>
      </p:sp>
      <p:sp>
        <p:nvSpPr>
          <p:cNvPr id="4" name="Text Placeholder 3"/>
          <p:cNvSpPr>
            <a:spLocks noGrp="1"/>
          </p:cNvSpPr>
          <p:nvPr>
            <p:ph type="body" sz="half" idx="2"/>
          </p:nvPr>
        </p:nvSpPr>
        <p:spPr>
          <a:xfrm>
            <a:off x="5181600" y="16764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F6CDFF0-AEDC-CD41-B38D-F69773D97DD8}" type="slidenum">
              <a:rPr lang="en-US"/>
              <a:pPr>
                <a:defRPr/>
              </a:pPr>
              <a:t>‹#›</a:t>
            </a:fld>
            <a:endParaRPr lang="en-US"/>
          </a:p>
        </p:txBody>
      </p:sp>
    </p:spTree>
    <p:extLst>
      <p:ext uri="{BB962C8B-B14F-4D97-AF65-F5344CB8AC3E}">
        <p14:creationId xmlns:p14="http://schemas.microsoft.com/office/powerpoint/2010/main" val="1549855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764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5181600" y="1676400"/>
            <a:ext cx="3810000" cy="45720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E62242C-0346-2D4B-9545-8728C552087B}" type="slidenum">
              <a:rPr lang="en-US"/>
              <a:pPr>
                <a:defRPr/>
              </a:pPr>
              <a:t>‹#›</a:t>
            </a:fld>
            <a:endParaRPr lang="en-US"/>
          </a:p>
        </p:txBody>
      </p:sp>
    </p:spTree>
    <p:extLst>
      <p:ext uri="{BB962C8B-B14F-4D97-AF65-F5344CB8AC3E}">
        <p14:creationId xmlns:p14="http://schemas.microsoft.com/office/powerpoint/2010/main" val="2673611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143000"/>
          </a:xfrm>
        </p:spPr>
        <p:txBody>
          <a:bodyPr/>
          <a:lstStyle/>
          <a:p>
            <a:r>
              <a:rPr lang="en-US"/>
              <a:t>Click to edit Master title style</a:t>
            </a:r>
          </a:p>
        </p:txBody>
      </p:sp>
      <p:sp>
        <p:nvSpPr>
          <p:cNvPr id="3" name="Table Placeholder 2"/>
          <p:cNvSpPr>
            <a:spLocks noGrp="1"/>
          </p:cNvSpPr>
          <p:nvPr>
            <p:ph type="tbl" idx="1"/>
          </p:nvPr>
        </p:nvSpPr>
        <p:spPr>
          <a:xfrm>
            <a:off x="1219200" y="1676400"/>
            <a:ext cx="7772400" cy="45720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03E94F-01B1-9C4E-B497-B161B80EBCE8}" type="slidenum">
              <a:rPr lang="en-US"/>
              <a:pPr>
                <a:defRPr/>
              </a:pPr>
              <a:t>‹#›</a:t>
            </a:fld>
            <a:endParaRPr lang="en-US"/>
          </a:p>
        </p:txBody>
      </p:sp>
    </p:spTree>
    <p:extLst>
      <p:ext uri="{BB962C8B-B14F-4D97-AF65-F5344CB8AC3E}">
        <p14:creationId xmlns:p14="http://schemas.microsoft.com/office/powerpoint/2010/main" val="402782824"/>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89000" y="177800"/>
            <a:ext cx="7366000" cy="1409700"/>
          </a:xfrm>
        </p:spPr>
        <p:txBody>
          <a:bodyPr/>
          <a:lstStyle/>
          <a:p>
            <a:r>
              <a:rPr lang="en-US"/>
              <a:t>Click to edit Master title style</a:t>
            </a:r>
          </a:p>
        </p:txBody>
      </p:sp>
    </p:spTree>
    <p:extLst>
      <p:ext uri="{BB962C8B-B14F-4D97-AF65-F5344CB8AC3E}">
        <p14:creationId xmlns:p14="http://schemas.microsoft.com/office/powerpoint/2010/main" val="1565184577"/>
      </p:ext>
    </p:extLst>
  </p:cSld>
  <p:clrMapOvr>
    <a:masterClrMapping/>
  </p:clrMapOvr>
  <p:transition spd="med">
    <p:wipe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78BA132-01CB-5041-AE1C-30D3365ABA1B}" type="slidenum">
              <a:rPr lang="en-US"/>
              <a:pPr>
                <a:defRPr/>
              </a:pPr>
              <a:t>‹#›</a:t>
            </a:fld>
            <a:endParaRPr lang="en-US"/>
          </a:p>
        </p:txBody>
      </p:sp>
    </p:spTree>
    <p:extLst>
      <p:ext uri="{BB962C8B-B14F-4D97-AF65-F5344CB8AC3E}">
        <p14:creationId xmlns:p14="http://schemas.microsoft.com/office/powerpoint/2010/main" val="315547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1FD5089-1AD6-A74C-81D9-9F0464F9FCAB}" type="slidenum">
              <a:rPr lang="en-US"/>
              <a:pPr>
                <a:defRPr/>
              </a:pPr>
              <a:t>‹#›</a:t>
            </a:fld>
            <a:endParaRPr lang="en-US"/>
          </a:p>
        </p:txBody>
      </p:sp>
    </p:spTree>
    <p:extLst>
      <p:ext uri="{BB962C8B-B14F-4D97-AF65-F5344CB8AC3E}">
        <p14:creationId xmlns:p14="http://schemas.microsoft.com/office/powerpoint/2010/main" val="1947156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2BD385-1BEE-BE45-BA3A-07965511A78C}" type="slidenum">
              <a:rPr lang="en-US"/>
              <a:pPr>
                <a:defRPr/>
              </a:pPr>
              <a:t>‹#›</a:t>
            </a:fld>
            <a:endParaRPr lang="en-US"/>
          </a:p>
        </p:txBody>
      </p:sp>
    </p:spTree>
    <p:extLst>
      <p:ext uri="{BB962C8B-B14F-4D97-AF65-F5344CB8AC3E}">
        <p14:creationId xmlns:p14="http://schemas.microsoft.com/office/powerpoint/2010/main" val="882378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C66084E9-9461-614B-AF35-228BC9E96432}" type="slidenum">
              <a:rPr lang="en-US"/>
              <a:pPr>
                <a:defRPr/>
              </a:pPr>
              <a:t>‹#›</a:t>
            </a:fld>
            <a:endParaRPr lang="en-US"/>
          </a:p>
        </p:txBody>
      </p:sp>
    </p:spTree>
    <p:extLst>
      <p:ext uri="{BB962C8B-B14F-4D97-AF65-F5344CB8AC3E}">
        <p14:creationId xmlns:p14="http://schemas.microsoft.com/office/powerpoint/2010/main" val="3521637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C3CFCAE-F87E-6643-9DBE-27B73895AB11}" type="slidenum">
              <a:rPr lang="en-US"/>
              <a:pPr>
                <a:defRPr/>
              </a:pPr>
              <a:t>‹#›</a:t>
            </a:fld>
            <a:endParaRPr lang="en-US"/>
          </a:p>
        </p:txBody>
      </p:sp>
    </p:spTree>
    <p:extLst>
      <p:ext uri="{BB962C8B-B14F-4D97-AF65-F5344CB8AC3E}">
        <p14:creationId xmlns:p14="http://schemas.microsoft.com/office/powerpoint/2010/main" val="3738388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3886502-6838-5F46-AF03-F94EA35D195E}" type="slidenum">
              <a:rPr lang="en-US"/>
              <a:pPr>
                <a:defRPr/>
              </a:pPr>
              <a:t>‹#›</a:t>
            </a:fld>
            <a:endParaRPr lang="en-US"/>
          </a:p>
        </p:txBody>
      </p:sp>
    </p:spTree>
    <p:extLst>
      <p:ext uri="{BB962C8B-B14F-4D97-AF65-F5344CB8AC3E}">
        <p14:creationId xmlns:p14="http://schemas.microsoft.com/office/powerpoint/2010/main" val="2052792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466EA6C-845A-E64F-AAC1-DBB0A9B57670}" type="slidenum">
              <a:rPr lang="en-US"/>
              <a:pPr>
                <a:defRPr/>
              </a:pPr>
              <a:t>‹#›</a:t>
            </a:fld>
            <a:endParaRPr lang="en-US"/>
          </a:p>
        </p:txBody>
      </p:sp>
    </p:spTree>
    <p:extLst>
      <p:ext uri="{BB962C8B-B14F-4D97-AF65-F5344CB8AC3E}">
        <p14:creationId xmlns:p14="http://schemas.microsoft.com/office/powerpoint/2010/main" val="1313722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D04B912-0553-A246-9845-9FF29FBC4274}" type="slidenum">
              <a:rPr lang="en-US"/>
              <a:pPr>
                <a:defRPr/>
              </a:pPr>
              <a:t>‹#›</a:t>
            </a:fld>
            <a:endParaRPr lang="en-US"/>
          </a:p>
        </p:txBody>
      </p:sp>
    </p:spTree>
    <p:extLst>
      <p:ext uri="{BB962C8B-B14F-4D97-AF65-F5344CB8AC3E}">
        <p14:creationId xmlns:p14="http://schemas.microsoft.com/office/powerpoint/2010/main" val="1422720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21960"/>
          </a:schemeClr>
        </a:solidFill>
        <a:effectLst/>
      </p:bgPr>
    </p:bg>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sz="1800" b="0" i="0"/>
          </a:p>
        </p:txBody>
      </p:sp>
      <p:sp>
        <p:nvSpPr>
          <p:cNvPr id="24579"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sz="1800" b="0" i="0"/>
          </a:p>
        </p:txBody>
      </p:sp>
      <p:sp>
        <p:nvSpPr>
          <p:cNvPr id="24580"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0" i="0">
                <a:latin typeface="Times" charset="0"/>
              </a:defRPr>
            </a:lvl1pPr>
          </a:lstStyle>
          <a:p>
            <a:pPr>
              <a:defRPr/>
            </a:pPr>
            <a:endParaRPr lang="en-US"/>
          </a:p>
        </p:txBody>
      </p:sp>
      <p:sp>
        <p:nvSpPr>
          <p:cNvPr id="24581"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0" i="0">
                <a:latin typeface="Times" charset="0"/>
              </a:defRPr>
            </a:lvl1pPr>
          </a:lstStyle>
          <a:p>
            <a:pPr>
              <a:defRPr/>
            </a:pPr>
            <a:endParaRPr lang="en-US"/>
          </a:p>
        </p:txBody>
      </p:sp>
      <p:sp>
        <p:nvSpPr>
          <p:cNvPr id="24582"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0" i="0">
                <a:latin typeface="Times" charset="0"/>
              </a:defRPr>
            </a:lvl1pPr>
          </a:lstStyle>
          <a:p>
            <a:pPr>
              <a:defRPr/>
            </a:pPr>
            <a:fld id="{1FF6B7A2-BD84-1442-AEEA-146EEAECB2A0}" type="slidenum">
              <a:rPr lang="en-US"/>
              <a:pPr>
                <a:defRPr/>
              </a:pPr>
              <a:t>‹#›</a:t>
            </a:fld>
            <a:endParaRPr lang="en-US"/>
          </a:p>
        </p:txBody>
      </p:sp>
      <p:grpSp>
        <p:nvGrpSpPr>
          <p:cNvPr id="1031" name="Group 7"/>
          <p:cNvGrpSpPr>
            <a:grpSpLocks/>
          </p:cNvGrpSpPr>
          <p:nvPr/>
        </p:nvGrpSpPr>
        <p:grpSpPr bwMode="auto">
          <a:xfrm>
            <a:off x="0" y="355600"/>
            <a:ext cx="6172200" cy="2438400"/>
            <a:chOff x="0" y="1200"/>
            <a:chExt cx="3888" cy="1536"/>
          </a:xfrm>
        </p:grpSpPr>
        <p:sp>
          <p:nvSpPr>
            <p:cNvPr id="24584"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sz="1800" b="0" i="0"/>
            </a:p>
          </p:txBody>
        </p:sp>
        <p:sp>
          <p:nvSpPr>
            <p:cNvPr id="24585"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sz="1800" b="0" i="0"/>
            </a:p>
          </p:txBody>
        </p:sp>
        <p:sp>
          <p:nvSpPr>
            <p:cNvPr id="24586"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1800" b="0" i="0"/>
            </a:p>
          </p:txBody>
        </p:sp>
        <p:sp>
          <p:nvSpPr>
            <p:cNvPr id="24587"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sz="1800" b="0" i="0"/>
            </a:p>
          </p:txBody>
        </p:sp>
        <p:sp>
          <p:nvSpPr>
            <p:cNvPr id="24588"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sz="1800" b="0" i="0"/>
            </a:p>
          </p:txBody>
        </p:sp>
      </p:grpSp>
      <p:sp>
        <p:nvSpPr>
          <p:cNvPr id="1032"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90"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 id="2147484176" r:id="rId12"/>
    <p:sldLayoutId id="2147484177" r:id="rId13"/>
    <p:sldLayoutId id="2147484178" r:id="rId14"/>
    <p:sldLayoutId id="2147484179" r:id="rId15"/>
  </p:sldLayoutIdLst>
  <p:transition spd="slow"/>
  <p:txStyles>
    <p:titleStyle>
      <a:lvl1pPr algn="ctr" rtl="0" eaLnBrk="0" fontAlgn="base" hangingPunct="0">
        <a:spcBef>
          <a:spcPct val="0"/>
        </a:spcBef>
        <a:spcAft>
          <a:spcPct val="0"/>
        </a:spcAft>
        <a:defRPr sz="4400" b="1">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charset="-128"/>
        </a:defRPr>
      </a:lvl5pPr>
      <a:lvl6pPr marL="2514600" indent="-228600" algn="l" rtl="0" fontAlgn="base">
        <a:spcBef>
          <a:spcPct val="20000"/>
        </a:spcBef>
        <a:spcAft>
          <a:spcPct val="0"/>
        </a:spcAft>
        <a:buFont typeface="Wingdings" charset="2"/>
        <a:buChar char="§"/>
        <a:defRPr sz="2000">
          <a:solidFill>
            <a:schemeClr val="tx1"/>
          </a:solidFill>
          <a:latin typeface="+mn-lt"/>
          <a:ea typeface="ＭＳ Ｐゴシック" charset="-128"/>
        </a:defRPr>
      </a:lvl6pPr>
      <a:lvl7pPr marL="2971800" indent="-228600" algn="l" rtl="0" fontAlgn="base">
        <a:spcBef>
          <a:spcPct val="20000"/>
        </a:spcBef>
        <a:spcAft>
          <a:spcPct val="0"/>
        </a:spcAft>
        <a:buFont typeface="Wingdings" charset="2"/>
        <a:buChar char="§"/>
        <a:defRPr sz="2000">
          <a:solidFill>
            <a:schemeClr val="tx1"/>
          </a:solidFill>
          <a:latin typeface="+mn-lt"/>
          <a:ea typeface="ＭＳ Ｐゴシック" charset="-128"/>
        </a:defRPr>
      </a:lvl7pPr>
      <a:lvl8pPr marL="3429000" indent="-228600" algn="l" rtl="0" fontAlgn="base">
        <a:spcBef>
          <a:spcPct val="20000"/>
        </a:spcBef>
        <a:spcAft>
          <a:spcPct val="0"/>
        </a:spcAft>
        <a:buFont typeface="Wingdings" charset="2"/>
        <a:buChar char="§"/>
        <a:defRPr sz="2000">
          <a:solidFill>
            <a:schemeClr val="tx1"/>
          </a:solidFill>
          <a:latin typeface="+mn-lt"/>
          <a:ea typeface="ＭＳ Ｐゴシック" charset="-128"/>
        </a:defRPr>
      </a:lvl8pPr>
      <a:lvl9pPr marL="3886200" indent="-228600" algn="l" rtl="0" fontAlgn="base">
        <a:spcBef>
          <a:spcPct val="20000"/>
        </a:spcBef>
        <a:spcAft>
          <a:spcPct val="0"/>
        </a:spcAft>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tiff"/><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tiff"/><Relationship Id="rId5" Type="http://schemas.openxmlformats.org/officeDocument/2006/relationships/image" Target="../media/image37.emf"/><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emf"/></Relationships>
</file>

<file path=ppt/slides/_rels/slide2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7.emf"/></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emf"/></Relationships>
</file>

<file path=ppt/slides/_rels/slide29.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6.emf"/><Relationship Id="rId7" Type="http://schemas.openxmlformats.org/officeDocument/2006/relationships/image" Target="../media/image60.emf"/><Relationship Id="rId2" Type="http://schemas.openxmlformats.org/officeDocument/2006/relationships/image" Target="../media/image55.emf"/><Relationship Id="rId1" Type="http://schemas.openxmlformats.org/officeDocument/2006/relationships/slideLayout" Target="../slideLayouts/slideLayout7.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7.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tiff"/><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0.png"/><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92.png"/><Relationship Id="rId4" Type="http://schemas.microsoft.com/office/2007/relationships/hdphoto" Target="../media/hdphoto5.wdp"/></Relationships>
</file>

<file path=ppt/slides/_rels/slide4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54.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7.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65.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slideLayout" Target="../slideLayouts/slideLayout7.xml"/><Relationship Id="rId5" Type="http://schemas.openxmlformats.org/officeDocument/2006/relationships/image" Target="../media/image115.emf"/><Relationship Id="rId4" Type="http://schemas.openxmlformats.org/officeDocument/2006/relationships/image" Target="../media/image114.emf"/></Relationships>
</file>

<file path=ppt/slides/_rels/slide66.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image" Target="../media/image118.emf"/></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26.emf"/><Relationship Id="rId3" Type="http://schemas.openxmlformats.org/officeDocument/2006/relationships/image" Target="../media/image121.emf"/><Relationship Id="rId7" Type="http://schemas.openxmlformats.org/officeDocument/2006/relationships/image" Target="../media/image125.emf"/><Relationship Id="rId2" Type="http://schemas.openxmlformats.org/officeDocument/2006/relationships/image" Target="../media/image120.emf"/><Relationship Id="rId1" Type="http://schemas.openxmlformats.org/officeDocument/2006/relationships/slideLayout" Target="../slideLayouts/slideLayout7.xml"/><Relationship Id="rId6" Type="http://schemas.openxmlformats.org/officeDocument/2006/relationships/image" Target="../media/image124.emf"/><Relationship Id="rId5" Type="http://schemas.openxmlformats.org/officeDocument/2006/relationships/image" Target="../media/image123.emf"/><Relationship Id="rId4" Type="http://schemas.openxmlformats.org/officeDocument/2006/relationships/image" Target="../media/image122.emf"/></Relationships>
</file>

<file path=ppt/slides/_rels/slide7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30.png"/></Relationships>
</file>

<file path=ppt/slides/_rels/slide7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9.gif"/><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740A515-5BB2-6444-AFE7-CBE1F2BD5897}"/>
              </a:ext>
            </a:extLst>
          </p:cNvPr>
          <p:cNvSpPr>
            <a:spLocks noChangeArrowheads="1"/>
          </p:cNvSpPr>
          <p:nvPr/>
        </p:nvSpPr>
        <p:spPr bwMode="auto">
          <a:xfrm>
            <a:off x="2359819" y="2188370"/>
            <a:ext cx="18473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77"/>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9pPr>
          </a:lstStyle>
          <a:p>
            <a:pPr>
              <a:spcBef>
                <a:spcPct val="0"/>
              </a:spcBef>
              <a:buClrTx/>
              <a:buFontTx/>
              <a:buNone/>
            </a:pPr>
            <a:endParaRPr lang="en-US" altLang="en-US" sz="1500">
              <a:solidFill>
                <a:schemeClr val="tx1"/>
              </a:solidFill>
              <a:latin typeface="Arial Narrow" panose="020B0604020202020204" pitchFamily="34" charset="0"/>
            </a:endParaRPr>
          </a:p>
        </p:txBody>
      </p:sp>
      <p:sp>
        <p:nvSpPr>
          <p:cNvPr id="14339" name="Rectangle 3">
            <a:extLst>
              <a:ext uri="{FF2B5EF4-FFF2-40B4-BE49-F238E27FC236}">
                <a16:creationId xmlns:a16="http://schemas.microsoft.com/office/drawing/2014/main" id="{B60AF63B-FC53-214F-A1BC-5D44B55B713A}"/>
              </a:ext>
            </a:extLst>
          </p:cNvPr>
          <p:cNvSpPr>
            <a:spLocks noChangeArrowheads="1"/>
          </p:cNvSpPr>
          <p:nvPr/>
        </p:nvSpPr>
        <p:spPr bwMode="auto">
          <a:xfrm>
            <a:off x="85304" y="123935"/>
            <a:ext cx="8807334"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77"/>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9pPr>
          </a:lstStyle>
          <a:p>
            <a:pPr>
              <a:spcBef>
                <a:spcPct val="0"/>
              </a:spcBef>
              <a:buClrTx/>
              <a:buFontTx/>
              <a:buNone/>
            </a:pPr>
            <a:r>
              <a:rPr lang="en-US" altLang="en-US" sz="3600">
                <a:solidFill>
                  <a:schemeClr val="bg1"/>
                </a:solidFill>
                <a:latin typeface="Arial Narrow" panose="020B0604020202020204" pitchFamily="34" charset="0"/>
              </a:rPr>
              <a:t>   Selected </a:t>
            </a:r>
            <a:r>
              <a:rPr lang="en-US" altLang="en-US" sz="3600" dirty="0">
                <a:solidFill>
                  <a:schemeClr val="bg1"/>
                </a:solidFill>
                <a:latin typeface="Arial Narrow" panose="020B0604020202020204" pitchFamily="34" charset="0"/>
              </a:rPr>
              <a:t>Aspects of Magnetized Turbulence</a:t>
            </a:r>
          </a:p>
          <a:p>
            <a:pPr>
              <a:spcBef>
                <a:spcPct val="0"/>
              </a:spcBef>
              <a:buClrTx/>
              <a:buFontTx/>
              <a:buNone/>
            </a:pPr>
            <a:r>
              <a:rPr lang="en-US" altLang="en-US" sz="4000" dirty="0">
                <a:solidFill>
                  <a:schemeClr val="bg1"/>
                </a:solidFill>
                <a:latin typeface="Arial Narrow" panose="020B0604020202020204" pitchFamily="34" charset="0"/>
              </a:rPr>
              <a:t>                  </a:t>
            </a:r>
            <a:r>
              <a:rPr lang="en-US" altLang="en-US" sz="3200" dirty="0">
                <a:solidFill>
                  <a:schemeClr val="bg1"/>
                </a:solidFill>
                <a:latin typeface="Arial Narrow" panose="020B0604020202020204" pitchFamily="34" charset="0"/>
              </a:rPr>
              <a:t>(with implications for CRs)</a:t>
            </a:r>
          </a:p>
        </p:txBody>
      </p:sp>
      <p:sp>
        <p:nvSpPr>
          <p:cNvPr id="14340" name="Rectangle 5">
            <a:extLst>
              <a:ext uri="{FF2B5EF4-FFF2-40B4-BE49-F238E27FC236}">
                <a16:creationId xmlns:a16="http://schemas.microsoft.com/office/drawing/2014/main" id="{E4AE7CF7-373B-2D46-84AB-704DCEE56ECF}"/>
              </a:ext>
            </a:extLst>
          </p:cNvPr>
          <p:cNvSpPr>
            <a:spLocks noChangeArrowheads="1"/>
          </p:cNvSpPr>
          <p:nvPr/>
        </p:nvSpPr>
        <p:spPr bwMode="auto">
          <a:xfrm>
            <a:off x="6912769" y="1450182"/>
            <a:ext cx="18473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77"/>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9pPr>
          </a:lstStyle>
          <a:p>
            <a:pPr>
              <a:spcBef>
                <a:spcPct val="0"/>
              </a:spcBef>
              <a:buClrTx/>
              <a:buFontTx/>
              <a:buNone/>
            </a:pPr>
            <a:endParaRPr lang="en-US" altLang="en-US" sz="1500">
              <a:solidFill>
                <a:schemeClr val="tx1"/>
              </a:solidFill>
              <a:latin typeface="Arial Narrow" panose="020B0604020202020204" pitchFamily="34" charset="0"/>
            </a:endParaRPr>
          </a:p>
        </p:txBody>
      </p:sp>
      <p:sp>
        <p:nvSpPr>
          <p:cNvPr id="32775" name="Rectangle 7">
            <a:extLst>
              <a:ext uri="{FF2B5EF4-FFF2-40B4-BE49-F238E27FC236}">
                <a16:creationId xmlns:a16="http://schemas.microsoft.com/office/drawing/2014/main" id="{B9AE3B14-2B8F-3742-9865-C8BA0D097D7F}"/>
              </a:ext>
            </a:extLst>
          </p:cNvPr>
          <p:cNvSpPr>
            <a:spLocks noChangeArrowheads="1"/>
          </p:cNvSpPr>
          <p:nvPr/>
        </p:nvSpPr>
        <p:spPr bwMode="auto">
          <a:xfrm>
            <a:off x="4081036" y="5757298"/>
            <a:ext cx="1609736" cy="415498"/>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wrap="none">
            <a:spAutoFit/>
          </a:bodyPr>
          <a:lstStyle/>
          <a:p>
            <a:pPr>
              <a:defRPr/>
            </a:pPr>
            <a:r>
              <a:rPr lang="en-US" sz="2100" dirty="0"/>
              <a:t>Alex Lazarian</a:t>
            </a:r>
          </a:p>
        </p:txBody>
      </p:sp>
      <p:sp>
        <p:nvSpPr>
          <p:cNvPr id="32777" name="Rectangle 9">
            <a:extLst>
              <a:ext uri="{FF2B5EF4-FFF2-40B4-BE49-F238E27FC236}">
                <a16:creationId xmlns:a16="http://schemas.microsoft.com/office/drawing/2014/main" id="{5B681E58-66EB-D549-8A60-D703FF41884D}"/>
              </a:ext>
            </a:extLst>
          </p:cNvPr>
          <p:cNvSpPr>
            <a:spLocks noChangeArrowheads="1"/>
          </p:cNvSpPr>
          <p:nvPr/>
        </p:nvSpPr>
        <p:spPr bwMode="auto">
          <a:xfrm>
            <a:off x="7830742" y="5249467"/>
            <a:ext cx="184731" cy="507831"/>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wrap="none">
            <a:spAutoFit/>
          </a:bodyPr>
          <a:lstStyle/>
          <a:p>
            <a:pPr>
              <a:defRPr/>
            </a:pPr>
            <a:endParaRPr lang="en-US" sz="2700"/>
          </a:p>
        </p:txBody>
      </p:sp>
      <p:sp>
        <p:nvSpPr>
          <p:cNvPr id="32779" name="Rectangle 11">
            <a:extLst>
              <a:ext uri="{FF2B5EF4-FFF2-40B4-BE49-F238E27FC236}">
                <a16:creationId xmlns:a16="http://schemas.microsoft.com/office/drawing/2014/main" id="{CCDCA6AA-80B8-FF49-BB04-74C286636C5A}"/>
              </a:ext>
            </a:extLst>
          </p:cNvPr>
          <p:cNvSpPr>
            <a:spLocks noChangeArrowheads="1"/>
          </p:cNvSpPr>
          <p:nvPr/>
        </p:nvSpPr>
        <p:spPr bwMode="auto">
          <a:xfrm>
            <a:off x="5709048" y="5300663"/>
            <a:ext cx="184731" cy="507831"/>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wrap="none">
            <a:spAutoFit/>
          </a:bodyPr>
          <a:lstStyle/>
          <a:p>
            <a:pPr>
              <a:defRPr/>
            </a:pPr>
            <a:endParaRPr lang="en-US" sz="2700"/>
          </a:p>
        </p:txBody>
      </p:sp>
      <p:pic>
        <p:nvPicPr>
          <p:cNvPr id="10" name="Picture 1">
            <a:extLst>
              <a:ext uri="{FF2B5EF4-FFF2-40B4-BE49-F238E27FC236}">
                <a16:creationId xmlns:a16="http://schemas.microsoft.com/office/drawing/2014/main" id="{02BABD38-761E-7542-9F28-7856523EA6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9998" y="1773347"/>
            <a:ext cx="3887502" cy="406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14ED772-687A-95CB-12F3-A6DB71D096B2}"/>
              </a:ext>
            </a:extLst>
          </p:cNvPr>
          <p:cNvSpPr txBox="1"/>
          <p:nvPr/>
        </p:nvSpPr>
        <p:spPr>
          <a:xfrm>
            <a:off x="746234" y="6390290"/>
            <a:ext cx="184731" cy="707886"/>
          </a:xfrm>
          <a:prstGeom prst="rect">
            <a:avLst/>
          </a:prstGeom>
          <a:noFill/>
        </p:spPr>
        <p:txBody>
          <a:bodyPr wrap="none" rtlCol="0">
            <a:spAutoFit/>
          </a:bodyPr>
          <a:lstStyle/>
          <a:p>
            <a:endParaRPr lang="en-US" dirty="0"/>
          </a:p>
          <a:p>
            <a:endParaRPr lang="en-US" dirty="0"/>
          </a:p>
        </p:txBody>
      </p:sp>
      <p:sp>
        <p:nvSpPr>
          <p:cNvPr id="3" name="TextBox 2">
            <a:extLst>
              <a:ext uri="{FF2B5EF4-FFF2-40B4-BE49-F238E27FC236}">
                <a16:creationId xmlns:a16="http://schemas.microsoft.com/office/drawing/2014/main" id="{FD06CA58-B849-5942-BAC1-6D023EC36E06}"/>
              </a:ext>
            </a:extLst>
          </p:cNvPr>
          <p:cNvSpPr txBox="1"/>
          <p:nvPr/>
        </p:nvSpPr>
        <p:spPr>
          <a:xfrm>
            <a:off x="85304" y="6362495"/>
            <a:ext cx="9106147" cy="400110"/>
          </a:xfrm>
          <a:prstGeom prst="rect">
            <a:avLst/>
          </a:prstGeom>
          <a:noFill/>
        </p:spPr>
        <p:txBody>
          <a:bodyPr wrap="none" rtlCol="0">
            <a:spAutoFit/>
          </a:bodyPr>
          <a:lstStyle/>
          <a:p>
            <a:r>
              <a:rPr lang="en-US" dirty="0"/>
              <a:t>Thanks to A. </a:t>
            </a:r>
            <a:r>
              <a:rPr lang="en-US" dirty="0" err="1"/>
              <a:t>Beresnyak</a:t>
            </a:r>
            <a:r>
              <a:rPr lang="en-US" dirty="0"/>
              <a:t>, G. Brunetti, J. Cho, G. </a:t>
            </a:r>
            <a:r>
              <a:rPr lang="en-US" dirty="0" err="1"/>
              <a:t>Eyink</a:t>
            </a:r>
            <a:r>
              <a:rPr lang="en-US" dirty="0"/>
              <a:t>, G. Kowal, E. </a:t>
            </a:r>
            <a:r>
              <a:rPr lang="en-US" dirty="0" err="1"/>
              <a:t>Vishniac</a:t>
            </a:r>
            <a:r>
              <a:rPr lang="en-US" dirty="0"/>
              <a:t>, S. Xu, H. Yan</a:t>
            </a:r>
          </a:p>
        </p:txBody>
      </p:sp>
    </p:spTree>
    <p:extLst>
      <p:ext uri="{BB962C8B-B14F-4D97-AF65-F5344CB8AC3E}">
        <p14:creationId xmlns:p14="http://schemas.microsoft.com/office/powerpoint/2010/main" val="2416024581"/>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9EE103-5F74-5038-4D17-398423E43226}"/>
              </a:ext>
            </a:extLst>
          </p:cNvPr>
          <p:cNvSpPr txBox="1"/>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rtlCol="0" anchor="ctr" anchorCtr="0" compatLnSpc="1">
            <a:prstTxWarp prst="textNoShape">
              <a:avLst/>
            </a:prstTxWarp>
            <a:normAutofit/>
          </a:bodyPr>
          <a:lstStyle/>
          <a:p>
            <a:pPr algn="ctr">
              <a:lnSpc>
                <a:spcPct val="90000"/>
              </a:lnSpc>
              <a:spcAft>
                <a:spcPts val="600"/>
              </a:spcAft>
            </a:pPr>
            <a:r>
              <a:rPr lang="en-US" sz="3700" b="1" dirty="0">
                <a:solidFill>
                  <a:schemeClr val="bg1"/>
                </a:solidFill>
                <a:latin typeface="+mj-lt"/>
                <a:ea typeface="ＭＳ Ｐゴシック" charset="-128"/>
                <a:cs typeface="ＭＳ Ｐゴシック" charset="-128"/>
              </a:rPr>
              <a:t>Turbulence is magnetized: The elephant in the room!</a:t>
            </a:r>
          </a:p>
        </p:txBody>
      </p:sp>
      <p:pic>
        <p:nvPicPr>
          <p:cNvPr id="4" name="Picture 3" descr="An elephant in a kitchen&#10;&#10;Description automatically generated with medium confidence">
            <a:extLst>
              <a:ext uri="{FF2B5EF4-FFF2-40B4-BE49-F238E27FC236}">
                <a16:creationId xmlns:a16="http://schemas.microsoft.com/office/drawing/2014/main" id="{594CE78E-7DB0-A910-1FD6-5AE87675C26D}"/>
              </a:ext>
            </a:extLst>
          </p:cNvPr>
          <p:cNvPicPr>
            <a:picLocks noChangeAspect="1"/>
          </p:cNvPicPr>
          <p:nvPr/>
        </p:nvPicPr>
        <p:blipFill rotWithShape="1">
          <a:blip r:embed="rId2"/>
          <a:srcRect l="27901" r="20816" b="-1"/>
          <a:stretch/>
        </p:blipFill>
        <p:spPr>
          <a:xfrm>
            <a:off x="1219200" y="1676400"/>
            <a:ext cx="3810000" cy="4572000"/>
          </a:xfrm>
          <a:prstGeom prst="rect">
            <a:avLst/>
          </a:prstGeom>
          <a:noFill/>
        </p:spPr>
      </p:pic>
      <p:sp>
        <p:nvSpPr>
          <p:cNvPr id="10" name="Content Placeholder 3">
            <a:extLst>
              <a:ext uri="{FF2B5EF4-FFF2-40B4-BE49-F238E27FC236}">
                <a16:creationId xmlns:a16="http://schemas.microsoft.com/office/drawing/2014/main" id="{E9A9F936-9971-29D6-CFCE-8151D7D14F83}"/>
              </a:ext>
            </a:extLst>
          </p:cNvPr>
          <p:cNvSpPr>
            <a:spLocks noGrp="1"/>
          </p:cNvSpPr>
          <p:nvPr>
            <p:ph sz="half" idx="2"/>
          </p:nvPr>
        </p:nvSpPr>
        <p:spPr>
          <a:xfrm>
            <a:off x="5181600" y="1676400"/>
            <a:ext cx="3810000" cy="4572000"/>
          </a:xfrm>
        </p:spPr>
        <p:txBody>
          <a:bodyPr/>
          <a:lstStyle/>
          <a:p>
            <a:r>
              <a:rPr lang="en-US" dirty="0">
                <a:solidFill>
                  <a:schemeClr val="bg1"/>
                </a:solidFill>
              </a:rPr>
              <a:t>The magnetic field is dynamically important</a:t>
            </a:r>
          </a:p>
          <a:p>
            <a:r>
              <a:rPr lang="en-US" dirty="0">
                <a:solidFill>
                  <a:schemeClr val="bg1"/>
                </a:solidFill>
              </a:rPr>
              <a:t>Change in the nature of the motions</a:t>
            </a:r>
          </a:p>
          <a:p>
            <a:r>
              <a:rPr lang="en-US" dirty="0">
                <a:solidFill>
                  <a:schemeClr val="bg1"/>
                </a:solidFill>
              </a:rPr>
              <a:t>Essential for CRs! </a:t>
            </a:r>
          </a:p>
        </p:txBody>
      </p:sp>
    </p:spTree>
    <p:extLst>
      <p:ext uri="{BB962C8B-B14F-4D97-AF65-F5344CB8AC3E}">
        <p14:creationId xmlns:p14="http://schemas.microsoft.com/office/powerpoint/2010/main" val="1626247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9" name="Picture 7" descr="Snapshot 2010-10-21#6AAC2B.tiff                                000A4BE9Macintosh HD                   C51FB6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371600"/>
            <a:ext cx="73152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0" name="Rectangle 2"/>
          <p:cNvSpPr>
            <a:spLocks noChangeArrowheads="1"/>
          </p:cNvSpPr>
          <p:nvPr/>
        </p:nvSpPr>
        <p:spPr bwMode="auto">
          <a:xfrm>
            <a:off x="1622425" y="177482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sz="1800" b="0" i="0"/>
          </a:p>
        </p:txBody>
      </p:sp>
      <p:sp>
        <p:nvSpPr>
          <p:cNvPr id="22531" name="Rectangle 5"/>
          <p:cNvSpPr>
            <a:spLocks noChangeArrowheads="1"/>
          </p:cNvSpPr>
          <p:nvPr/>
        </p:nvSpPr>
        <p:spPr bwMode="auto">
          <a:xfrm>
            <a:off x="7693025" y="7905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sz="1800" b="0" i="0"/>
          </a:p>
        </p:txBody>
      </p:sp>
      <p:sp>
        <p:nvSpPr>
          <p:cNvPr id="32777" name="Rectangle 9"/>
          <p:cNvSpPr>
            <a:spLocks noChangeArrowheads="1"/>
          </p:cNvSpPr>
          <p:nvPr/>
        </p:nvSpPr>
        <p:spPr bwMode="auto">
          <a:xfrm>
            <a:off x="8916988" y="5856288"/>
            <a:ext cx="184150" cy="64135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wrap="none">
            <a:spAutoFit/>
          </a:bodyPr>
          <a:lstStyle/>
          <a:p>
            <a:pPr>
              <a:defRPr/>
            </a:pPr>
            <a:endParaRPr lang="en-US" sz="3600" b="0" i="0"/>
          </a:p>
        </p:txBody>
      </p:sp>
      <p:sp>
        <p:nvSpPr>
          <p:cNvPr id="32779" name="Rectangle 11"/>
          <p:cNvSpPr>
            <a:spLocks noChangeArrowheads="1"/>
          </p:cNvSpPr>
          <p:nvPr/>
        </p:nvSpPr>
        <p:spPr bwMode="auto">
          <a:xfrm>
            <a:off x="6088063" y="5924550"/>
            <a:ext cx="184150" cy="64135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wrap="none">
            <a:spAutoFit/>
          </a:bodyPr>
          <a:lstStyle/>
          <a:p>
            <a:pPr>
              <a:defRPr/>
            </a:pPr>
            <a:endParaRPr lang="en-US" sz="3600" b="0" i="0"/>
          </a:p>
        </p:txBody>
      </p:sp>
      <p:pic>
        <p:nvPicPr>
          <p:cNvPr id="1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055688"/>
            <a:ext cx="7391400" cy="473551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2535" name="TextBox 1"/>
          <p:cNvSpPr txBox="1">
            <a:spLocks noChangeArrowheads="1"/>
          </p:cNvSpPr>
          <p:nvPr/>
        </p:nvSpPr>
        <p:spPr bwMode="auto">
          <a:xfrm>
            <a:off x="228600" y="304800"/>
            <a:ext cx="73453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a:solidFill>
                  <a:srgbClr val="0A0E5B"/>
                </a:solidFill>
              </a:rPr>
              <a:t>Turbulence radically changes the CRs propagation</a:t>
            </a:r>
          </a:p>
        </p:txBody>
      </p:sp>
      <p:sp>
        <p:nvSpPr>
          <p:cNvPr id="2" name="TextBox 1">
            <a:extLst>
              <a:ext uri="{FF2B5EF4-FFF2-40B4-BE49-F238E27FC236}">
                <a16:creationId xmlns:a16="http://schemas.microsoft.com/office/drawing/2014/main" id="{1DDA53B0-BD05-E4A5-F9D6-BF71003F7F6A}"/>
              </a:ext>
            </a:extLst>
          </p:cNvPr>
          <p:cNvSpPr txBox="1"/>
          <p:nvPr/>
        </p:nvSpPr>
        <p:spPr>
          <a:xfrm>
            <a:off x="3867807" y="6295697"/>
            <a:ext cx="1614994" cy="400110"/>
          </a:xfrm>
          <a:prstGeom prst="rect">
            <a:avLst/>
          </a:prstGeom>
          <a:noFill/>
        </p:spPr>
        <p:txBody>
          <a:bodyPr wrap="none" rtlCol="0">
            <a:spAutoFit/>
          </a:bodyPr>
          <a:lstStyle/>
          <a:p>
            <a:r>
              <a:rPr lang="en-US" dirty="0">
                <a:solidFill>
                  <a:schemeClr val="bg1"/>
                </a:solidFill>
              </a:rPr>
              <a:t>Xu &amp; Yan 2013</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03949" y="2779886"/>
            <a:ext cx="184731" cy="323165"/>
          </a:xfrm>
          <a:prstGeom prst="rect">
            <a:avLst/>
          </a:prstGeom>
          <a:noFill/>
        </p:spPr>
        <p:txBody>
          <a:bodyPr wrap="none" rtlCol="0">
            <a:spAutoFit/>
          </a:bodyPr>
          <a:lstStyle/>
          <a:p>
            <a:endParaRPr lang="en-US" sz="1500" dirty="0"/>
          </a:p>
        </p:txBody>
      </p:sp>
      <p:pic>
        <p:nvPicPr>
          <p:cNvPr id="3" name="velocity-mid2.mp4">
            <a:hlinkClick r:id="" action="ppaction://media"/>
            <a:extLst>
              <a:ext uri="{FF2B5EF4-FFF2-40B4-BE49-F238E27FC236}">
                <a16:creationId xmlns:a16="http://schemas.microsoft.com/office/drawing/2014/main" id="{04E4B662-A173-F54D-B464-5FFA88CC10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7658" y="1166755"/>
            <a:ext cx="3507668" cy="4295890"/>
          </a:xfrm>
          <a:prstGeom prst="rect">
            <a:avLst/>
          </a:prstGeom>
        </p:spPr>
      </p:pic>
      <p:sp>
        <p:nvSpPr>
          <p:cNvPr id="4" name="TextBox 3"/>
          <p:cNvSpPr txBox="1"/>
          <p:nvPr/>
        </p:nvSpPr>
        <p:spPr>
          <a:xfrm>
            <a:off x="1319922" y="128306"/>
            <a:ext cx="5471429" cy="523220"/>
          </a:xfrm>
          <a:prstGeom prst="rect">
            <a:avLst/>
          </a:prstGeom>
          <a:noFill/>
        </p:spPr>
        <p:txBody>
          <a:bodyPr wrap="square" rtlCol="0">
            <a:spAutoFit/>
          </a:bodyPr>
          <a:lstStyle/>
          <a:p>
            <a:r>
              <a:rPr lang="en-US" sz="2800" dirty="0">
                <a:solidFill>
                  <a:srgbClr val="0A0E5B"/>
                </a:solidFill>
              </a:rPr>
              <a:t>MHD turbulence is anisotropic</a:t>
            </a:r>
          </a:p>
        </p:txBody>
      </p:sp>
      <p:sp>
        <p:nvSpPr>
          <p:cNvPr id="5" name="TextBox 4"/>
          <p:cNvSpPr txBox="1"/>
          <p:nvPr/>
        </p:nvSpPr>
        <p:spPr>
          <a:xfrm>
            <a:off x="4148137" y="3362535"/>
            <a:ext cx="4995863" cy="784830"/>
          </a:xfrm>
          <a:prstGeom prst="rect">
            <a:avLst/>
          </a:prstGeom>
          <a:noFill/>
        </p:spPr>
        <p:txBody>
          <a:bodyPr wrap="square" rtlCol="0">
            <a:spAutoFit/>
          </a:bodyPr>
          <a:lstStyle/>
          <a:p>
            <a:r>
              <a:rPr lang="en-US" sz="1500" i="0" dirty="0">
                <a:solidFill>
                  <a:srgbClr val="0A0E5B"/>
                </a:solidFill>
              </a:rPr>
              <a:t>In contrast to isotropic Kolmogorov turbulence, MHD is anisotropic (</a:t>
            </a:r>
          </a:p>
          <a:p>
            <a:endParaRPr lang="en-US" sz="1500" dirty="0"/>
          </a:p>
        </p:txBody>
      </p:sp>
      <p:sp>
        <p:nvSpPr>
          <p:cNvPr id="6" name="TextBox 5">
            <a:extLst>
              <a:ext uri="{FF2B5EF4-FFF2-40B4-BE49-F238E27FC236}">
                <a16:creationId xmlns:a16="http://schemas.microsoft.com/office/drawing/2014/main" id="{E5BEE8EA-3868-BC43-894D-45AE47CCC5E3}"/>
              </a:ext>
            </a:extLst>
          </p:cNvPr>
          <p:cNvSpPr txBox="1"/>
          <p:nvPr/>
        </p:nvSpPr>
        <p:spPr>
          <a:xfrm>
            <a:off x="5120211" y="3593367"/>
            <a:ext cx="3360215" cy="323165"/>
          </a:xfrm>
          <a:prstGeom prst="rect">
            <a:avLst/>
          </a:prstGeom>
          <a:noFill/>
        </p:spPr>
        <p:txBody>
          <a:bodyPr wrap="none" rtlCol="0">
            <a:spAutoFit/>
          </a:bodyPr>
          <a:lstStyle/>
          <a:p>
            <a:r>
              <a:rPr lang="en-US" sz="1500" i="0" dirty="0" err="1">
                <a:solidFill>
                  <a:schemeClr val="bg1"/>
                </a:solidFill>
              </a:rPr>
              <a:t>Shebalin</a:t>
            </a:r>
            <a:r>
              <a:rPr lang="en-US" sz="1500" i="0" dirty="0">
                <a:solidFill>
                  <a:schemeClr val="bg1"/>
                </a:solidFill>
              </a:rPr>
              <a:t> et al. 1983, Matthaeus et al. 1983)</a:t>
            </a:r>
          </a:p>
        </p:txBody>
      </p:sp>
      <p:pic>
        <p:nvPicPr>
          <p:cNvPr id="7" name="Picture 6">
            <a:extLst>
              <a:ext uri="{FF2B5EF4-FFF2-40B4-BE49-F238E27FC236}">
                <a16:creationId xmlns:a16="http://schemas.microsoft.com/office/drawing/2014/main" id="{3CB34682-9A46-A94E-A7F7-687A81B3FA17}"/>
              </a:ext>
            </a:extLst>
          </p:cNvPr>
          <p:cNvPicPr>
            <a:picLocks noChangeAspect="1"/>
          </p:cNvPicPr>
          <p:nvPr/>
        </p:nvPicPr>
        <p:blipFill>
          <a:blip r:embed="rId5"/>
          <a:stretch>
            <a:fillRect/>
          </a:stretch>
        </p:blipFill>
        <p:spPr>
          <a:xfrm>
            <a:off x="6585750" y="919536"/>
            <a:ext cx="1351510" cy="1994390"/>
          </a:xfrm>
          <a:prstGeom prst="rect">
            <a:avLst/>
          </a:prstGeom>
        </p:spPr>
      </p:pic>
      <p:sp>
        <p:nvSpPr>
          <p:cNvPr id="8" name="TextBox 7">
            <a:extLst>
              <a:ext uri="{FF2B5EF4-FFF2-40B4-BE49-F238E27FC236}">
                <a16:creationId xmlns:a16="http://schemas.microsoft.com/office/drawing/2014/main" id="{F4ADF594-5D18-754A-A062-B58CEFE3B257}"/>
              </a:ext>
            </a:extLst>
          </p:cNvPr>
          <p:cNvSpPr txBox="1"/>
          <p:nvPr/>
        </p:nvSpPr>
        <p:spPr>
          <a:xfrm>
            <a:off x="6791351" y="2962209"/>
            <a:ext cx="990528" cy="276999"/>
          </a:xfrm>
          <a:prstGeom prst="rect">
            <a:avLst/>
          </a:prstGeom>
          <a:noFill/>
        </p:spPr>
        <p:txBody>
          <a:bodyPr wrap="none" rtlCol="0">
            <a:spAutoFit/>
          </a:bodyPr>
          <a:lstStyle/>
          <a:p>
            <a:r>
              <a:rPr lang="en-US" sz="1200" dirty="0">
                <a:solidFill>
                  <a:schemeClr val="bg1"/>
                </a:solidFill>
              </a:rPr>
              <a:t>W. Matthaeus</a:t>
            </a:r>
          </a:p>
        </p:txBody>
      </p:sp>
      <p:sp>
        <p:nvSpPr>
          <p:cNvPr id="9" name="TextBox 8">
            <a:extLst>
              <a:ext uri="{FF2B5EF4-FFF2-40B4-BE49-F238E27FC236}">
                <a16:creationId xmlns:a16="http://schemas.microsoft.com/office/drawing/2014/main" id="{DC376543-CA87-0F68-8E51-74276DE479C6}"/>
              </a:ext>
            </a:extLst>
          </p:cNvPr>
          <p:cNvSpPr txBox="1"/>
          <p:nvPr/>
        </p:nvSpPr>
        <p:spPr>
          <a:xfrm>
            <a:off x="713350" y="6457890"/>
            <a:ext cx="3661580" cy="400110"/>
          </a:xfrm>
          <a:prstGeom prst="rect">
            <a:avLst/>
          </a:prstGeom>
          <a:noFill/>
        </p:spPr>
        <p:txBody>
          <a:bodyPr wrap="none" rtlCol="0">
            <a:spAutoFit/>
          </a:bodyPr>
          <a:lstStyle/>
          <a:p>
            <a:r>
              <a:rPr lang="en-US" dirty="0">
                <a:solidFill>
                  <a:schemeClr val="bg1"/>
                </a:solidFill>
              </a:rPr>
              <a:t>Obvious from modern simulations </a:t>
            </a:r>
          </a:p>
        </p:txBody>
      </p:sp>
      <p:sp>
        <p:nvSpPr>
          <p:cNvPr id="10" name="TextBox 9">
            <a:extLst>
              <a:ext uri="{FF2B5EF4-FFF2-40B4-BE49-F238E27FC236}">
                <a16:creationId xmlns:a16="http://schemas.microsoft.com/office/drawing/2014/main" id="{411C4712-5D5F-27CA-4E5E-715CC160EE23}"/>
              </a:ext>
            </a:extLst>
          </p:cNvPr>
          <p:cNvSpPr txBox="1"/>
          <p:nvPr/>
        </p:nvSpPr>
        <p:spPr>
          <a:xfrm>
            <a:off x="333703" y="6150113"/>
            <a:ext cx="4238297" cy="307777"/>
          </a:xfrm>
          <a:prstGeom prst="rect">
            <a:avLst/>
          </a:prstGeom>
          <a:noFill/>
        </p:spPr>
        <p:txBody>
          <a:bodyPr wrap="square" rtlCol="0">
            <a:spAutoFit/>
          </a:bodyPr>
          <a:lstStyle/>
          <a:p>
            <a:r>
              <a:rPr lang="en-US" sz="1400" i="0" dirty="0">
                <a:solidFill>
                  <a:schemeClr val="bg1"/>
                </a:solidFill>
              </a:rPr>
              <a:t>Velocity contours in MHD turbulence (Yuen &amp; Al 2019)</a:t>
            </a:r>
          </a:p>
        </p:txBody>
      </p:sp>
    </p:spTree>
    <p:extLst>
      <p:ext uri="{BB962C8B-B14F-4D97-AF65-F5344CB8AC3E}">
        <p14:creationId xmlns:p14="http://schemas.microsoft.com/office/powerpoint/2010/main" val="176616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descr="goldreich_articleimage.gif                                     00000028users                          00000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1143000"/>
            <a:ext cx="2479675"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2" name="TextBox 3"/>
          <p:cNvSpPr txBox="1">
            <a:spLocks noChangeArrowheads="1"/>
          </p:cNvSpPr>
          <p:nvPr/>
        </p:nvSpPr>
        <p:spPr bwMode="auto">
          <a:xfrm>
            <a:off x="304800" y="38100"/>
            <a:ext cx="85344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a:solidFill>
                  <a:srgbClr val="0A0E5B"/>
                </a:solidFill>
              </a:rPr>
              <a:t>Goldreich-Sridhar 1995 turbulent model predicts Kolmogorov spectrum for MHD turbulence</a:t>
            </a:r>
          </a:p>
        </p:txBody>
      </p:sp>
      <p:sp>
        <p:nvSpPr>
          <p:cNvPr id="30723" name="TextBox 5"/>
          <p:cNvSpPr txBox="1">
            <a:spLocks noChangeArrowheads="1"/>
          </p:cNvSpPr>
          <p:nvPr/>
        </p:nvSpPr>
        <p:spPr bwMode="auto">
          <a:xfrm>
            <a:off x="457200" y="5334000"/>
            <a:ext cx="86868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Numerical simulations show that the GS95 relations  (Cho &amp; Vishniac 2000, Maron &amp; Goldreich 2001, Cho, AL &amp; Vishniac 2002) are </a:t>
            </a:r>
            <a:r>
              <a:rPr lang="en-US">
                <a:solidFill>
                  <a:schemeClr val="accent1"/>
                </a:solidFill>
              </a:rPr>
              <a:t>not valid in the mean magnetic field reference system</a:t>
            </a:r>
            <a:r>
              <a:rPr lang="en-US">
                <a:solidFill>
                  <a:srgbClr val="0A0E5B"/>
                </a:solidFill>
              </a:rPr>
              <a:t>.  </a:t>
            </a:r>
          </a:p>
        </p:txBody>
      </p:sp>
      <p:sp>
        <p:nvSpPr>
          <p:cNvPr id="30724" name="TextBox 1"/>
          <p:cNvSpPr txBox="1">
            <a:spLocks noChangeArrowheads="1"/>
          </p:cNvSpPr>
          <p:nvPr/>
        </p:nvSpPr>
        <p:spPr bwMode="auto">
          <a:xfrm>
            <a:off x="546100" y="2654300"/>
            <a:ext cx="5321300" cy="1016000"/>
          </a:xfrm>
          <a:prstGeom prst="rect">
            <a:avLst/>
          </a:prstGeom>
          <a:noFill/>
          <a:ln w="9525">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The problem of GS95 is that the scaling relation for anisotropy are obtained in the mean magnetic field reference system</a:t>
            </a:r>
            <a:r>
              <a:rPr lang="en-US"/>
              <a:t>.</a:t>
            </a:r>
          </a:p>
        </p:txBody>
      </p:sp>
      <p:sp>
        <p:nvSpPr>
          <p:cNvPr id="30725" name="TextBox 3"/>
          <p:cNvSpPr txBox="1">
            <a:spLocks noChangeArrowheads="1"/>
          </p:cNvSpPr>
          <p:nvPr/>
        </p:nvSpPr>
        <p:spPr bwMode="auto">
          <a:xfrm>
            <a:off x="7391400" y="4419600"/>
            <a:ext cx="118903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1600">
                <a:solidFill>
                  <a:srgbClr val="0A0E5B"/>
                </a:solidFill>
              </a:rPr>
              <a:t>P. Goldreich</a:t>
            </a:r>
          </a:p>
        </p:txBody>
      </p:sp>
    </p:spTree>
    <p:extLst>
      <p:ext uri="{BB962C8B-B14F-4D97-AF65-F5344CB8AC3E}">
        <p14:creationId xmlns:p14="http://schemas.microsoft.com/office/powerpoint/2010/main" val="1613301652"/>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Box 1"/>
          <p:cNvSpPr txBox="1">
            <a:spLocks noChangeArrowheads="1"/>
          </p:cNvSpPr>
          <p:nvPr/>
        </p:nvSpPr>
        <p:spPr bwMode="auto">
          <a:xfrm>
            <a:off x="0" y="152400"/>
            <a:ext cx="92964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a:solidFill>
                  <a:schemeClr val="bg1"/>
                </a:solidFill>
              </a:rPr>
              <a:t>Theory of turbulent reconnection (AL &amp; Vishniac 1999) predicts that MHD turbulence consists of turbulent eddies aligned with local magnetic field  </a:t>
            </a:r>
          </a:p>
        </p:txBody>
      </p:sp>
      <p:pic>
        <p:nvPicPr>
          <p:cNvPr id="7680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371600"/>
            <a:ext cx="2667000" cy="319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3" name="TextBox 3"/>
          <p:cNvSpPr txBox="1">
            <a:spLocks noChangeArrowheads="1"/>
          </p:cNvSpPr>
          <p:nvPr/>
        </p:nvSpPr>
        <p:spPr bwMode="auto">
          <a:xfrm>
            <a:off x="317500" y="2374900"/>
            <a:ext cx="52451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Turbulent reconnection predicts that eddies with rotational axis parallel to magnetic field of an eddy are not constrained by magnetic field.</a:t>
            </a:r>
          </a:p>
        </p:txBody>
      </p:sp>
      <p:sp>
        <p:nvSpPr>
          <p:cNvPr id="76804" name="TextBox 4"/>
          <p:cNvSpPr txBox="1">
            <a:spLocks noChangeArrowheads="1"/>
          </p:cNvSpPr>
          <p:nvPr/>
        </p:nvSpPr>
        <p:spPr bwMode="auto">
          <a:xfrm>
            <a:off x="330200" y="5232400"/>
            <a:ext cx="88138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MHD turbulence Kolmogorov in terms of spectrum, but the eddies are elongated along the local magnetic field direction. The eddies induce Alfven waves with the period equal to the rotation period of the eddy: </a:t>
            </a:r>
          </a:p>
        </p:txBody>
      </p:sp>
      <p:pic>
        <p:nvPicPr>
          <p:cNvPr id="76805" name="Picture 5"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6019800"/>
            <a:ext cx="2273300"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6" name="TextBox 6"/>
          <p:cNvSpPr txBox="1">
            <a:spLocks noChangeArrowheads="1"/>
          </p:cNvSpPr>
          <p:nvPr/>
        </p:nvSpPr>
        <p:spPr bwMode="auto">
          <a:xfrm>
            <a:off x="7162800" y="4495800"/>
            <a:ext cx="11176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1600">
                <a:solidFill>
                  <a:srgbClr val="0A0E5B"/>
                </a:solidFill>
              </a:rPr>
              <a:t>E. Vishniac</a:t>
            </a:r>
          </a:p>
        </p:txBody>
      </p:sp>
    </p:spTree>
    <p:extLst>
      <p:ext uri="{BB962C8B-B14F-4D97-AF65-F5344CB8AC3E}">
        <p14:creationId xmlns:p14="http://schemas.microsoft.com/office/powerpoint/2010/main" val="475415844"/>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3" name="Rectangle 3"/>
          <p:cNvSpPr>
            <a:spLocks noChangeArrowheads="1"/>
          </p:cNvSpPr>
          <p:nvPr/>
        </p:nvSpPr>
        <p:spPr bwMode="auto">
          <a:xfrm>
            <a:off x="228600" y="152400"/>
            <a:ext cx="8153400" cy="954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800" i="0" dirty="0">
                <a:solidFill>
                  <a:srgbClr val="0A0E5B"/>
                </a:solidFill>
              </a:rPr>
              <a:t>A consequence of turbulent reconnection is the violation of flux freezing via reconnection</a:t>
            </a:r>
          </a:p>
        </p:txBody>
      </p:sp>
      <p:pic>
        <p:nvPicPr>
          <p:cNvPr id="34818" name="Picture 5" descr="fig4.png                                                       000D81A7Macintosh HD                   7C2624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0"/>
            <a:ext cx="5387975" cy="454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TextBox 1"/>
          <p:cNvSpPr txBox="1">
            <a:spLocks noChangeArrowheads="1"/>
          </p:cNvSpPr>
          <p:nvPr/>
        </p:nvSpPr>
        <p:spPr bwMode="auto">
          <a:xfrm>
            <a:off x="2514600" y="6488113"/>
            <a:ext cx="9572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1800">
                <a:solidFill>
                  <a:srgbClr val="0A0E5B"/>
                </a:solidFill>
              </a:rPr>
              <a:t>AL 2007</a:t>
            </a:r>
          </a:p>
        </p:txBody>
      </p:sp>
      <p:sp>
        <p:nvSpPr>
          <p:cNvPr id="34820" name="TextBox 2"/>
          <p:cNvSpPr txBox="1">
            <a:spLocks noChangeArrowheads="1"/>
          </p:cNvSpPr>
          <p:nvPr/>
        </p:nvSpPr>
        <p:spPr bwMode="auto">
          <a:xfrm>
            <a:off x="1143000" y="2438400"/>
            <a:ext cx="37052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Reconnection diffusion illustration</a:t>
            </a:r>
          </a:p>
        </p:txBody>
      </p:sp>
      <p:sp>
        <p:nvSpPr>
          <p:cNvPr id="34821" name="TextBox 3"/>
          <p:cNvSpPr txBox="1">
            <a:spLocks noChangeArrowheads="1"/>
          </p:cNvSpPr>
          <p:nvPr/>
        </p:nvSpPr>
        <p:spPr bwMode="auto">
          <a:xfrm>
            <a:off x="7226300" y="1930400"/>
            <a:ext cx="1841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endParaRPr lang="en-US"/>
          </a:p>
        </p:txBody>
      </p:sp>
      <p:pic>
        <p:nvPicPr>
          <p:cNvPr id="34822" name="Picture 3" descr="&#10;alfven.png                                                     000D81A7Macintosh HD                   7C2624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6263" y="762000"/>
            <a:ext cx="2217737" cy="269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3" name="TextBox 4"/>
          <p:cNvSpPr txBox="1">
            <a:spLocks noChangeArrowheads="1"/>
          </p:cNvSpPr>
          <p:nvPr/>
        </p:nvSpPr>
        <p:spPr bwMode="auto">
          <a:xfrm>
            <a:off x="7620000" y="3200400"/>
            <a:ext cx="94615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1600">
                <a:solidFill>
                  <a:srgbClr val="0A0E5B"/>
                </a:solidFill>
              </a:rPr>
              <a:t>H. Alfven</a:t>
            </a:r>
          </a:p>
        </p:txBody>
      </p:sp>
      <p:sp>
        <p:nvSpPr>
          <p:cNvPr id="34824" name="TextBox 5"/>
          <p:cNvSpPr txBox="1">
            <a:spLocks noChangeArrowheads="1"/>
          </p:cNvSpPr>
          <p:nvPr/>
        </p:nvSpPr>
        <p:spPr bwMode="auto">
          <a:xfrm>
            <a:off x="6083300" y="4330700"/>
            <a:ext cx="29845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Alfven theorem is violated in turbulent media!</a:t>
            </a:r>
          </a:p>
        </p:txBody>
      </p:sp>
    </p:spTree>
    <p:extLst>
      <p:ext uri="{BB962C8B-B14F-4D97-AF65-F5344CB8AC3E}">
        <p14:creationId xmlns:p14="http://schemas.microsoft.com/office/powerpoint/2010/main" val="420510984"/>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ChangeArrowheads="1"/>
          </p:cNvSpPr>
          <p:nvPr/>
        </p:nvSpPr>
        <p:spPr bwMode="auto">
          <a:xfrm>
            <a:off x="0" y="228600"/>
            <a:ext cx="9144000" cy="954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800" i="0" dirty="0">
                <a:solidFill>
                  <a:srgbClr val="0A0E5B"/>
                </a:solidFill>
              </a:rPr>
              <a:t>The violation of magnetic flux freezing due to turbulent reconnection is numerically proven</a:t>
            </a:r>
          </a:p>
        </p:txBody>
      </p:sp>
      <p:pic>
        <p:nvPicPr>
          <p:cNvPr id="35842" name="Picture 6" descr="1.tiff                                                         000D81A7Macintosh HD                   7C2624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5715000" cy="528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7320" name="Rectangle 8"/>
          <p:cNvSpPr>
            <a:spLocks noChangeArrowheads="1"/>
          </p:cNvSpPr>
          <p:nvPr/>
        </p:nvSpPr>
        <p:spPr bwMode="auto">
          <a:xfrm>
            <a:off x="5715000" y="6461125"/>
            <a:ext cx="1812925"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Diffusion in time</a:t>
            </a:r>
          </a:p>
        </p:txBody>
      </p:sp>
      <p:sp>
        <p:nvSpPr>
          <p:cNvPr id="397322" name="Rectangle 10"/>
          <p:cNvSpPr>
            <a:spLocks noChangeArrowheads="1"/>
          </p:cNvSpPr>
          <p:nvPr/>
        </p:nvSpPr>
        <p:spPr bwMode="auto">
          <a:xfrm>
            <a:off x="4572000" y="5791200"/>
            <a:ext cx="1749197"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err="1">
                <a:solidFill>
                  <a:srgbClr val="FF0000"/>
                </a:solidFill>
              </a:rPr>
              <a:t>Eyink</a:t>
            </a:r>
            <a:r>
              <a:rPr lang="en-US" dirty="0">
                <a:solidFill>
                  <a:srgbClr val="FF0000"/>
                </a:solidFill>
              </a:rPr>
              <a:t> et al 2013</a:t>
            </a:r>
            <a:endParaRPr lang="en-US" dirty="0"/>
          </a:p>
        </p:txBody>
      </p:sp>
      <p:sp>
        <p:nvSpPr>
          <p:cNvPr id="35845" name="TextBox 1"/>
          <p:cNvSpPr txBox="1">
            <a:spLocks noChangeArrowheads="1"/>
          </p:cNvSpPr>
          <p:nvPr/>
        </p:nvSpPr>
        <p:spPr bwMode="auto">
          <a:xfrm>
            <a:off x="6414738" y="3048105"/>
            <a:ext cx="25908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dirty="0">
                <a:solidFill>
                  <a:srgbClr val="0A0E5B"/>
                </a:solidFill>
              </a:rPr>
              <a:t>Magnetic field backtracking shows that many magnetic field lines contributed its parts to any present time magnetic field line </a:t>
            </a:r>
          </a:p>
        </p:txBody>
      </p:sp>
      <p:sp>
        <p:nvSpPr>
          <p:cNvPr id="35846" name="TextBox 2"/>
          <p:cNvSpPr txBox="1">
            <a:spLocks noChangeArrowheads="1"/>
          </p:cNvSpPr>
          <p:nvPr/>
        </p:nvSpPr>
        <p:spPr bwMode="auto">
          <a:xfrm>
            <a:off x="838200" y="1219200"/>
            <a:ext cx="4953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Confirmation of reconnection diffusion in turbulent media</a:t>
            </a:r>
          </a:p>
        </p:txBody>
      </p:sp>
      <p:pic>
        <p:nvPicPr>
          <p:cNvPr id="3" name="Picture 3">
            <a:extLst>
              <a:ext uri="{FF2B5EF4-FFF2-40B4-BE49-F238E27FC236}">
                <a16:creationId xmlns:a16="http://schemas.microsoft.com/office/drawing/2014/main" id="{43B15ADB-A436-9CF7-C55F-923344E718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2527" y="845973"/>
            <a:ext cx="125095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C3C26B0-50DE-530F-E0FA-29061692C0AA}"/>
              </a:ext>
            </a:extLst>
          </p:cNvPr>
          <p:cNvSpPr txBox="1"/>
          <p:nvPr/>
        </p:nvSpPr>
        <p:spPr>
          <a:xfrm>
            <a:off x="7669839" y="2149988"/>
            <a:ext cx="856325" cy="338554"/>
          </a:xfrm>
          <a:prstGeom prst="rect">
            <a:avLst/>
          </a:prstGeom>
          <a:noFill/>
        </p:spPr>
        <p:txBody>
          <a:bodyPr wrap="none" rtlCol="0">
            <a:spAutoFit/>
          </a:bodyPr>
          <a:lstStyle/>
          <a:p>
            <a:r>
              <a:rPr lang="en-US" sz="1600" dirty="0">
                <a:solidFill>
                  <a:schemeClr val="bg1"/>
                </a:solidFill>
              </a:rPr>
              <a:t>G. </a:t>
            </a:r>
            <a:r>
              <a:rPr lang="en-US" sz="1600" dirty="0" err="1">
                <a:solidFill>
                  <a:schemeClr val="bg1"/>
                </a:solidFill>
              </a:rPr>
              <a:t>Eyink</a:t>
            </a:r>
            <a:endParaRPr lang="en-US" sz="1600" dirty="0">
              <a:solidFill>
                <a:schemeClr val="bg1"/>
              </a:solidFill>
            </a:endParaRPr>
          </a:p>
        </p:txBody>
      </p:sp>
    </p:spTree>
    <p:extLst>
      <p:ext uri="{BB962C8B-B14F-4D97-AF65-F5344CB8AC3E}">
        <p14:creationId xmlns:p14="http://schemas.microsoft.com/office/powerpoint/2010/main" val="3452342498"/>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oup 2"/>
          <p:cNvGrpSpPr>
            <a:grpSpLocks/>
          </p:cNvGrpSpPr>
          <p:nvPr/>
        </p:nvGrpSpPr>
        <p:grpSpPr bwMode="auto">
          <a:xfrm>
            <a:off x="803809" y="2228852"/>
            <a:ext cx="1738313" cy="919163"/>
            <a:chOff x="192" y="2832"/>
            <a:chExt cx="1095" cy="772"/>
          </a:xfrm>
        </p:grpSpPr>
        <p:sp>
          <p:nvSpPr>
            <p:cNvPr id="31767" name="Text Box 3"/>
            <p:cNvSpPr txBox="1">
              <a:spLocks noChangeArrowheads="1"/>
            </p:cNvSpPr>
            <p:nvPr/>
          </p:nvSpPr>
          <p:spPr bwMode="auto">
            <a:xfrm>
              <a:off x="198" y="2832"/>
              <a:ext cx="894" cy="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400" b="0" i="0" dirty="0">
                  <a:solidFill>
                    <a:srgbClr val="0A0E5B"/>
                  </a:solidFill>
                  <a:latin typeface="Times" charset="0"/>
                </a:rPr>
                <a:t>l</a:t>
              </a:r>
              <a:r>
                <a:rPr lang="en-US" sz="2400" b="0" i="0" baseline="-25000" dirty="0">
                  <a:solidFill>
                    <a:srgbClr val="0A0E5B"/>
                  </a:solidFill>
                  <a:latin typeface="Symbol" charset="0"/>
                </a:rPr>
                <a:t>^</a:t>
              </a:r>
              <a:r>
                <a:rPr lang="en-US" sz="2400" b="0" i="0" dirty="0">
                  <a:solidFill>
                    <a:srgbClr val="0A0E5B"/>
                  </a:solidFill>
                  <a:latin typeface="Times" charset="0"/>
                </a:rPr>
                <a:t>           l</a:t>
              </a:r>
              <a:r>
                <a:rPr lang="en-US" sz="2400" b="0" i="0" baseline="-25000" dirty="0">
                  <a:solidFill>
                    <a:srgbClr val="0A0E5B"/>
                  </a:solidFill>
                  <a:latin typeface="Symbol" charset="0"/>
                </a:rPr>
                <a:t>||</a:t>
              </a:r>
              <a:endParaRPr lang="en-US" sz="2400" b="0" i="0" baseline="-25000" dirty="0">
                <a:solidFill>
                  <a:srgbClr val="0A0E5B"/>
                </a:solidFill>
                <a:latin typeface="Times" charset="0"/>
              </a:endParaRPr>
            </a:p>
          </p:txBody>
        </p:sp>
        <p:sp>
          <p:nvSpPr>
            <p:cNvPr id="31768" name="Text Box 4"/>
            <p:cNvSpPr txBox="1">
              <a:spLocks noChangeArrowheads="1"/>
            </p:cNvSpPr>
            <p:nvPr/>
          </p:nvSpPr>
          <p:spPr bwMode="auto">
            <a:xfrm>
              <a:off x="192" y="3216"/>
              <a:ext cx="950" cy="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400" b="0" i="0" dirty="0" err="1">
                  <a:solidFill>
                    <a:srgbClr val="0A0E5B"/>
                  </a:solidFill>
                  <a:latin typeface="Times" charset="0"/>
                </a:rPr>
                <a:t>v</a:t>
              </a:r>
              <a:r>
                <a:rPr lang="en-US" sz="2400" b="0" i="0" baseline="-25000" dirty="0" err="1">
                  <a:solidFill>
                    <a:srgbClr val="0A0E5B"/>
                  </a:solidFill>
                  <a:latin typeface="Symbol" charset="0"/>
                </a:rPr>
                <a:t>^</a:t>
              </a:r>
              <a:r>
                <a:rPr lang="en-US" sz="2400" b="0" i="0" baseline="-25000" dirty="0" err="1">
                  <a:solidFill>
                    <a:srgbClr val="0A0E5B"/>
                  </a:solidFill>
                  <a:latin typeface="Times" charset="0"/>
                </a:rPr>
                <a:t>l</a:t>
              </a:r>
              <a:r>
                <a:rPr lang="en-US" sz="2400" b="0" dirty="0">
                  <a:solidFill>
                    <a:srgbClr val="0A0E5B"/>
                  </a:solidFill>
                  <a:latin typeface="Times" charset="0"/>
                </a:rPr>
                <a:t>        V</a:t>
              </a:r>
              <a:r>
                <a:rPr lang="en-US" sz="2400" b="0" baseline="-25000" dirty="0">
                  <a:solidFill>
                    <a:srgbClr val="0A0E5B"/>
                  </a:solidFill>
                  <a:latin typeface="Times" charset="0"/>
                </a:rPr>
                <a:t>A</a:t>
              </a:r>
            </a:p>
          </p:txBody>
        </p:sp>
        <p:sp>
          <p:nvSpPr>
            <p:cNvPr id="31769" name="Line 5"/>
            <p:cNvSpPr>
              <a:spLocks noChangeShapeType="1"/>
            </p:cNvSpPr>
            <p:nvPr/>
          </p:nvSpPr>
          <p:spPr bwMode="auto">
            <a:xfrm flipV="1">
              <a:off x="192" y="3216"/>
              <a:ext cx="432" cy="10"/>
            </a:xfrm>
            <a:prstGeom prst="line">
              <a:avLst/>
            </a:prstGeom>
            <a:noFill/>
            <a:ln w="28575">
              <a:solidFill>
                <a:srgbClr val="0A0E5B"/>
              </a:solidFill>
              <a:round/>
              <a:headEnd/>
              <a:tailEnd/>
            </a:ln>
            <a:extLst>
              <a:ext uri="{909E8E84-426E-40dd-AFC4-6F175D3DCCD1}">
                <a14:hiddenFill xmlns:a14="http://schemas.microsoft.com/office/drawing/2010/main" xmlns="">
                  <a:noFill/>
                </a14:hiddenFill>
              </a:ext>
            </a:extLst>
          </p:spPr>
          <p:txBody>
            <a:bodyPr wrap="none" anchor="ctr"/>
            <a:lstStyle/>
            <a:p>
              <a:endParaRPr lang="en-US" sz="1500"/>
            </a:p>
          </p:txBody>
        </p:sp>
        <p:sp>
          <p:nvSpPr>
            <p:cNvPr id="31770" name="Text Box 6"/>
            <p:cNvSpPr txBox="1">
              <a:spLocks noChangeArrowheads="1"/>
            </p:cNvSpPr>
            <p:nvPr/>
          </p:nvSpPr>
          <p:spPr bwMode="auto">
            <a:xfrm>
              <a:off x="541" y="3024"/>
              <a:ext cx="275" cy="388"/>
            </a:xfrm>
            <a:prstGeom prst="rect">
              <a:avLst/>
            </a:prstGeom>
            <a:solidFill>
              <a:srgbClr val="FFFFFF"/>
            </a:solidFill>
            <a:ln w="12700">
              <a:solidFill>
                <a:schemeClr val="bg1"/>
              </a:solidFill>
              <a:miter lim="800000"/>
              <a:headEnd/>
              <a:tailEnd/>
            </a:ln>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400" dirty="0">
                  <a:solidFill>
                    <a:srgbClr val="E59D27"/>
                  </a:solidFill>
                  <a:latin typeface="Times" charset="0"/>
                </a:rPr>
                <a:t> </a:t>
              </a:r>
              <a:r>
                <a:rPr lang="en-US" sz="2400" dirty="0">
                  <a:solidFill>
                    <a:srgbClr val="0A0E5B"/>
                  </a:solidFill>
                  <a:latin typeface="Times" charset="0"/>
                </a:rPr>
                <a:t>=</a:t>
              </a:r>
            </a:p>
          </p:txBody>
        </p:sp>
        <p:sp>
          <p:nvSpPr>
            <p:cNvPr id="31771" name="Line 7"/>
            <p:cNvSpPr>
              <a:spLocks noChangeShapeType="1"/>
            </p:cNvSpPr>
            <p:nvPr/>
          </p:nvSpPr>
          <p:spPr bwMode="auto">
            <a:xfrm>
              <a:off x="807" y="3239"/>
              <a:ext cx="480" cy="0"/>
            </a:xfrm>
            <a:prstGeom prst="line">
              <a:avLst/>
            </a:prstGeom>
            <a:noFill/>
            <a:ln w="28575">
              <a:solidFill>
                <a:srgbClr val="0A0E5B"/>
              </a:solidFill>
              <a:round/>
              <a:headEnd/>
              <a:tailEnd/>
            </a:ln>
            <a:extLst>
              <a:ext uri="{909E8E84-426E-40dd-AFC4-6F175D3DCCD1}">
                <a14:hiddenFill xmlns:a14="http://schemas.microsoft.com/office/drawing/2010/main" xmlns="">
                  <a:noFill/>
                </a14:hiddenFill>
              </a:ext>
            </a:extLst>
          </p:spPr>
          <p:txBody>
            <a:bodyPr wrap="none" anchor="ctr"/>
            <a:lstStyle/>
            <a:p>
              <a:endParaRPr lang="en-US" sz="1500"/>
            </a:p>
          </p:txBody>
        </p:sp>
      </p:grpSp>
      <p:sp>
        <p:nvSpPr>
          <p:cNvPr id="31746" name="Text Box 8"/>
          <p:cNvSpPr txBox="1">
            <a:spLocks noChangeArrowheads="1"/>
          </p:cNvSpPr>
          <p:nvPr/>
        </p:nvSpPr>
        <p:spPr bwMode="auto">
          <a:xfrm>
            <a:off x="365126" y="1851423"/>
            <a:ext cx="17443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pPr>
              <a:buFont typeface="Times" charset="0"/>
              <a:buChar char="•"/>
            </a:pPr>
            <a:r>
              <a:rPr lang="en-US" sz="1800" dirty="0">
                <a:solidFill>
                  <a:srgbClr val="0A0E5B"/>
                </a:solidFill>
                <a:latin typeface="Geneva" charset="0"/>
              </a:rPr>
              <a:t> </a:t>
            </a:r>
            <a:r>
              <a:rPr lang="en-US" sz="1800" i="0" dirty="0">
                <a:solidFill>
                  <a:srgbClr val="0A0E5B"/>
                </a:solidFill>
              </a:rPr>
              <a:t>Critical balance</a:t>
            </a:r>
            <a:endParaRPr lang="en-US" sz="1800" i="0" dirty="0">
              <a:solidFill>
                <a:srgbClr val="0A0E5B"/>
              </a:solidFill>
              <a:latin typeface="Geneva" charset="0"/>
            </a:endParaRPr>
          </a:p>
        </p:txBody>
      </p:sp>
      <p:sp>
        <p:nvSpPr>
          <p:cNvPr id="31747" name="Text Box 9"/>
          <p:cNvSpPr txBox="1">
            <a:spLocks noChangeArrowheads="1"/>
          </p:cNvSpPr>
          <p:nvPr/>
        </p:nvSpPr>
        <p:spPr bwMode="auto">
          <a:xfrm>
            <a:off x="304801" y="3429001"/>
            <a:ext cx="341952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pPr>
              <a:buFont typeface="Times" charset="0"/>
              <a:buChar char="•"/>
            </a:pPr>
            <a:r>
              <a:rPr lang="en-US" sz="1800" dirty="0">
                <a:solidFill>
                  <a:srgbClr val="0A0E5B"/>
                </a:solidFill>
                <a:latin typeface="Geneva" charset="0"/>
              </a:rPr>
              <a:t> </a:t>
            </a:r>
            <a:r>
              <a:rPr lang="en-US" sz="1800" i="0" dirty="0">
                <a:solidFill>
                  <a:srgbClr val="0A0E5B"/>
                </a:solidFill>
              </a:rPr>
              <a:t>Constancy of energy cascade rate</a:t>
            </a:r>
            <a:endParaRPr lang="en-US" sz="1800" i="0" dirty="0">
              <a:solidFill>
                <a:srgbClr val="0A0E5B"/>
              </a:solidFill>
              <a:latin typeface="Geneva" charset="0"/>
            </a:endParaRPr>
          </a:p>
        </p:txBody>
      </p:sp>
      <p:grpSp>
        <p:nvGrpSpPr>
          <p:cNvPr id="31748" name="Group 10"/>
          <p:cNvGrpSpPr>
            <a:grpSpLocks/>
          </p:cNvGrpSpPr>
          <p:nvPr/>
        </p:nvGrpSpPr>
        <p:grpSpPr bwMode="auto">
          <a:xfrm>
            <a:off x="533401" y="3829051"/>
            <a:ext cx="2274888" cy="909638"/>
            <a:chOff x="481" y="2496"/>
            <a:chExt cx="1433" cy="764"/>
          </a:xfrm>
        </p:grpSpPr>
        <p:sp>
          <p:nvSpPr>
            <p:cNvPr id="31763" name="Rectangle 11"/>
            <p:cNvSpPr>
              <a:spLocks noChangeArrowheads="1"/>
            </p:cNvSpPr>
            <p:nvPr/>
          </p:nvSpPr>
          <p:spPr bwMode="auto">
            <a:xfrm>
              <a:off x="528" y="2496"/>
              <a:ext cx="466" cy="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2700" dirty="0">
                  <a:solidFill>
                    <a:srgbClr val="0A0E5B"/>
                  </a:solidFill>
                  <a:latin typeface="Times" charset="0"/>
                </a:rPr>
                <a:t>v</a:t>
              </a:r>
              <a:r>
                <a:rPr lang="en-US" sz="2400" baseline="-25000" dirty="0">
                  <a:solidFill>
                    <a:srgbClr val="0A0E5B"/>
                  </a:solidFill>
                  <a:latin typeface="Symbol" charset="0"/>
                </a:rPr>
                <a:t>^</a:t>
              </a:r>
              <a:r>
                <a:rPr lang="en-US" sz="2700" baseline="-25000" dirty="0">
                  <a:solidFill>
                    <a:srgbClr val="0A0E5B"/>
                  </a:solidFill>
                  <a:latin typeface="Times" charset="0"/>
                </a:rPr>
                <a:t>l</a:t>
              </a:r>
              <a:r>
                <a:rPr lang="en-US" sz="2700" baseline="30000" dirty="0">
                  <a:solidFill>
                    <a:srgbClr val="0A0E5B"/>
                  </a:solidFill>
                  <a:latin typeface="Times" charset="0"/>
                </a:rPr>
                <a:t>2</a:t>
              </a:r>
              <a:r>
                <a:rPr lang="en-US" sz="2700" dirty="0">
                  <a:solidFill>
                    <a:srgbClr val="0A0E5B"/>
                  </a:solidFill>
                  <a:latin typeface="Times" charset="0"/>
                </a:rPr>
                <a:t> </a:t>
              </a:r>
            </a:p>
          </p:txBody>
        </p:sp>
        <p:sp>
          <p:nvSpPr>
            <p:cNvPr id="31764" name="Text Box 12"/>
            <p:cNvSpPr txBox="1">
              <a:spLocks noChangeArrowheads="1"/>
            </p:cNvSpPr>
            <p:nvPr/>
          </p:nvSpPr>
          <p:spPr bwMode="auto">
            <a:xfrm>
              <a:off x="1190" y="2675"/>
              <a:ext cx="724" cy="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700" dirty="0">
                  <a:solidFill>
                    <a:srgbClr val="0A0E5B"/>
                  </a:solidFill>
                  <a:latin typeface="Times" charset="0"/>
                </a:rPr>
                <a:t>=</a:t>
              </a:r>
              <a:r>
                <a:rPr lang="en-US" sz="2700" dirty="0">
                  <a:solidFill>
                    <a:srgbClr val="E59D27"/>
                  </a:solidFill>
                  <a:latin typeface="Times" charset="0"/>
                </a:rPr>
                <a:t> </a:t>
              </a:r>
              <a:r>
                <a:rPr lang="en-US" sz="2700" b="0" i="0" dirty="0" err="1">
                  <a:solidFill>
                    <a:srgbClr val="0A0E5B"/>
                  </a:solidFill>
                </a:rPr>
                <a:t>const</a:t>
              </a:r>
              <a:endParaRPr lang="en-US" sz="2700" b="0" i="0" dirty="0">
                <a:solidFill>
                  <a:srgbClr val="0A0E5B"/>
                </a:solidFill>
              </a:endParaRPr>
            </a:p>
          </p:txBody>
        </p:sp>
        <p:sp>
          <p:nvSpPr>
            <p:cNvPr id="31765" name="Text Box 13"/>
            <p:cNvSpPr txBox="1">
              <a:spLocks noChangeArrowheads="1"/>
            </p:cNvSpPr>
            <p:nvPr/>
          </p:nvSpPr>
          <p:spPr bwMode="auto">
            <a:xfrm>
              <a:off x="576" y="2833"/>
              <a:ext cx="363" cy="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700" b="0" i="0" dirty="0" err="1">
                  <a:solidFill>
                    <a:srgbClr val="0A0E5B"/>
                  </a:solidFill>
                  <a:latin typeface="Times" charset="0"/>
                </a:rPr>
                <a:t>t</a:t>
              </a:r>
              <a:r>
                <a:rPr lang="en-US" sz="2700" b="0" i="0" baseline="-25000" dirty="0" err="1">
                  <a:solidFill>
                    <a:srgbClr val="0A0E5B"/>
                  </a:solidFill>
                  <a:latin typeface="Times" charset="0"/>
                </a:rPr>
                <a:t>cas</a:t>
              </a:r>
              <a:endParaRPr lang="en-US" sz="2700" b="0" i="0" dirty="0">
                <a:solidFill>
                  <a:srgbClr val="0A0E5B"/>
                </a:solidFill>
                <a:latin typeface="Times" charset="0"/>
              </a:endParaRPr>
            </a:p>
          </p:txBody>
        </p:sp>
        <p:sp>
          <p:nvSpPr>
            <p:cNvPr id="31766" name="Line 14"/>
            <p:cNvSpPr>
              <a:spLocks noChangeShapeType="1"/>
            </p:cNvSpPr>
            <p:nvPr/>
          </p:nvSpPr>
          <p:spPr bwMode="auto">
            <a:xfrm>
              <a:off x="481" y="2890"/>
              <a:ext cx="665" cy="0"/>
            </a:xfrm>
            <a:prstGeom prst="line">
              <a:avLst/>
            </a:prstGeom>
            <a:ln>
              <a:headEnd/>
              <a:tailEnd/>
            </a:ln>
            <a:extLst>
              <a:ext uri="{909E8E84-426E-40dd-AFC4-6F175D3DCCD1}">
                <a14:hiddenFill xmlns:a14="http://schemas.microsoft.com/office/drawing/2010/main" xmlns="">
                  <a:noFill/>
                </a14:hiddenFill>
              </a:ext>
            </a:extLst>
          </p:spPr>
          <p:style>
            <a:lnRef idx="2">
              <a:schemeClr val="accent1"/>
            </a:lnRef>
            <a:fillRef idx="0">
              <a:schemeClr val="accent1"/>
            </a:fillRef>
            <a:effectRef idx="1">
              <a:schemeClr val="accent1"/>
            </a:effectRef>
            <a:fontRef idx="minor">
              <a:schemeClr val="tx1"/>
            </a:fontRef>
          </p:style>
          <p:txBody>
            <a:bodyPr wrap="none" anchor="ctr"/>
            <a:lstStyle/>
            <a:p>
              <a:endParaRPr lang="en-US" sz="1500"/>
            </a:p>
          </p:txBody>
        </p:sp>
      </p:grpSp>
      <p:sp>
        <p:nvSpPr>
          <p:cNvPr id="31749" name="AutoShape 15"/>
          <p:cNvSpPr>
            <a:spLocks/>
          </p:cNvSpPr>
          <p:nvPr/>
        </p:nvSpPr>
        <p:spPr bwMode="auto">
          <a:xfrm>
            <a:off x="5715000" y="2000250"/>
            <a:ext cx="152400" cy="2628900"/>
          </a:xfrm>
          <a:prstGeom prst="rightBrace">
            <a:avLst>
              <a:gd name="adj1" fmla="val 191667"/>
              <a:gd name="adj2" fmla="val 50000"/>
            </a:avLst>
          </a:prstGeom>
          <a:noFill/>
          <a:ln w="28575">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350"/>
          </a:p>
        </p:txBody>
      </p:sp>
      <p:grpSp>
        <p:nvGrpSpPr>
          <p:cNvPr id="4" name="Group 16"/>
          <p:cNvGrpSpPr>
            <a:grpSpLocks/>
          </p:cNvGrpSpPr>
          <p:nvPr/>
        </p:nvGrpSpPr>
        <p:grpSpPr bwMode="auto">
          <a:xfrm>
            <a:off x="6018212" y="2400300"/>
            <a:ext cx="2754311" cy="909638"/>
            <a:chOff x="3791" y="1296"/>
            <a:chExt cx="1735" cy="764"/>
          </a:xfrm>
        </p:grpSpPr>
        <p:sp>
          <p:nvSpPr>
            <p:cNvPr id="31759" name="Rectangle 17"/>
            <p:cNvSpPr>
              <a:spLocks noChangeArrowheads="1"/>
            </p:cNvSpPr>
            <p:nvPr/>
          </p:nvSpPr>
          <p:spPr bwMode="auto">
            <a:xfrm>
              <a:off x="3984" y="1296"/>
              <a:ext cx="466" cy="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2700" dirty="0">
                  <a:solidFill>
                    <a:srgbClr val="0A0E5B"/>
                  </a:solidFill>
                  <a:latin typeface="Times" charset="0"/>
                </a:rPr>
                <a:t>v</a:t>
              </a:r>
              <a:r>
                <a:rPr lang="en-US" sz="2400" baseline="-25000" dirty="0">
                  <a:solidFill>
                    <a:srgbClr val="0A0E5B"/>
                  </a:solidFill>
                  <a:latin typeface="Symbol" charset="0"/>
                </a:rPr>
                <a:t>^</a:t>
              </a:r>
              <a:r>
                <a:rPr lang="en-US" sz="2700" baseline="-25000" dirty="0">
                  <a:solidFill>
                    <a:srgbClr val="0A0E5B"/>
                  </a:solidFill>
                  <a:latin typeface="Times" charset="0"/>
                </a:rPr>
                <a:t>l</a:t>
              </a:r>
              <a:r>
                <a:rPr lang="en-US" sz="2700" baseline="30000" dirty="0">
                  <a:solidFill>
                    <a:srgbClr val="0A0E5B"/>
                  </a:solidFill>
                  <a:latin typeface="Times" charset="0"/>
                </a:rPr>
                <a:t>2</a:t>
              </a:r>
              <a:r>
                <a:rPr lang="en-US" sz="2700" dirty="0">
                  <a:solidFill>
                    <a:srgbClr val="0A0E5B"/>
                  </a:solidFill>
                  <a:latin typeface="Times" charset="0"/>
                </a:rPr>
                <a:t> </a:t>
              </a:r>
            </a:p>
          </p:txBody>
        </p:sp>
        <p:sp>
          <p:nvSpPr>
            <p:cNvPr id="31760" name="Text Box 18"/>
            <p:cNvSpPr txBox="1">
              <a:spLocks noChangeArrowheads="1"/>
            </p:cNvSpPr>
            <p:nvPr/>
          </p:nvSpPr>
          <p:spPr bwMode="auto">
            <a:xfrm>
              <a:off x="4802" y="1475"/>
              <a:ext cx="724" cy="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700" dirty="0">
                  <a:solidFill>
                    <a:srgbClr val="0A0E5B"/>
                  </a:solidFill>
                  <a:latin typeface="Times" charset="0"/>
                </a:rPr>
                <a:t>=</a:t>
              </a:r>
              <a:r>
                <a:rPr lang="en-US" sz="2700" dirty="0">
                  <a:solidFill>
                    <a:srgbClr val="E59D27"/>
                  </a:solidFill>
                  <a:latin typeface="Times" charset="0"/>
                </a:rPr>
                <a:t> </a:t>
              </a:r>
              <a:r>
                <a:rPr lang="en-US" sz="2700" b="0" i="0" dirty="0" err="1">
                  <a:solidFill>
                    <a:srgbClr val="0A0E5B"/>
                  </a:solidFill>
                </a:rPr>
                <a:t>const</a:t>
              </a:r>
              <a:endParaRPr lang="en-US" sz="2700" b="0" i="0" dirty="0">
                <a:solidFill>
                  <a:srgbClr val="0A0E5B"/>
                </a:solidFill>
              </a:endParaRPr>
            </a:p>
          </p:txBody>
        </p:sp>
        <p:sp>
          <p:nvSpPr>
            <p:cNvPr id="31761" name="Text Box 19"/>
            <p:cNvSpPr txBox="1">
              <a:spLocks noChangeArrowheads="1"/>
            </p:cNvSpPr>
            <p:nvPr/>
          </p:nvSpPr>
          <p:spPr bwMode="auto">
            <a:xfrm>
              <a:off x="3791" y="1633"/>
              <a:ext cx="727" cy="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700" dirty="0">
                  <a:solidFill>
                    <a:srgbClr val="0A0E5B"/>
                  </a:solidFill>
                  <a:latin typeface="Times" charset="0"/>
                </a:rPr>
                <a:t>(</a:t>
              </a:r>
              <a:r>
                <a:rPr lang="en-US" sz="2700" b="0" i="0" dirty="0">
                  <a:solidFill>
                    <a:srgbClr val="0A0E5B"/>
                  </a:solidFill>
                  <a:latin typeface="Times" charset="0"/>
                </a:rPr>
                <a:t>l</a:t>
              </a:r>
              <a:r>
                <a:rPr lang="en-US" sz="2400" b="0" i="0" baseline="-25000" dirty="0">
                  <a:solidFill>
                    <a:srgbClr val="0A0E5B"/>
                  </a:solidFill>
                  <a:latin typeface="Symbol" charset="0"/>
                </a:rPr>
                <a:t>^</a:t>
              </a:r>
              <a:r>
                <a:rPr lang="en-US" sz="2400" b="0" i="0" dirty="0">
                  <a:solidFill>
                    <a:srgbClr val="0A0E5B"/>
                  </a:solidFill>
                  <a:latin typeface="Times" charset="0"/>
                </a:rPr>
                <a:t>/</a:t>
              </a:r>
              <a:r>
                <a:rPr lang="en-US" sz="2400" b="0" i="0" dirty="0" err="1">
                  <a:solidFill>
                    <a:srgbClr val="0A0E5B"/>
                  </a:solidFill>
                  <a:latin typeface="Times" charset="0"/>
                </a:rPr>
                <a:t>v</a:t>
              </a:r>
              <a:r>
                <a:rPr lang="en-US" sz="2400" i="0" baseline="-25000" dirty="0" err="1">
                  <a:solidFill>
                    <a:srgbClr val="0A0E5B"/>
                  </a:solidFill>
                  <a:latin typeface="Symbol" charset="0"/>
                </a:rPr>
                <a:t>^</a:t>
              </a:r>
              <a:r>
                <a:rPr lang="en-US" sz="2400" baseline="-25000" dirty="0" err="1">
                  <a:solidFill>
                    <a:srgbClr val="0A0E5B"/>
                  </a:solidFill>
                  <a:latin typeface="Times" charset="0"/>
                </a:rPr>
                <a:t>l</a:t>
              </a:r>
              <a:r>
                <a:rPr lang="en-US" sz="2400" dirty="0">
                  <a:solidFill>
                    <a:srgbClr val="0A0E5B"/>
                  </a:solidFill>
                  <a:latin typeface="Times" charset="0"/>
                </a:rPr>
                <a:t> </a:t>
              </a:r>
              <a:r>
                <a:rPr lang="en-US" sz="2700" dirty="0">
                  <a:solidFill>
                    <a:srgbClr val="0A0E5B"/>
                  </a:solidFill>
                  <a:latin typeface="Times" charset="0"/>
                </a:rPr>
                <a:t>)</a:t>
              </a:r>
            </a:p>
          </p:txBody>
        </p:sp>
        <p:sp>
          <p:nvSpPr>
            <p:cNvPr id="31762" name="Line 20"/>
            <p:cNvSpPr>
              <a:spLocks noChangeShapeType="1"/>
            </p:cNvSpPr>
            <p:nvPr/>
          </p:nvSpPr>
          <p:spPr bwMode="auto">
            <a:xfrm flipV="1">
              <a:off x="3792" y="1680"/>
              <a:ext cx="912"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sz="1500"/>
            </a:p>
          </p:txBody>
        </p:sp>
      </p:grpSp>
      <p:grpSp>
        <p:nvGrpSpPr>
          <p:cNvPr id="5" name="Group 21"/>
          <p:cNvGrpSpPr>
            <a:grpSpLocks/>
          </p:cNvGrpSpPr>
          <p:nvPr/>
        </p:nvGrpSpPr>
        <p:grpSpPr bwMode="auto">
          <a:xfrm>
            <a:off x="6324600" y="3429001"/>
            <a:ext cx="1851024" cy="1391841"/>
            <a:chOff x="3984" y="2160"/>
            <a:chExt cx="1166" cy="1169"/>
          </a:xfrm>
        </p:grpSpPr>
        <p:sp>
          <p:nvSpPr>
            <p:cNvPr id="31757" name="Text Box 22"/>
            <p:cNvSpPr txBox="1">
              <a:spLocks noChangeArrowheads="1"/>
            </p:cNvSpPr>
            <p:nvPr/>
          </p:nvSpPr>
          <p:spPr bwMode="auto">
            <a:xfrm>
              <a:off x="3984" y="2592"/>
              <a:ext cx="1166" cy="737"/>
            </a:xfrm>
            <a:prstGeom prst="rect">
              <a:avLst/>
            </a:prstGeom>
            <a:noFill/>
            <a:ln w="12700">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400" b="0" dirty="0">
                  <a:solidFill>
                    <a:srgbClr val="E59D27"/>
                  </a:solidFill>
                  <a:latin typeface="Times" charset="0"/>
                </a:rPr>
                <a:t>  </a:t>
              </a:r>
              <a:r>
                <a:rPr lang="en-US" sz="2400" b="0" dirty="0">
                  <a:solidFill>
                    <a:srgbClr val="0A0E5B"/>
                  </a:solidFill>
                  <a:latin typeface="Times" charset="0"/>
                </a:rPr>
                <a:t>    </a:t>
              </a:r>
              <a:r>
                <a:rPr lang="en-US" sz="2400" b="0" i="0" dirty="0">
                  <a:solidFill>
                    <a:srgbClr val="0A0E5B"/>
                  </a:solidFill>
                  <a:latin typeface="Times" charset="0"/>
                </a:rPr>
                <a:t>v</a:t>
              </a:r>
              <a:r>
                <a:rPr lang="en-US" sz="2400" b="0" i="0" baseline="-25000" dirty="0">
                  <a:solidFill>
                    <a:srgbClr val="0A0E5B"/>
                  </a:solidFill>
                  <a:latin typeface="Symbol" charset="0"/>
                </a:rPr>
                <a:t>^|</a:t>
              </a:r>
              <a:r>
                <a:rPr lang="en-US" sz="2400" b="0" i="0" dirty="0">
                  <a:solidFill>
                    <a:srgbClr val="0A0E5B"/>
                  </a:solidFill>
                  <a:latin typeface="Times" charset="0"/>
                </a:rPr>
                <a:t> ~ </a:t>
              </a:r>
              <a:r>
                <a:rPr lang="en-US" sz="2700" b="0" i="0" dirty="0">
                  <a:solidFill>
                    <a:srgbClr val="0A0E5B"/>
                  </a:solidFill>
                  <a:latin typeface="Times" charset="0"/>
                </a:rPr>
                <a:t>l</a:t>
              </a:r>
              <a:r>
                <a:rPr lang="en-US" sz="2400" b="0" i="0" baseline="-25000" dirty="0">
                  <a:solidFill>
                    <a:srgbClr val="0A0E5B"/>
                  </a:solidFill>
                  <a:latin typeface="Symbol" charset="0"/>
                </a:rPr>
                <a:t>^</a:t>
              </a:r>
              <a:r>
                <a:rPr lang="en-US" sz="2400" b="0" i="0" baseline="30000" dirty="0">
                  <a:solidFill>
                    <a:srgbClr val="0A0E5B"/>
                  </a:solidFill>
                  <a:latin typeface="Times" charset="0"/>
                </a:rPr>
                <a:t>1/3</a:t>
              </a:r>
              <a:endParaRPr lang="en-US" sz="2400" b="0" i="0" dirty="0">
                <a:solidFill>
                  <a:srgbClr val="0A0E5B"/>
                </a:solidFill>
                <a:latin typeface="Times" charset="0"/>
              </a:endParaRPr>
            </a:p>
            <a:p>
              <a:r>
                <a:rPr lang="en-US" sz="2400" b="0" i="0" dirty="0">
                  <a:solidFill>
                    <a:srgbClr val="0A0E5B"/>
                  </a:solidFill>
                  <a:latin typeface="Times" charset="0"/>
                </a:rPr>
                <a:t>Or, E(k)~k</a:t>
              </a:r>
              <a:r>
                <a:rPr lang="en-US" sz="2400" b="0" i="0" baseline="30000" dirty="0">
                  <a:solidFill>
                    <a:srgbClr val="0A0E5B"/>
                  </a:solidFill>
                  <a:latin typeface="Times" charset="0"/>
                </a:rPr>
                <a:t>-5/3</a:t>
              </a:r>
            </a:p>
          </p:txBody>
        </p:sp>
        <p:sp>
          <p:nvSpPr>
            <p:cNvPr id="31758" name="AutoShape 23"/>
            <p:cNvSpPr>
              <a:spLocks noChangeArrowheads="1"/>
            </p:cNvSpPr>
            <p:nvPr/>
          </p:nvSpPr>
          <p:spPr bwMode="auto">
            <a:xfrm>
              <a:off x="4464" y="2160"/>
              <a:ext cx="576" cy="336"/>
            </a:xfrm>
            <a:prstGeom prst="downArrow">
              <a:avLst>
                <a:gd name="adj1" fmla="val 50000"/>
                <a:gd name="adj2" fmla="val 25000"/>
              </a:avLst>
            </a:prstGeom>
            <a:solidFill>
              <a:schemeClr val="accent1"/>
            </a:solidFill>
            <a:ln w="12700">
              <a:solidFill>
                <a:schemeClr val="bg2"/>
              </a:solidFill>
              <a:miter lim="800000"/>
              <a:headEnd/>
              <a:tailEnd/>
            </a:ln>
          </p:spPr>
          <p:txBody>
            <a:bodyPr wrap="none" anchor="ctr"/>
            <a:lstStyle/>
            <a:p>
              <a:endParaRPr lang="en-US" sz="1350"/>
            </a:p>
          </p:txBody>
        </p:sp>
      </p:grpSp>
      <p:sp>
        <p:nvSpPr>
          <p:cNvPr id="513048" name="Rectangle 24"/>
          <p:cNvSpPr>
            <a:spLocks noChangeArrowheads="1"/>
          </p:cNvSpPr>
          <p:nvPr/>
        </p:nvSpPr>
        <p:spPr bwMode="auto">
          <a:xfrm>
            <a:off x="6400800" y="5086351"/>
            <a:ext cx="1297150" cy="507831"/>
          </a:xfrm>
          <a:prstGeom prst="rect">
            <a:avLst/>
          </a:prstGeom>
          <a:noFill/>
          <a:ln w="12700">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p>
            <a:r>
              <a:rPr lang="en-US" sz="2700" dirty="0">
                <a:solidFill>
                  <a:srgbClr val="0A0E5B"/>
                </a:solidFill>
                <a:latin typeface="Times" charset="0"/>
              </a:rPr>
              <a:t>l</a:t>
            </a:r>
            <a:r>
              <a:rPr lang="en-US" sz="2700" baseline="-25000" dirty="0">
                <a:solidFill>
                  <a:srgbClr val="0A0E5B"/>
                </a:solidFill>
                <a:latin typeface="Times" charset="0"/>
              </a:rPr>
              <a:t>||</a:t>
            </a:r>
            <a:r>
              <a:rPr lang="en-US" sz="2700" dirty="0">
                <a:solidFill>
                  <a:srgbClr val="0A0E5B"/>
                </a:solidFill>
                <a:latin typeface="Times" charset="0"/>
              </a:rPr>
              <a:t> ~l</a:t>
            </a:r>
            <a:r>
              <a:rPr lang="en-US" sz="2700" baseline="-25000" dirty="0">
                <a:solidFill>
                  <a:srgbClr val="0A0E5B"/>
                </a:solidFill>
                <a:latin typeface="Symbol" charset="0"/>
              </a:rPr>
              <a:t>^</a:t>
            </a:r>
            <a:r>
              <a:rPr lang="en-US" sz="2700" baseline="30000" dirty="0">
                <a:solidFill>
                  <a:srgbClr val="0A0E5B"/>
                </a:solidFill>
                <a:latin typeface="Times" charset="0"/>
              </a:rPr>
              <a:t>2/3</a:t>
            </a:r>
            <a:r>
              <a:rPr lang="en-US" sz="2700" dirty="0">
                <a:solidFill>
                  <a:srgbClr val="0A0E5B"/>
                </a:solidFill>
                <a:latin typeface="Times" charset="0"/>
              </a:rPr>
              <a:t> </a:t>
            </a:r>
            <a:endParaRPr lang="en-US" sz="2700" baseline="-25000" dirty="0">
              <a:solidFill>
                <a:srgbClr val="0A0E5B"/>
              </a:solidFill>
              <a:latin typeface="Times" charset="0"/>
            </a:endParaRPr>
          </a:p>
        </p:txBody>
      </p:sp>
      <p:sp>
        <p:nvSpPr>
          <p:cNvPr id="31753" name="Rectangle 25"/>
          <p:cNvSpPr>
            <a:spLocks noChangeArrowheads="1"/>
          </p:cNvSpPr>
          <p:nvPr/>
        </p:nvSpPr>
        <p:spPr bwMode="auto">
          <a:xfrm>
            <a:off x="803809" y="6232232"/>
            <a:ext cx="706058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r>
              <a:rPr lang="en-US" sz="1800" dirty="0">
                <a:solidFill>
                  <a:srgbClr val="0A0E5B"/>
                </a:solidFill>
              </a:rPr>
              <a:t>We obtain </a:t>
            </a:r>
            <a:r>
              <a:rPr lang="en-US" sz="1800" dirty="0" err="1">
                <a:solidFill>
                  <a:srgbClr val="0A0E5B"/>
                </a:solidFill>
              </a:rPr>
              <a:t>Goldreich</a:t>
            </a:r>
            <a:r>
              <a:rPr lang="en-US" sz="1800" dirty="0">
                <a:solidFill>
                  <a:srgbClr val="0A0E5B"/>
                </a:solidFill>
              </a:rPr>
              <a:t>-Sridhar (1995) </a:t>
            </a:r>
            <a:r>
              <a:rPr lang="en-US" sz="1800" dirty="0" err="1">
                <a:solidFill>
                  <a:srgbClr val="0A0E5B"/>
                </a:solidFill>
              </a:rPr>
              <a:t>scalings</a:t>
            </a:r>
            <a:r>
              <a:rPr lang="en-US" sz="1800" dirty="0">
                <a:solidFill>
                  <a:srgbClr val="0A0E5B"/>
                </a:solidFill>
              </a:rPr>
              <a:t> but in local system of reference</a:t>
            </a:r>
          </a:p>
        </p:txBody>
      </p:sp>
      <p:sp>
        <p:nvSpPr>
          <p:cNvPr id="31754" name="Rectangle 26"/>
          <p:cNvSpPr>
            <a:spLocks noChangeArrowheads="1"/>
          </p:cNvSpPr>
          <p:nvPr/>
        </p:nvSpPr>
        <p:spPr bwMode="auto">
          <a:xfrm>
            <a:off x="76200" y="45395"/>
            <a:ext cx="90678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800" dirty="0">
                <a:solidFill>
                  <a:srgbClr val="0A0E5B"/>
                </a:solidFill>
              </a:rPr>
              <a:t>Derivation of MHD turbulence spectrum assuming turbulent reconnection</a:t>
            </a:r>
          </a:p>
        </p:txBody>
      </p:sp>
      <p:sp>
        <p:nvSpPr>
          <p:cNvPr id="206875" name="Rectangle 27"/>
          <p:cNvSpPr>
            <a:spLocks/>
          </p:cNvSpPr>
          <p:nvPr/>
        </p:nvSpPr>
        <p:spPr bwMode="auto">
          <a:xfrm>
            <a:off x="7597776" y="1778794"/>
            <a:ext cx="184731" cy="323165"/>
          </a:xfrm>
          <a:prstGeom prst="rect">
            <a:avLst/>
          </a:prstGeom>
          <a:noFill/>
          <a:ln>
            <a:noFill/>
          </a:ln>
          <a:effectLst/>
          <a:extLst>
            <a:ext uri="{909E8E84-426E-40dd-AFC4-6F175D3DCCD1}">
              <a14:hiddenFill xmlns:a14="http://schemas.microsoft.com/office/drawing/2010/main" xmlns="">
                <a:solidFill>
                  <a:srgbClr val="163859">
                    <a:alpha val="34901"/>
                  </a:srgbClr>
                </a:solidFill>
              </a14:hiddenFill>
            </a:ext>
            <a:ext uri="{91240B29-F687-4f45-9708-019B960494DF}">
              <a14:hiddenLine xmlns:a14="http://schemas.microsoft.com/office/drawing/2010/main" xmlns="" w="25400">
                <a:solidFill>
                  <a:srgbClr val="6E7A8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500"/>
          </a:p>
        </p:txBody>
      </p:sp>
    </p:spTree>
    <p:extLst>
      <p:ext uri="{BB962C8B-B14F-4D97-AF65-F5344CB8AC3E}">
        <p14:creationId xmlns:p14="http://schemas.microsoft.com/office/powerpoint/2010/main" val="255082645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3048"/>
                                        </p:tgtEl>
                                        <p:attrNameLst>
                                          <p:attrName>style.visibility</p:attrName>
                                        </p:attrNameLst>
                                      </p:cBhvr>
                                      <p:to>
                                        <p:strVal val="visible"/>
                                      </p:to>
                                    </p:set>
                                    <p:anim calcmode="lin" valueType="num">
                                      <p:cBhvr additive="base">
                                        <p:cTn id="19" dur="500" fill="hold"/>
                                        <p:tgtEl>
                                          <p:spTgt spid="513048"/>
                                        </p:tgtEl>
                                        <p:attrNameLst>
                                          <p:attrName>ppt_x</p:attrName>
                                        </p:attrNameLst>
                                      </p:cBhvr>
                                      <p:tavLst>
                                        <p:tav tm="0">
                                          <p:val>
                                            <p:strVal val="0-#ppt_w/2"/>
                                          </p:val>
                                        </p:tav>
                                        <p:tav tm="100000">
                                          <p:val>
                                            <p:strVal val="#ppt_x"/>
                                          </p:val>
                                        </p:tav>
                                      </p:tavLst>
                                    </p:anim>
                                    <p:anim calcmode="lin" valueType="num">
                                      <p:cBhvr additive="base">
                                        <p:cTn id="20" dur="500" fill="hold"/>
                                        <p:tgtEl>
                                          <p:spTgt spid="5130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48"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上箭头 3"/>
          <p:cNvSpPr/>
          <p:nvPr/>
        </p:nvSpPr>
        <p:spPr>
          <a:xfrm rot="6211659">
            <a:off x="4654695" y="1963537"/>
            <a:ext cx="253343" cy="2117689"/>
          </a:xfrm>
          <a:prstGeom prst="upArrow">
            <a:avLst>
              <a:gd name="adj1" fmla="val 50000"/>
              <a:gd name="adj2" fmla="val 132847"/>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zh-CN" altLang="en-US" sz="1500"/>
          </a:p>
        </p:txBody>
      </p:sp>
      <p:pic>
        <p:nvPicPr>
          <p:cNvPr id="5" name="图片 4" descr="Screen Shot 2018-02-01 at 5.35.17 PM.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b="66795"/>
          <a:stretch/>
        </p:blipFill>
        <p:spPr>
          <a:xfrm>
            <a:off x="1521967" y="3399480"/>
            <a:ext cx="1802016" cy="1726339"/>
          </a:xfrm>
          <a:prstGeom prst="rect">
            <a:avLst/>
          </a:prstGeom>
        </p:spPr>
      </p:pic>
      <p:sp>
        <p:nvSpPr>
          <p:cNvPr id="6" name="文本框 5"/>
          <p:cNvSpPr txBox="1"/>
          <p:nvPr/>
        </p:nvSpPr>
        <p:spPr>
          <a:xfrm>
            <a:off x="6248400" y="5969691"/>
            <a:ext cx="1835374" cy="323165"/>
          </a:xfrm>
          <a:prstGeom prst="rect">
            <a:avLst/>
          </a:prstGeom>
          <a:noFill/>
        </p:spPr>
        <p:txBody>
          <a:bodyPr wrap="none" rtlCol="0">
            <a:spAutoFit/>
          </a:bodyPr>
          <a:lstStyle>
            <a:defPPr>
              <a:defRPr lang="en-US"/>
            </a:defPPr>
            <a:lvl1pPr>
              <a:defRPr kumimoji="1" sz="2000">
                <a:solidFill>
                  <a:srgbClr val="ECFFD3"/>
                </a:solidFill>
                <a:latin typeface="Avenir Next Condensed Medium"/>
                <a:cs typeface="Avenir Next Condensed Medium"/>
              </a:defRPr>
            </a:lvl1pPr>
          </a:lstStyle>
          <a:p>
            <a:r>
              <a:rPr lang="en-US" altLang="zh-CN" sz="1500" dirty="0">
                <a:solidFill>
                  <a:schemeClr val="bg1"/>
                </a:solidFill>
              </a:rPr>
              <a:t>Cho, AL &amp; </a:t>
            </a:r>
            <a:r>
              <a:rPr lang="en-US" altLang="zh-CN" sz="1500" dirty="0" err="1">
                <a:solidFill>
                  <a:schemeClr val="bg1"/>
                </a:solidFill>
              </a:rPr>
              <a:t>Vishniac</a:t>
            </a:r>
            <a:r>
              <a:rPr lang="en-US" altLang="zh-CN" sz="1500" dirty="0">
                <a:solidFill>
                  <a:schemeClr val="bg1"/>
                </a:solidFill>
              </a:rPr>
              <a:t> 2002</a:t>
            </a:r>
            <a:endParaRPr lang="zh-CN" altLang="en-US" sz="1500" dirty="0">
              <a:solidFill>
                <a:schemeClr val="bg1"/>
              </a:solidFill>
            </a:endParaRPr>
          </a:p>
        </p:txBody>
      </p:sp>
      <p:pic>
        <p:nvPicPr>
          <p:cNvPr id="7" name="图片 6" descr="Screen Shot 2018-02-01 at 5.35.17 PM.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t="34087" b="33034"/>
          <a:stretch/>
        </p:blipFill>
        <p:spPr>
          <a:xfrm>
            <a:off x="3780294" y="3399480"/>
            <a:ext cx="1764363" cy="1726339"/>
          </a:xfrm>
          <a:prstGeom prst="rect">
            <a:avLst/>
          </a:prstGeom>
        </p:spPr>
      </p:pic>
      <p:pic>
        <p:nvPicPr>
          <p:cNvPr id="8" name="图片 7" descr="Screen Shot 2018-02-01 at 5.35.17 PM.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t="66537"/>
          <a:stretch/>
        </p:blipFill>
        <p:spPr>
          <a:xfrm>
            <a:off x="5994299" y="3399480"/>
            <a:ext cx="1860325" cy="1726339"/>
          </a:xfrm>
          <a:prstGeom prst="rect">
            <a:avLst/>
          </a:prstGeom>
        </p:spPr>
      </p:pic>
      <p:sp>
        <p:nvSpPr>
          <p:cNvPr id="9" name="文本框 8"/>
          <p:cNvSpPr txBox="1"/>
          <p:nvPr/>
        </p:nvSpPr>
        <p:spPr>
          <a:xfrm>
            <a:off x="1817721" y="5267185"/>
            <a:ext cx="1257973" cy="323165"/>
          </a:xfrm>
          <a:prstGeom prst="rect">
            <a:avLst/>
          </a:prstGeom>
          <a:noFill/>
        </p:spPr>
        <p:txBody>
          <a:bodyPr wrap="none" rtlCol="0">
            <a:spAutoFit/>
          </a:bodyPr>
          <a:lstStyle>
            <a:defPPr>
              <a:defRPr lang="zh-CN"/>
            </a:defPPr>
            <a:lvl1pPr>
              <a:defRPr kumimoji="1" sz="2000">
                <a:latin typeface="Avenir Next Demi Bold"/>
                <a:cs typeface="Avenir Next Demi Bold"/>
              </a:defRPr>
            </a:lvl1pPr>
          </a:lstStyle>
          <a:p>
            <a:r>
              <a:rPr lang="en-US" altLang="zh-CN" sz="1500" dirty="0">
                <a:solidFill>
                  <a:schemeClr val="bg1"/>
                </a:solidFill>
              </a:rPr>
              <a:t>Large scales</a:t>
            </a:r>
            <a:endParaRPr lang="zh-CN" altLang="en-US" sz="1500" dirty="0">
              <a:solidFill>
                <a:schemeClr val="bg1"/>
              </a:solidFill>
            </a:endParaRPr>
          </a:p>
        </p:txBody>
      </p:sp>
      <p:sp>
        <p:nvSpPr>
          <p:cNvPr id="10" name="文本框 9"/>
          <p:cNvSpPr txBox="1"/>
          <p:nvPr/>
        </p:nvSpPr>
        <p:spPr>
          <a:xfrm>
            <a:off x="3986122" y="5267185"/>
            <a:ext cx="1503938" cy="323165"/>
          </a:xfrm>
          <a:prstGeom prst="rect">
            <a:avLst/>
          </a:prstGeom>
          <a:noFill/>
        </p:spPr>
        <p:txBody>
          <a:bodyPr wrap="none" rtlCol="0">
            <a:spAutoFit/>
          </a:bodyPr>
          <a:lstStyle>
            <a:defPPr>
              <a:defRPr lang="zh-CN"/>
            </a:defPPr>
            <a:lvl1pPr>
              <a:defRPr kumimoji="1" sz="2000">
                <a:latin typeface="Avenir Next Demi Bold"/>
                <a:cs typeface="Avenir Next Demi Bold"/>
              </a:defRPr>
            </a:lvl1pPr>
          </a:lstStyle>
          <a:p>
            <a:r>
              <a:rPr lang="en-US" altLang="zh-CN" sz="1500" dirty="0">
                <a:solidFill>
                  <a:schemeClr val="bg1"/>
                </a:solidFill>
              </a:rPr>
              <a:t>Medium scales</a:t>
            </a:r>
            <a:endParaRPr lang="zh-CN" altLang="en-US" sz="1500" dirty="0">
              <a:solidFill>
                <a:schemeClr val="bg1"/>
              </a:solidFill>
            </a:endParaRPr>
          </a:p>
        </p:txBody>
      </p:sp>
      <p:sp>
        <p:nvSpPr>
          <p:cNvPr id="11" name="文本框 10"/>
          <p:cNvSpPr txBox="1"/>
          <p:nvPr/>
        </p:nvSpPr>
        <p:spPr>
          <a:xfrm>
            <a:off x="6302920" y="5267185"/>
            <a:ext cx="1250663" cy="323165"/>
          </a:xfrm>
          <a:prstGeom prst="rect">
            <a:avLst/>
          </a:prstGeom>
          <a:noFill/>
        </p:spPr>
        <p:txBody>
          <a:bodyPr wrap="none" rtlCol="0">
            <a:spAutoFit/>
          </a:bodyPr>
          <a:lstStyle>
            <a:defPPr>
              <a:defRPr lang="zh-CN"/>
            </a:defPPr>
            <a:lvl1pPr>
              <a:defRPr kumimoji="1" sz="2000">
                <a:latin typeface="Avenir Next Demi Bold"/>
                <a:cs typeface="Avenir Next Demi Bold"/>
              </a:defRPr>
            </a:lvl1pPr>
          </a:lstStyle>
          <a:p>
            <a:r>
              <a:rPr lang="en-US" altLang="zh-CN" sz="1500" dirty="0">
                <a:solidFill>
                  <a:schemeClr val="bg1"/>
                </a:solidFill>
              </a:rPr>
              <a:t>Small scales</a:t>
            </a:r>
            <a:endParaRPr lang="zh-CN" altLang="en-US" sz="1500" dirty="0">
              <a:solidFill>
                <a:schemeClr val="bg1"/>
              </a:solidFill>
            </a:endParaRPr>
          </a:p>
        </p:txBody>
      </p:sp>
      <p:sp>
        <p:nvSpPr>
          <p:cNvPr id="12" name="任意形状 11"/>
          <p:cNvSpPr/>
          <p:nvPr/>
        </p:nvSpPr>
        <p:spPr>
          <a:xfrm rot="21200996">
            <a:off x="1853799" y="2140246"/>
            <a:ext cx="5857295" cy="2504487"/>
          </a:xfrm>
          <a:custGeom>
            <a:avLst/>
            <a:gdLst>
              <a:gd name="connsiteX0" fmla="*/ 0 w 7809726"/>
              <a:gd name="connsiteY0" fmla="*/ 1245270 h 3339316"/>
              <a:gd name="connsiteX1" fmla="*/ 635047 w 7809726"/>
              <a:gd name="connsiteY1" fmla="*/ 150963 h 3339316"/>
              <a:gd name="connsiteX2" fmla="*/ 1459257 w 7809726"/>
              <a:gd name="connsiteY2" fmla="*/ 56393 h 3339316"/>
              <a:gd name="connsiteX3" fmla="*/ 2986072 w 7809726"/>
              <a:gd name="connsiteY3" fmla="*/ 596792 h 3339316"/>
              <a:gd name="connsiteX4" fmla="*/ 6796354 w 7809726"/>
              <a:gd name="connsiteY4" fmla="*/ 2055869 h 3339316"/>
              <a:gd name="connsiteX5" fmla="*/ 7809726 w 7809726"/>
              <a:gd name="connsiteY5" fmla="*/ 3339316 h 33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9726" h="3339316">
                <a:moveTo>
                  <a:pt x="0" y="1245270"/>
                </a:moveTo>
                <a:cubicBezTo>
                  <a:pt x="195919" y="797189"/>
                  <a:pt x="391838" y="349109"/>
                  <a:pt x="635047" y="150963"/>
                </a:cubicBezTo>
                <a:cubicBezTo>
                  <a:pt x="878257" y="-47183"/>
                  <a:pt x="1067420" y="-17912"/>
                  <a:pt x="1459257" y="56393"/>
                </a:cubicBezTo>
                <a:cubicBezTo>
                  <a:pt x="1851095" y="130698"/>
                  <a:pt x="2986072" y="596792"/>
                  <a:pt x="2986072" y="596792"/>
                </a:cubicBezTo>
                <a:cubicBezTo>
                  <a:pt x="3875588" y="930038"/>
                  <a:pt x="5992412" y="1598782"/>
                  <a:pt x="6796354" y="2055869"/>
                </a:cubicBezTo>
                <a:cubicBezTo>
                  <a:pt x="7600296" y="2512956"/>
                  <a:pt x="7809726" y="3339316"/>
                  <a:pt x="7809726" y="3339316"/>
                </a:cubicBezTo>
              </a:path>
            </a:pathLst>
          </a:cu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sz="1500"/>
          </a:p>
        </p:txBody>
      </p:sp>
      <p:sp>
        <p:nvSpPr>
          <p:cNvPr id="13" name="文本框 12"/>
          <p:cNvSpPr txBox="1"/>
          <p:nvPr/>
        </p:nvSpPr>
        <p:spPr>
          <a:xfrm>
            <a:off x="1477171" y="1909278"/>
            <a:ext cx="6249548" cy="323165"/>
          </a:xfrm>
          <a:prstGeom prst="rect">
            <a:avLst/>
          </a:prstGeom>
          <a:solidFill>
            <a:schemeClr val="accent3">
              <a:alpha val="36000"/>
            </a:schemeClr>
          </a:solidFill>
        </p:spPr>
        <p:style>
          <a:lnRef idx="3">
            <a:schemeClr val="lt1"/>
          </a:lnRef>
          <a:fillRef idx="1">
            <a:schemeClr val="accent3"/>
          </a:fillRef>
          <a:effectRef idx="1">
            <a:schemeClr val="accent3"/>
          </a:effectRef>
          <a:fontRef idx="minor">
            <a:schemeClr val="lt1"/>
          </a:fontRef>
        </p:style>
        <p:txBody>
          <a:bodyPr wrap="square" rtlCol="0">
            <a:spAutoFit/>
          </a:bodyPr>
          <a:lstStyle>
            <a:defPPr>
              <a:defRPr lang="zh-CN"/>
            </a:defPPr>
            <a:lvl1pPr>
              <a:defRPr sz="3200" b="1">
                <a:solidFill>
                  <a:schemeClr val="accent4">
                    <a:lumMod val="50000"/>
                  </a:schemeClr>
                </a:solidFill>
                <a:latin typeface="+mj-lt"/>
              </a:defRPr>
            </a:lvl1pPr>
          </a:lstStyle>
          <a:p>
            <a:r>
              <a:rPr lang="en-US" altLang="zh-CN" sz="1500" dirty="0">
                <a:solidFill>
                  <a:schemeClr val="bg1"/>
                </a:solidFill>
                <a:latin typeface="Avenir Medium"/>
                <a:cs typeface="Avenir Medium"/>
              </a:rPr>
              <a:t>Scale-dependent anisotropy of MHD turbulence  </a:t>
            </a:r>
            <a:endParaRPr lang="zh-CN" altLang="en-US" sz="1500" dirty="0">
              <a:solidFill>
                <a:schemeClr val="bg1"/>
              </a:solidFill>
              <a:latin typeface="Avenir Medium"/>
              <a:cs typeface="Avenir Medium"/>
            </a:endParaRPr>
          </a:p>
        </p:txBody>
      </p:sp>
      <p:sp>
        <p:nvSpPr>
          <p:cNvPr id="14" name="文本框 13"/>
          <p:cNvSpPr txBox="1"/>
          <p:nvPr/>
        </p:nvSpPr>
        <p:spPr>
          <a:xfrm rot="735646">
            <a:off x="3676512" y="2513993"/>
            <a:ext cx="2671629" cy="323165"/>
          </a:xfrm>
          <a:prstGeom prst="rect">
            <a:avLst/>
          </a:prstGeom>
          <a:noFill/>
        </p:spPr>
        <p:txBody>
          <a:bodyPr wrap="none" rtlCol="0">
            <a:spAutoFit/>
          </a:bodyPr>
          <a:lstStyle/>
          <a:p>
            <a:r>
              <a:rPr kumimoji="1" lang="en-US" altLang="zh-CN" sz="1500" dirty="0">
                <a:solidFill>
                  <a:schemeClr val="accent3">
                    <a:lumMod val="50000"/>
                  </a:schemeClr>
                </a:solidFill>
                <a:latin typeface="Arial Rounded MT Bold"/>
                <a:cs typeface="Arial Rounded MT Bold"/>
              </a:rPr>
              <a:t>Turbulent energy cascade </a:t>
            </a:r>
            <a:endParaRPr kumimoji="1" lang="zh-CN" altLang="en-US" sz="1500" dirty="0">
              <a:solidFill>
                <a:schemeClr val="accent3">
                  <a:lumMod val="50000"/>
                </a:schemeClr>
              </a:solidFill>
              <a:latin typeface="Arial Rounded MT Bold"/>
              <a:cs typeface="Arial Rounded MT Bold"/>
            </a:endParaRPr>
          </a:p>
        </p:txBody>
      </p:sp>
      <p:sp>
        <p:nvSpPr>
          <p:cNvPr id="17" name="文本框 16"/>
          <p:cNvSpPr txBox="1"/>
          <p:nvPr/>
        </p:nvSpPr>
        <p:spPr>
          <a:xfrm>
            <a:off x="228600" y="346369"/>
            <a:ext cx="8610600" cy="830997"/>
          </a:xfrm>
          <a:prstGeom prst="rect">
            <a:avLst/>
          </a:prstGeom>
          <a:noFill/>
        </p:spPr>
        <p:txBody>
          <a:bodyPr wrap="square" rtlCol="0">
            <a:spAutoFit/>
          </a:bodyPr>
          <a:lstStyle>
            <a:defPPr>
              <a:defRPr lang="zh-CN"/>
            </a:defPPr>
            <a:lvl1pPr>
              <a:defRPr sz="2800" b="1">
                <a:solidFill>
                  <a:schemeClr val="accent4">
                    <a:lumMod val="50000"/>
                  </a:schemeClr>
                </a:solidFill>
                <a:latin typeface="+mj-lt"/>
              </a:defRPr>
            </a:lvl1pPr>
          </a:lstStyle>
          <a:p>
            <a:r>
              <a:rPr lang="en-US" altLang="zh-CN" sz="2400" dirty="0">
                <a:solidFill>
                  <a:schemeClr val="bg1"/>
                </a:solidFill>
              </a:rPr>
              <a:t>Anisotropy increases with the decrease of scale in MHD turbulence </a:t>
            </a:r>
            <a:endParaRPr lang="zh-CN" altLang="en-US" sz="2400" dirty="0">
              <a:solidFill>
                <a:schemeClr val="bg1"/>
              </a:solidFill>
            </a:endParaRPr>
          </a:p>
        </p:txBody>
      </p:sp>
      <p:sp>
        <p:nvSpPr>
          <p:cNvPr id="3" name="TextBox 2">
            <a:extLst>
              <a:ext uri="{FF2B5EF4-FFF2-40B4-BE49-F238E27FC236}">
                <a16:creationId xmlns:a16="http://schemas.microsoft.com/office/drawing/2014/main" id="{2722D146-6E6A-0444-B06E-2714F10704AD}"/>
              </a:ext>
            </a:extLst>
          </p:cNvPr>
          <p:cNvSpPr txBox="1"/>
          <p:nvPr/>
        </p:nvSpPr>
        <p:spPr>
          <a:xfrm>
            <a:off x="730333" y="5702383"/>
            <a:ext cx="1707519" cy="323165"/>
          </a:xfrm>
          <a:prstGeom prst="rect">
            <a:avLst/>
          </a:prstGeom>
          <a:noFill/>
        </p:spPr>
        <p:txBody>
          <a:bodyPr wrap="none" rtlCol="0">
            <a:spAutoFit/>
          </a:bodyPr>
          <a:lstStyle/>
          <a:p>
            <a:r>
              <a:rPr lang="en-US" sz="1500" dirty="0">
                <a:solidFill>
                  <a:schemeClr val="bg1"/>
                </a:solidFill>
              </a:rPr>
              <a:t>3D MHD simulations</a:t>
            </a:r>
          </a:p>
        </p:txBody>
      </p:sp>
      <p:sp>
        <p:nvSpPr>
          <p:cNvPr id="16" name="Rectangle 24">
            <a:extLst>
              <a:ext uri="{FF2B5EF4-FFF2-40B4-BE49-F238E27FC236}">
                <a16:creationId xmlns:a16="http://schemas.microsoft.com/office/drawing/2014/main" id="{481CCA14-F3A6-31CA-0332-E11C9B02F111}"/>
              </a:ext>
            </a:extLst>
          </p:cNvPr>
          <p:cNvSpPr>
            <a:spLocks noChangeArrowheads="1"/>
          </p:cNvSpPr>
          <p:nvPr/>
        </p:nvSpPr>
        <p:spPr bwMode="auto">
          <a:xfrm>
            <a:off x="3440941" y="6257715"/>
            <a:ext cx="1297150" cy="507831"/>
          </a:xfrm>
          <a:prstGeom prst="rect">
            <a:avLst/>
          </a:prstGeom>
          <a:noFill/>
          <a:ln w="12700">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p>
            <a:r>
              <a:rPr lang="en-US" sz="2700" dirty="0">
                <a:solidFill>
                  <a:srgbClr val="0A0E5B"/>
                </a:solidFill>
                <a:latin typeface="Times" charset="0"/>
              </a:rPr>
              <a:t>l</a:t>
            </a:r>
            <a:r>
              <a:rPr lang="en-US" sz="2700" baseline="-25000" dirty="0">
                <a:solidFill>
                  <a:srgbClr val="0A0E5B"/>
                </a:solidFill>
                <a:latin typeface="Times" charset="0"/>
              </a:rPr>
              <a:t>||</a:t>
            </a:r>
            <a:r>
              <a:rPr lang="en-US" sz="2700" dirty="0">
                <a:solidFill>
                  <a:srgbClr val="0A0E5B"/>
                </a:solidFill>
                <a:latin typeface="Times" charset="0"/>
              </a:rPr>
              <a:t> ~l</a:t>
            </a:r>
            <a:r>
              <a:rPr lang="en-US" sz="2700" baseline="-25000" dirty="0">
                <a:solidFill>
                  <a:srgbClr val="0A0E5B"/>
                </a:solidFill>
                <a:latin typeface="Symbol" charset="0"/>
              </a:rPr>
              <a:t>^</a:t>
            </a:r>
            <a:r>
              <a:rPr lang="en-US" sz="2700" baseline="30000" dirty="0">
                <a:solidFill>
                  <a:srgbClr val="0A0E5B"/>
                </a:solidFill>
                <a:latin typeface="Times" charset="0"/>
              </a:rPr>
              <a:t>2/3</a:t>
            </a:r>
            <a:r>
              <a:rPr lang="en-US" sz="2700" dirty="0">
                <a:solidFill>
                  <a:srgbClr val="0A0E5B"/>
                </a:solidFill>
                <a:latin typeface="Times" charset="0"/>
              </a:rPr>
              <a:t> </a:t>
            </a:r>
            <a:endParaRPr lang="en-US" sz="2700" baseline="-25000" dirty="0">
              <a:solidFill>
                <a:srgbClr val="0A0E5B"/>
              </a:solidFill>
              <a:latin typeface="Times" charset="0"/>
            </a:endParaRPr>
          </a:p>
        </p:txBody>
      </p:sp>
    </p:spTree>
    <p:extLst>
      <p:ext uri="{BB962C8B-B14F-4D97-AF65-F5344CB8AC3E}">
        <p14:creationId xmlns:p14="http://schemas.microsoft.com/office/powerpoint/2010/main" val="100046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842A188B-B9E2-D949-905B-CBEDFF041F76}"/>
              </a:ext>
            </a:extLst>
          </p:cNvPr>
          <p:cNvSpPr>
            <a:spLocks noChangeArrowheads="1"/>
          </p:cNvSpPr>
          <p:nvPr/>
        </p:nvSpPr>
        <p:spPr bwMode="auto">
          <a:xfrm>
            <a:off x="187779" y="228600"/>
            <a:ext cx="895622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r>
              <a:rPr lang="en-US" altLang="en-US" sz="2800" dirty="0">
                <a:solidFill>
                  <a:schemeClr val="bg1"/>
                </a:solidFill>
              </a:rPr>
              <a:t>Local system of reference is essential. Scale dependent anisotropy is present only in this system of reference.</a:t>
            </a:r>
          </a:p>
        </p:txBody>
      </p:sp>
      <p:pic>
        <p:nvPicPr>
          <p:cNvPr id="40962" name="Picture 3" descr="&#10;turbb.tiff                                                     000D81A7Macintosh HD                   7C2624E3:">
            <a:extLst>
              <a:ext uri="{FF2B5EF4-FFF2-40B4-BE49-F238E27FC236}">
                <a16:creationId xmlns:a16="http://schemas.microsoft.com/office/drawing/2014/main" id="{D5C2EBD8-A897-8742-B3B5-C28710D368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425" y="1885950"/>
            <a:ext cx="421957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EE7B8B5-459F-964A-AFEC-A81EDD01D80E}"/>
              </a:ext>
            </a:extLst>
          </p:cNvPr>
          <p:cNvSpPr txBox="1"/>
          <p:nvPr/>
        </p:nvSpPr>
        <p:spPr>
          <a:xfrm>
            <a:off x="211427" y="2209800"/>
            <a:ext cx="2620736" cy="784830"/>
          </a:xfrm>
          <a:prstGeom prst="rect">
            <a:avLst/>
          </a:prstGeom>
          <a:noFill/>
        </p:spPr>
        <p:txBody>
          <a:bodyPr wrap="square" rtlCol="0">
            <a:spAutoFit/>
          </a:bodyPr>
          <a:lstStyle/>
          <a:p>
            <a:r>
              <a:rPr lang="en-US" sz="1500" dirty="0">
                <a:solidFill>
                  <a:schemeClr val="bg1"/>
                </a:solidFill>
              </a:rPr>
              <a:t>In the global system of reference the anisotropy is scale independent</a:t>
            </a:r>
          </a:p>
        </p:txBody>
      </p:sp>
      <p:sp>
        <p:nvSpPr>
          <p:cNvPr id="3" name="TextBox 2">
            <a:extLst>
              <a:ext uri="{FF2B5EF4-FFF2-40B4-BE49-F238E27FC236}">
                <a16:creationId xmlns:a16="http://schemas.microsoft.com/office/drawing/2014/main" id="{0117DF05-0F47-6A69-914E-1CCF34123D61}"/>
              </a:ext>
            </a:extLst>
          </p:cNvPr>
          <p:cNvSpPr txBox="1"/>
          <p:nvPr/>
        </p:nvSpPr>
        <p:spPr>
          <a:xfrm>
            <a:off x="6253655" y="5770179"/>
            <a:ext cx="2391104" cy="369332"/>
          </a:xfrm>
          <a:prstGeom prst="rect">
            <a:avLst/>
          </a:prstGeom>
          <a:noFill/>
        </p:spPr>
        <p:txBody>
          <a:bodyPr wrap="none" rtlCol="0">
            <a:spAutoFit/>
          </a:bodyPr>
          <a:lstStyle/>
          <a:p>
            <a:r>
              <a:rPr lang="en-US" sz="1800" dirty="0">
                <a:solidFill>
                  <a:schemeClr val="bg1"/>
                </a:solidFill>
              </a:rPr>
              <a:t>Cho, AL &amp; </a:t>
            </a:r>
            <a:r>
              <a:rPr lang="en-US" sz="1800" dirty="0" err="1">
                <a:solidFill>
                  <a:schemeClr val="bg1"/>
                </a:solidFill>
              </a:rPr>
              <a:t>Vishniac</a:t>
            </a:r>
            <a:r>
              <a:rPr lang="en-US" sz="1800" dirty="0">
                <a:solidFill>
                  <a:schemeClr val="bg1"/>
                </a:solidFill>
              </a:rPr>
              <a:t> 2002</a:t>
            </a:r>
          </a:p>
        </p:txBody>
      </p:sp>
      <p:sp>
        <p:nvSpPr>
          <p:cNvPr id="4" name="TextBox 3">
            <a:extLst>
              <a:ext uri="{FF2B5EF4-FFF2-40B4-BE49-F238E27FC236}">
                <a16:creationId xmlns:a16="http://schemas.microsoft.com/office/drawing/2014/main" id="{A60AD5D1-7B91-D7F7-9B6E-21CC9D11C3CA}"/>
              </a:ext>
            </a:extLst>
          </p:cNvPr>
          <p:cNvSpPr txBox="1"/>
          <p:nvPr/>
        </p:nvSpPr>
        <p:spPr>
          <a:xfrm>
            <a:off x="420414" y="3863371"/>
            <a:ext cx="3084786" cy="707886"/>
          </a:xfrm>
          <a:prstGeom prst="rect">
            <a:avLst/>
          </a:prstGeom>
          <a:noFill/>
        </p:spPr>
        <p:txBody>
          <a:bodyPr wrap="square" rtlCol="0">
            <a:spAutoFit/>
          </a:bodyPr>
          <a:lstStyle/>
          <a:p>
            <a:r>
              <a:rPr lang="en-US" dirty="0">
                <a:solidFill>
                  <a:schemeClr val="bg1"/>
                </a:solidFill>
              </a:rPr>
              <a:t>Observations are in global system or reference</a:t>
            </a:r>
          </a:p>
        </p:txBody>
      </p:sp>
    </p:spTree>
    <p:extLst>
      <p:ext uri="{BB962C8B-B14F-4D97-AF65-F5344CB8AC3E}">
        <p14:creationId xmlns:p14="http://schemas.microsoft.com/office/powerpoint/2010/main" val="1480588923"/>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02ED91-588E-9F4C-A712-43F65CF4F1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3546"/>
            <a:ext cx="9144000" cy="5207679"/>
          </a:xfrm>
          <a:prstGeom prst="rect">
            <a:avLst/>
          </a:prstGeom>
        </p:spPr>
      </p:pic>
      <p:sp>
        <p:nvSpPr>
          <p:cNvPr id="7" name="TextBox 6">
            <a:extLst>
              <a:ext uri="{FF2B5EF4-FFF2-40B4-BE49-F238E27FC236}">
                <a16:creationId xmlns:a16="http://schemas.microsoft.com/office/drawing/2014/main" id="{068AD748-35D8-D94D-810C-6205785B4E1B}"/>
              </a:ext>
            </a:extLst>
          </p:cNvPr>
          <p:cNvSpPr txBox="1"/>
          <p:nvPr/>
        </p:nvSpPr>
        <p:spPr>
          <a:xfrm>
            <a:off x="0" y="228600"/>
            <a:ext cx="8610600" cy="523220"/>
          </a:xfrm>
          <a:prstGeom prst="rect">
            <a:avLst/>
          </a:prstGeom>
          <a:noFill/>
        </p:spPr>
        <p:txBody>
          <a:bodyPr wrap="square" rtlCol="0">
            <a:spAutoFit/>
          </a:bodyPr>
          <a:lstStyle/>
          <a:p>
            <a:r>
              <a:rPr lang="en-US" sz="2800" i="0" dirty="0">
                <a:solidFill>
                  <a:schemeClr val="bg1"/>
                </a:solidFill>
              </a:rPr>
              <a:t>MHD Turbulence is explained in our book, published in 2019</a:t>
            </a:r>
          </a:p>
        </p:txBody>
      </p:sp>
    </p:spTree>
    <p:extLst>
      <p:ext uri="{BB962C8B-B14F-4D97-AF65-F5344CB8AC3E}">
        <p14:creationId xmlns:p14="http://schemas.microsoft.com/office/powerpoint/2010/main" val="357049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63">
            <a:extLst>
              <a:ext uri="{FF2B5EF4-FFF2-40B4-BE49-F238E27FC236}">
                <a16:creationId xmlns:a16="http://schemas.microsoft.com/office/drawing/2014/main" id="{A7213B88-D2DB-BD49-8433-3C99ECC22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099" y="3173674"/>
            <a:ext cx="6663928" cy="214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Shape 1">
            <a:extLst>
              <a:ext uri="{FF2B5EF4-FFF2-40B4-BE49-F238E27FC236}">
                <a16:creationId xmlns:a16="http://schemas.microsoft.com/office/drawing/2014/main" id="{2C23B9F7-EBF6-7448-A451-6AC9F7A30B38}"/>
              </a:ext>
            </a:extLst>
          </p:cNvPr>
          <p:cNvSpPr txBox="1"/>
          <p:nvPr/>
        </p:nvSpPr>
        <p:spPr>
          <a:xfrm>
            <a:off x="456010" y="581394"/>
            <a:ext cx="8549879" cy="644583"/>
          </a:xfrm>
          <a:prstGeom prst="rect">
            <a:avLst/>
          </a:prstGeom>
          <a:noFill/>
          <a:ln>
            <a:noFill/>
          </a:ln>
        </p:spPr>
        <p:txBody>
          <a:bodyPr lIns="61229" tIns="30615" rIns="61229" bIns="30615"/>
          <a:lstStyle/>
          <a:p>
            <a:pPr>
              <a:defRPr/>
            </a:pPr>
            <a:r>
              <a:rPr lang="en-US" sz="2100" dirty="0"/>
              <a:t> </a:t>
            </a:r>
            <a:r>
              <a:rPr lang="en-US" sz="2800" dirty="0">
                <a:solidFill>
                  <a:schemeClr val="bg1"/>
                </a:solidFill>
              </a:rPr>
              <a:t>GS95 anisotropy is correct: corresponds to simulations</a:t>
            </a:r>
            <a:endParaRPr sz="2800" dirty="0">
              <a:solidFill>
                <a:schemeClr val="bg1"/>
              </a:solidFill>
            </a:endParaRPr>
          </a:p>
        </p:txBody>
      </p:sp>
      <p:pic>
        <p:nvPicPr>
          <p:cNvPr id="47107" name="Picture 65">
            <a:extLst>
              <a:ext uri="{FF2B5EF4-FFF2-40B4-BE49-F238E27FC236}">
                <a16:creationId xmlns:a16="http://schemas.microsoft.com/office/drawing/2014/main" id="{C3CC0FCE-552E-3D45-BF46-1BF86B2FF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1" y="4514850"/>
            <a:ext cx="2102644"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Freeform 2">
            <a:extLst>
              <a:ext uri="{FF2B5EF4-FFF2-40B4-BE49-F238E27FC236}">
                <a16:creationId xmlns:a16="http://schemas.microsoft.com/office/drawing/2014/main" id="{D2FB3CEC-8759-8648-A666-178023187EA4}"/>
              </a:ext>
            </a:extLst>
          </p:cNvPr>
          <p:cNvSpPr>
            <a:spLocks/>
          </p:cNvSpPr>
          <p:nvPr/>
        </p:nvSpPr>
        <p:spPr bwMode="auto">
          <a:xfrm>
            <a:off x="1160861" y="4119562"/>
            <a:ext cx="130969" cy="148829"/>
          </a:xfrm>
          <a:custGeom>
            <a:avLst/>
            <a:gdLst>
              <a:gd name="T0" fmla="*/ 2147483647 w 534"/>
              <a:gd name="T1" fmla="*/ 2147483647 h 608"/>
              <a:gd name="T2" fmla="*/ 2147483647 w 534"/>
              <a:gd name="T3" fmla="*/ 0 h 608"/>
              <a:gd name="T4" fmla="*/ 2147483647 w 534"/>
              <a:gd name="T5" fmla="*/ 2147483647 h 608"/>
              <a:gd name="T6" fmla="*/ 2147483647 w 534"/>
              <a:gd name="T7" fmla="*/ 2147483647 h 608"/>
              <a:gd name="T8" fmla="*/ 0 w 534"/>
              <a:gd name="T9" fmla="*/ 2147483647 h 608"/>
              <a:gd name="T10" fmla="*/ 0 w 534"/>
              <a:gd name="T11" fmla="*/ 2147483647 h 608"/>
              <a:gd name="T12" fmla="*/ 2147483647 w 534"/>
              <a:gd name="T13" fmla="*/ 2147483647 h 608"/>
              <a:gd name="T14" fmla="*/ 2147483647 w 534"/>
              <a:gd name="T15" fmla="*/ 2147483647 h 608"/>
              <a:gd name="T16" fmla="*/ 2147483647 w 534"/>
              <a:gd name="T17" fmla="*/ 2147483647 h 608"/>
              <a:gd name="T18" fmla="*/ 2147483647 w 534"/>
              <a:gd name="T19" fmla="*/ 2147483647 h 608"/>
              <a:gd name="T20" fmla="*/ 2147483647 w 534"/>
              <a:gd name="T21" fmla="*/ 2147483647 h 608"/>
              <a:gd name="T22" fmla="*/ 2147483647 w 534"/>
              <a:gd name="T23" fmla="*/ 2147483647 h 608"/>
              <a:gd name="T24" fmla="*/ 2147483647 w 534"/>
              <a:gd name="T25" fmla="*/ 2147483647 h 608"/>
              <a:gd name="T26" fmla="*/ 2147483647 w 534"/>
              <a:gd name="T27" fmla="*/ 2147483647 h 608"/>
              <a:gd name="T28" fmla="*/ 2147483647 w 534"/>
              <a:gd name="T29" fmla="*/ 2147483647 h 608"/>
              <a:gd name="T30" fmla="*/ 2147483647 w 534"/>
              <a:gd name="T31" fmla="*/ 2147483647 h 608"/>
              <a:gd name="T32" fmla="*/ 2147483647 w 534"/>
              <a:gd name="T33" fmla="*/ 2147483647 h 608"/>
              <a:gd name="T34" fmla="*/ 2147483647 w 534"/>
              <a:gd name="T35" fmla="*/ 2147483647 h 608"/>
              <a:gd name="T36" fmla="*/ 2147483647 w 534"/>
              <a:gd name="T37" fmla="*/ 2147483647 h 608"/>
              <a:gd name="T38" fmla="*/ 2147483647 w 534"/>
              <a:gd name="T39" fmla="*/ 2147483647 h 608"/>
              <a:gd name="T40" fmla="*/ 2147483647 w 534"/>
              <a:gd name="T41" fmla="*/ 2147483647 h 6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34" h="608">
                <a:moveTo>
                  <a:pt x="286" y="17"/>
                </a:moveTo>
                <a:cubicBezTo>
                  <a:pt x="281" y="2"/>
                  <a:pt x="276" y="0"/>
                  <a:pt x="266" y="0"/>
                </a:cubicBezTo>
                <a:cubicBezTo>
                  <a:pt x="254" y="0"/>
                  <a:pt x="252" y="2"/>
                  <a:pt x="247" y="17"/>
                </a:cubicBezTo>
                <a:lnTo>
                  <a:pt x="84" y="521"/>
                </a:lnTo>
                <a:cubicBezTo>
                  <a:pt x="77" y="547"/>
                  <a:pt x="60" y="581"/>
                  <a:pt x="0" y="581"/>
                </a:cubicBezTo>
                <a:lnTo>
                  <a:pt x="0" y="607"/>
                </a:lnTo>
                <a:cubicBezTo>
                  <a:pt x="29" y="605"/>
                  <a:pt x="72" y="605"/>
                  <a:pt x="79" y="605"/>
                </a:cubicBezTo>
                <a:cubicBezTo>
                  <a:pt x="103" y="605"/>
                  <a:pt x="149" y="605"/>
                  <a:pt x="175" y="607"/>
                </a:cubicBezTo>
                <a:lnTo>
                  <a:pt x="175" y="581"/>
                </a:lnTo>
                <a:cubicBezTo>
                  <a:pt x="130" y="578"/>
                  <a:pt x="110" y="557"/>
                  <a:pt x="110" y="535"/>
                </a:cubicBezTo>
                <a:cubicBezTo>
                  <a:pt x="110" y="533"/>
                  <a:pt x="110" y="530"/>
                  <a:pt x="113" y="518"/>
                </a:cubicBezTo>
                <a:lnTo>
                  <a:pt x="240" y="122"/>
                </a:lnTo>
                <a:lnTo>
                  <a:pt x="374" y="540"/>
                </a:lnTo>
                <a:cubicBezTo>
                  <a:pt x="379" y="552"/>
                  <a:pt x="379" y="552"/>
                  <a:pt x="379" y="554"/>
                </a:cubicBezTo>
                <a:cubicBezTo>
                  <a:pt x="379" y="581"/>
                  <a:pt x="329" y="581"/>
                  <a:pt x="307" y="581"/>
                </a:cubicBezTo>
                <a:lnTo>
                  <a:pt x="307" y="607"/>
                </a:lnTo>
                <a:cubicBezTo>
                  <a:pt x="336" y="605"/>
                  <a:pt x="396" y="605"/>
                  <a:pt x="430" y="605"/>
                </a:cubicBezTo>
                <a:cubicBezTo>
                  <a:pt x="461" y="605"/>
                  <a:pt x="499" y="605"/>
                  <a:pt x="533" y="607"/>
                </a:cubicBezTo>
                <a:lnTo>
                  <a:pt x="533" y="581"/>
                </a:lnTo>
                <a:cubicBezTo>
                  <a:pt x="468" y="581"/>
                  <a:pt x="466" y="576"/>
                  <a:pt x="456" y="545"/>
                </a:cubicBezTo>
                <a:lnTo>
                  <a:pt x="286" y="17"/>
                </a:ln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sp>
        <p:nvSpPr>
          <p:cNvPr id="47109" name="Freeform 3">
            <a:extLst>
              <a:ext uri="{FF2B5EF4-FFF2-40B4-BE49-F238E27FC236}">
                <a16:creationId xmlns:a16="http://schemas.microsoft.com/office/drawing/2014/main" id="{B9D7313B-3226-1B4E-8C44-0F0426EF8F51}"/>
              </a:ext>
            </a:extLst>
          </p:cNvPr>
          <p:cNvSpPr>
            <a:spLocks/>
          </p:cNvSpPr>
          <p:nvPr/>
        </p:nvSpPr>
        <p:spPr bwMode="auto">
          <a:xfrm>
            <a:off x="1320405" y="4195764"/>
            <a:ext cx="39290" cy="145256"/>
          </a:xfrm>
          <a:custGeom>
            <a:avLst/>
            <a:gdLst>
              <a:gd name="T0" fmla="*/ 2147483647 w 30"/>
              <a:gd name="T1" fmla="*/ 2147483647 h 594"/>
              <a:gd name="T2" fmla="*/ 2147483647 w 30"/>
              <a:gd name="T3" fmla="*/ 0 h 594"/>
              <a:gd name="T4" fmla="*/ 0 w 30"/>
              <a:gd name="T5" fmla="*/ 2147483647 h 594"/>
              <a:gd name="T6" fmla="*/ 0 w 30"/>
              <a:gd name="T7" fmla="*/ 2147483647 h 594"/>
              <a:gd name="T8" fmla="*/ 2147483647 w 30"/>
              <a:gd name="T9" fmla="*/ 2147483647 h 594"/>
              <a:gd name="T10" fmla="*/ 2147483647 w 30"/>
              <a:gd name="T11" fmla="*/ 2147483647 h 594"/>
              <a:gd name="T12" fmla="*/ 2147483647 w 30"/>
              <a:gd name="T13" fmla="*/ 2147483647 h 594"/>
              <a:gd name="T14" fmla="*/ 2147483647 w 30"/>
              <a:gd name="T15" fmla="*/ 2147483647 h 594"/>
              <a:gd name="T16" fmla="*/ 2147483647 w 30"/>
              <a:gd name="T17" fmla="*/ 0 h 594"/>
              <a:gd name="T18" fmla="*/ 0 w 30"/>
              <a:gd name="T19" fmla="*/ 2147483647 h 594"/>
              <a:gd name="T20" fmla="*/ 0 w 30"/>
              <a:gd name="T21" fmla="*/ 2147483647 h 594"/>
              <a:gd name="T22" fmla="*/ 2147483647 w 30"/>
              <a:gd name="T23" fmla="*/ 2147483647 h 594"/>
              <a:gd name="T24" fmla="*/ 2147483647 w 30"/>
              <a:gd name="T25" fmla="*/ 2147483647 h 594"/>
              <a:gd name="T26" fmla="*/ 2147483647 w 30"/>
              <a:gd name="T27" fmla="*/ 2147483647 h 59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 h="594">
                <a:moveTo>
                  <a:pt x="29" y="22"/>
                </a:moveTo>
                <a:cubicBezTo>
                  <a:pt x="29" y="14"/>
                  <a:pt x="29" y="0"/>
                  <a:pt x="14" y="0"/>
                </a:cubicBezTo>
                <a:cubicBezTo>
                  <a:pt x="0" y="0"/>
                  <a:pt x="0" y="14"/>
                  <a:pt x="0" y="26"/>
                </a:cubicBezTo>
                <a:lnTo>
                  <a:pt x="0" y="566"/>
                </a:lnTo>
                <a:cubicBezTo>
                  <a:pt x="0" y="578"/>
                  <a:pt x="0" y="593"/>
                  <a:pt x="14" y="593"/>
                </a:cubicBezTo>
                <a:cubicBezTo>
                  <a:pt x="29" y="593"/>
                  <a:pt x="29" y="578"/>
                  <a:pt x="29" y="569"/>
                </a:cubicBezTo>
                <a:lnTo>
                  <a:pt x="29" y="22"/>
                </a:lnTo>
              </a:path>
              <a:path w="30" h="594">
                <a:moveTo>
                  <a:pt x="29" y="26"/>
                </a:moveTo>
                <a:cubicBezTo>
                  <a:pt x="29" y="14"/>
                  <a:pt x="29" y="0"/>
                  <a:pt x="14" y="0"/>
                </a:cubicBezTo>
                <a:cubicBezTo>
                  <a:pt x="0" y="0"/>
                  <a:pt x="0" y="14"/>
                  <a:pt x="0" y="22"/>
                </a:cubicBezTo>
                <a:lnTo>
                  <a:pt x="0" y="569"/>
                </a:lnTo>
                <a:cubicBezTo>
                  <a:pt x="0" y="578"/>
                  <a:pt x="0" y="593"/>
                  <a:pt x="14" y="593"/>
                </a:cubicBezTo>
                <a:cubicBezTo>
                  <a:pt x="29" y="593"/>
                  <a:pt x="29" y="578"/>
                  <a:pt x="29" y="566"/>
                </a:cubicBezTo>
                <a:lnTo>
                  <a:pt x="29" y="26"/>
                </a:ln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sp>
        <p:nvSpPr>
          <p:cNvPr id="47110" name="Freeform 4">
            <a:extLst>
              <a:ext uri="{FF2B5EF4-FFF2-40B4-BE49-F238E27FC236}">
                <a16:creationId xmlns:a16="http://schemas.microsoft.com/office/drawing/2014/main" id="{DAE8EA1C-7873-BD48-99F4-72FE63FF81E9}"/>
              </a:ext>
            </a:extLst>
          </p:cNvPr>
          <p:cNvSpPr>
            <a:spLocks/>
          </p:cNvSpPr>
          <p:nvPr/>
        </p:nvSpPr>
        <p:spPr bwMode="auto">
          <a:xfrm>
            <a:off x="1402557" y="4124326"/>
            <a:ext cx="103585" cy="146447"/>
          </a:xfrm>
          <a:custGeom>
            <a:avLst/>
            <a:gdLst>
              <a:gd name="T0" fmla="*/ 2147483647 w 421"/>
              <a:gd name="T1" fmla="*/ 2147483647 h 598"/>
              <a:gd name="T2" fmla="*/ 2147483647 w 421"/>
              <a:gd name="T3" fmla="*/ 2147483647 h 598"/>
              <a:gd name="T4" fmla="*/ 2147483647 w 421"/>
              <a:gd name="T5" fmla="*/ 2147483647 h 598"/>
              <a:gd name="T6" fmla="*/ 2147483647 w 421"/>
              <a:gd name="T7" fmla="*/ 2147483647 h 598"/>
              <a:gd name="T8" fmla="*/ 2147483647 w 421"/>
              <a:gd name="T9" fmla="*/ 2147483647 h 598"/>
              <a:gd name="T10" fmla="*/ 2147483647 w 421"/>
              <a:gd name="T11" fmla="*/ 2147483647 h 598"/>
              <a:gd name="T12" fmla="*/ 2147483647 w 421"/>
              <a:gd name="T13" fmla="*/ 2147483647 h 598"/>
              <a:gd name="T14" fmla="*/ 2147483647 w 421"/>
              <a:gd name="T15" fmla="*/ 2147483647 h 598"/>
              <a:gd name="T16" fmla="*/ 2147483647 w 421"/>
              <a:gd name="T17" fmla="*/ 0 h 598"/>
              <a:gd name="T18" fmla="*/ 2147483647 w 421"/>
              <a:gd name="T19" fmla="*/ 2147483647 h 598"/>
              <a:gd name="T20" fmla="*/ 2147483647 w 421"/>
              <a:gd name="T21" fmla="*/ 2147483647 h 598"/>
              <a:gd name="T22" fmla="*/ 2147483647 w 421"/>
              <a:gd name="T23" fmla="*/ 2147483647 h 598"/>
              <a:gd name="T24" fmla="*/ 2147483647 w 421"/>
              <a:gd name="T25" fmla="*/ 2147483647 h 598"/>
              <a:gd name="T26" fmla="*/ 2147483647 w 421"/>
              <a:gd name="T27" fmla="*/ 2147483647 h 598"/>
              <a:gd name="T28" fmla="*/ 0 w 421"/>
              <a:gd name="T29" fmla="*/ 2147483647 h 598"/>
              <a:gd name="T30" fmla="*/ 2147483647 w 421"/>
              <a:gd name="T31" fmla="*/ 2147483647 h 598"/>
              <a:gd name="T32" fmla="*/ 2147483647 w 421"/>
              <a:gd name="T33" fmla="*/ 2147483647 h 598"/>
              <a:gd name="T34" fmla="*/ 2147483647 w 421"/>
              <a:gd name="T35" fmla="*/ 2147483647 h 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21" h="598">
                <a:moveTo>
                  <a:pt x="257" y="341"/>
                </a:moveTo>
                <a:cubicBezTo>
                  <a:pt x="293" y="430"/>
                  <a:pt x="334" y="559"/>
                  <a:pt x="348" y="578"/>
                </a:cubicBezTo>
                <a:cubicBezTo>
                  <a:pt x="360" y="597"/>
                  <a:pt x="370" y="597"/>
                  <a:pt x="391" y="597"/>
                </a:cubicBezTo>
                <a:lnTo>
                  <a:pt x="410" y="597"/>
                </a:lnTo>
                <a:cubicBezTo>
                  <a:pt x="420" y="595"/>
                  <a:pt x="420" y="590"/>
                  <a:pt x="420" y="588"/>
                </a:cubicBezTo>
                <a:cubicBezTo>
                  <a:pt x="420" y="586"/>
                  <a:pt x="418" y="583"/>
                  <a:pt x="415" y="581"/>
                </a:cubicBezTo>
                <a:cubicBezTo>
                  <a:pt x="408" y="571"/>
                  <a:pt x="403" y="559"/>
                  <a:pt x="396" y="542"/>
                </a:cubicBezTo>
                <a:lnTo>
                  <a:pt x="223" y="60"/>
                </a:lnTo>
                <a:cubicBezTo>
                  <a:pt x="206" y="12"/>
                  <a:pt x="158" y="0"/>
                  <a:pt x="120" y="0"/>
                </a:cubicBezTo>
                <a:cubicBezTo>
                  <a:pt x="115" y="0"/>
                  <a:pt x="103" y="0"/>
                  <a:pt x="103" y="10"/>
                </a:cubicBezTo>
                <a:cubicBezTo>
                  <a:pt x="103" y="17"/>
                  <a:pt x="110" y="17"/>
                  <a:pt x="113" y="17"/>
                </a:cubicBezTo>
                <a:cubicBezTo>
                  <a:pt x="139" y="24"/>
                  <a:pt x="146" y="29"/>
                  <a:pt x="168" y="86"/>
                </a:cubicBezTo>
                <a:lnTo>
                  <a:pt x="250" y="317"/>
                </a:lnTo>
                <a:lnTo>
                  <a:pt x="14" y="547"/>
                </a:lnTo>
                <a:cubicBezTo>
                  <a:pt x="5" y="559"/>
                  <a:pt x="0" y="564"/>
                  <a:pt x="0" y="574"/>
                </a:cubicBezTo>
                <a:cubicBezTo>
                  <a:pt x="0" y="588"/>
                  <a:pt x="12" y="597"/>
                  <a:pt x="26" y="597"/>
                </a:cubicBezTo>
                <a:cubicBezTo>
                  <a:pt x="38" y="597"/>
                  <a:pt x="46" y="590"/>
                  <a:pt x="53" y="581"/>
                </a:cubicBezTo>
                <a:lnTo>
                  <a:pt x="257" y="341"/>
                </a:ln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sp>
        <p:nvSpPr>
          <p:cNvPr id="47111" name="Freeform 5">
            <a:extLst>
              <a:ext uri="{FF2B5EF4-FFF2-40B4-BE49-F238E27FC236}">
                <a16:creationId xmlns:a16="http://schemas.microsoft.com/office/drawing/2014/main" id="{7138BDEE-01A6-4D4C-B4C5-9763BCCE1786}"/>
              </a:ext>
            </a:extLst>
          </p:cNvPr>
          <p:cNvSpPr>
            <a:spLocks/>
          </p:cNvSpPr>
          <p:nvPr/>
        </p:nvSpPr>
        <p:spPr bwMode="auto">
          <a:xfrm>
            <a:off x="1527572" y="4120755"/>
            <a:ext cx="98822" cy="7144"/>
          </a:xfrm>
          <a:custGeom>
            <a:avLst/>
            <a:gdLst>
              <a:gd name="T0" fmla="*/ 2147483647 w 402"/>
              <a:gd name="T1" fmla="*/ 2147483647 h 32"/>
              <a:gd name="T2" fmla="*/ 2147483647 w 402"/>
              <a:gd name="T3" fmla="*/ 2147483647 h 32"/>
              <a:gd name="T4" fmla="*/ 2147483647 w 402"/>
              <a:gd name="T5" fmla="*/ 0 h 32"/>
              <a:gd name="T6" fmla="*/ 2147483647 w 402"/>
              <a:gd name="T7" fmla="*/ 0 h 32"/>
              <a:gd name="T8" fmla="*/ 0 w 402"/>
              <a:gd name="T9" fmla="*/ 2147483647 h 32"/>
              <a:gd name="T10" fmla="*/ 2147483647 w 402"/>
              <a:gd name="T11" fmla="*/ 2147483647 h 32"/>
              <a:gd name="T12" fmla="*/ 2147483647 w 402"/>
              <a:gd name="T13" fmla="*/ 2147483647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2" h="32">
                <a:moveTo>
                  <a:pt x="377" y="31"/>
                </a:moveTo>
                <a:cubicBezTo>
                  <a:pt x="386" y="31"/>
                  <a:pt x="401" y="31"/>
                  <a:pt x="401" y="17"/>
                </a:cubicBezTo>
                <a:cubicBezTo>
                  <a:pt x="401" y="0"/>
                  <a:pt x="389" y="0"/>
                  <a:pt x="377" y="0"/>
                </a:cubicBezTo>
                <a:lnTo>
                  <a:pt x="24" y="0"/>
                </a:lnTo>
                <a:cubicBezTo>
                  <a:pt x="14" y="0"/>
                  <a:pt x="0" y="0"/>
                  <a:pt x="0" y="14"/>
                </a:cubicBezTo>
                <a:cubicBezTo>
                  <a:pt x="0" y="31"/>
                  <a:pt x="14" y="31"/>
                  <a:pt x="24" y="31"/>
                </a:cubicBezTo>
                <a:lnTo>
                  <a:pt x="377" y="31"/>
                </a:ln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sp>
        <p:nvSpPr>
          <p:cNvPr id="47112" name="Freeform 6">
            <a:extLst>
              <a:ext uri="{FF2B5EF4-FFF2-40B4-BE49-F238E27FC236}">
                <a16:creationId xmlns:a16="http://schemas.microsoft.com/office/drawing/2014/main" id="{FA78255B-546C-AE43-9591-95C71CA57B02}"/>
              </a:ext>
            </a:extLst>
          </p:cNvPr>
          <p:cNvSpPr>
            <a:spLocks/>
          </p:cNvSpPr>
          <p:nvPr/>
        </p:nvSpPr>
        <p:spPr bwMode="auto">
          <a:xfrm>
            <a:off x="1650207" y="4063605"/>
            <a:ext cx="64294" cy="96440"/>
          </a:xfrm>
          <a:custGeom>
            <a:avLst/>
            <a:gdLst>
              <a:gd name="T0" fmla="*/ 2147483647 w 265"/>
              <a:gd name="T1" fmla="*/ 2147483647 h 395"/>
              <a:gd name="T2" fmla="*/ 2147483647 w 265"/>
              <a:gd name="T3" fmla="*/ 2147483647 h 395"/>
              <a:gd name="T4" fmla="*/ 2147483647 w 265"/>
              <a:gd name="T5" fmla="*/ 2147483647 h 395"/>
              <a:gd name="T6" fmla="*/ 2147483647 w 265"/>
              <a:gd name="T7" fmla="*/ 2147483647 h 395"/>
              <a:gd name="T8" fmla="*/ 2147483647 w 265"/>
              <a:gd name="T9" fmla="*/ 2147483647 h 395"/>
              <a:gd name="T10" fmla="*/ 2147483647 w 265"/>
              <a:gd name="T11" fmla="*/ 2147483647 h 395"/>
              <a:gd name="T12" fmla="*/ 2147483647 w 265"/>
              <a:gd name="T13" fmla="*/ 2147483647 h 395"/>
              <a:gd name="T14" fmla="*/ 2147483647 w 265"/>
              <a:gd name="T15" fmla="*/ 0 h 395"/>
              <a:gd name="T16" fmla="*/ 0 w 265"/>
              <a:gd name="T17" fmla="*/ 2147483647 h 395"/>
              <a:gd name="T18" fmla="*/ 2147483647 w 265"/>
              <a:gd name="T19" fmla="*/ 2147483647 h 395"/>
              <a:gd name="T20" fmla="*/ 2147483647 w 265"/>
              <a:gd name="T21" fmla="*/ 2147483647 h 395"/>
              <a:gd name="T22" fmla="*/ 2147483647 w 265"/>
              <a:gd name="T23" fmla="*/ 2147483647 h 395"/>
              <a:gd name="T24" fmla="*/ 2147483647 w 265"/>
              <a:gd name="T25" fmla="*/ 2147483647 h 395"/>
              <a:gd name="T26" fmla="*/ 2147483647 w 265"/>
              <a:gd name="T27" fmla="*/ 2147483647 h 395"/>
              <a:gd name="T28" fmla="*/ 2147483647 w 265"/>
              <a:gd name="T29" fmla="*/ 2147483647 h 395"/>
              <a:gd name="T30" fmla="*/ 2147483647 w 265"/>
              <a:gd name="T31" fmla="*/ 2147483647 h 395"/>
              <a:gd name="T32" fmla="*/ 0 w 265"/>
              <a:gd name="T33" fmla="*/ 2147483647 h 395"/>
              <a:gd name="T34" fmla="*/ 2147483647 w 265"/>
              <a:gd name="T35" fmla="*/ 2147483647 h 395"/>
              <a:gd name="T36" fmla="*/ 2147483647 w 265"/>
              <a:gd name="T37" fmla="*/ 2147483647 h 3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65" h="395">
                <a:moveTo>
                  <a:pt x="264" y="286"/>
                </a:moveTo>
                <a:lnTo>
                  <a:pt x="242" y="286"/>
                </a:lnTo>
                <a:cubicBezTo>
                  <a:pt x="242" y="300"/>
                  <a:pt x="235" y="334"/>
                  <a:pt x="228" y="341"/>
                </a:cubicBezTo>
                <a:cubicBezTo>
                  <a:pt x="223" y="343"/>
                  <a:pt x="178" y="343"/>
                  <a:pt x="168" y="343"/>
                </a:cubicBezTo>
                <a:lnTo>
                  <a:pt x="60" y="343"/>
                </a:lnTo>
                <a:cubicBezTo>
                  <a:pt x="122" y="288"/>
                  <a:pt x="142" y="271"/>
                  <a:pt x="178" y="245"/>
                </a:cubicBezTo>
                <a:cubicBezTo>
                  <a:pt x="223" y="209"/>
                  <a:pt x="264" y="173"/>
                  <a:pt x="264" y="115"/>
                </a:cubicBezTo>
                <a:cubicBezTo>
                  <a:pt x="264" y="43"/>
                  <a:pt x="199" y="0"/>
                  <a:pt x="125" y="0"/>
                </a:cubicBezTo>
                <a:cubicBezTo>
                  <a:pt x="50" y="0"/>
                  <a:pt x="0" y="53"/>
                  <a:pt x="0" y="106"/>
                </a:cubicBezTo>
                <a:cubicBezTo>
                  <a:pt x="0" y="137"/>
                  <a:pt x="26" y="139"/>
                  <a:pt x="31" y="139"/>
                </a:cubicBezTo>
                <a:cubicBezTo>
                  <a:pt x="46" y="139"/>
                  <a:pt x="62" y="130"/>
                  <a:pt x="62" y="108"/>
                </a:cubicBezTo>
                <a:cubicBezTo>
                  <a:pt x="62" y="98"/>
                  <a:pt x="60" y="77"/>
                  <a:pt x="29" y="77"/>
                </a:cubicBezTo>
                <a:cubicBezTo>
                  <a:pt x="46" y="34"/>
                  <a:pt x="86" y="22"/>
                  <a:pt x="115" y="22"/>
                </a:cubicBezTo>
                <a:cubicBezTo>
                  <a:pt x="175" y="22"/>
                  <a:pt x="206" y="67"/>
                  <a:pt x="206" y="115"/>
                </a:cubicBezTo>
                <a:cubicBezTo>
                  <a:pt x="206" y="168"/>
                  <a:pt x="168" y="209"/>
                  <a:pt x="149" y="230"/>
                </a:cubicBezTo>
                <a:lnTo>
                  <a:pt x="5" y="372"/>
                </a:lnTo>
                <a:cubicBezTo>
                  <a:pt x="0" y="377"/>
                  <a:pt x="0" y="377"/>
                  <a:pt x="0" y="394"/>
                </a:cubicBezTo>
                <a:lnTo>
                  <a:pt x="245" y="394"/>
                </a:lnTo>
                <a:lnTo>
                  <a:pt x="264" y="286"/>
                </a:ln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sp>
        <p:nvSpPr>
          <p:cNvPr id="47113" name="Freeform 7">
            <a:extLst>
              <a:ext uri="{FF2B5EF4-FFF2-40B4-BE49-F238E27FC236}">
                <a16:creationId xmlns:a16="http://schemas.microsoft.com/office/drawing/2014/main" id="{F7B1329E-4A39-0B4C-87CF-1AAD8AD18159}"/>
              </a:ext>
            </a:extLst>
          </p:cNvPr>
          <p:cNvSpPr>
            <a:spLocks/>
          </p:cNvSpPr>
          <p:nvPr/>
        </p:nvSpPr>
        <p:spPr bwMode="auto">
          <a:xfrm>
            <a:off x="1733550" y="4051699"/>
            <a:ext cx="63104" cy="145256"/>
          </a:xfrm>
          <a:custGeom>
            <a:avLst/>
            <a:gdLst>
              <a:gd name="T0" fmla="*/ 2147483647 w 258"/>
              <a:gd name="T1" fmla="*/ 2147483647 h 594"/>
              <a:gd name="T2" fmla="*/ 2147483647 w 258"/>
              <a:gd name="T3" fmla="*/ 2147483647 h 594"/>
              <a:gd name="T4" fmla="*/ 2147483647 w 258"/>
              <a:gd name="T5" fmla="*/ 0 h 594"/>
              <a:gd name="T6" fmla="*/ 2147483647 w 258"/>
              <a:gd name="T7" fmla="*/ 2147483647 h 594"/>
              <a:gd name="T8" fmla="*/ 2147483647 w 258"/>
              <a:gd name="T9" fmla="*/ 2147483647 h 594"/>
              <a:gd name="T10" fmla="*/ 0 w 258"/>
              <a:gd name="T11" fmla="*/ 2147483647 h 594"/>
              <a:gd name="T12" fmla="*/ 2147483647 w 258"/>
              <a:gd name="T13" fmla="*/ 2147483647 h 594"/>
              <a:gd name="T14" fmla="*/ 2147483647 w 258"/>
              <a:gd name="T15" fmla="*/ 2147483647 h 594"/>
              <a:gd name="T16" fmla="*/ 2147483647 w 258"/>
              <a:gd name="T17" fmla="*/ 2147483647 h 5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8" h="594">
                <a:moveTo>
                  <a:pt x="252" y="26"/>
                </a:moveTo>
                <a:cubicBezTo>
                  <a:pt x="257" y="19"/>
                  <a:pt x="257" y="17"/>
                  <a:pt x="257" y="14"/>
                </a:cubicBezTo>
                <a:cubicBezTo>
                  <a:pt x="257" y="5"/>
                  <a:pt x="250" y="0"/>
                  <a:pt x="242" y="0"/>
                </a:cubicBezTo>
                <a:cubicBezTo>
                  <a:pt x="233" y="0"/>
                  <a:pt x="228" y="7"/>
                  <a:pt x="226" y="14"/>
                </a:cubicBezTo>
                <a:lnTo>
                  <a:pt x="2" y="566"/>
                </a:lnTo>
                <a:cubicBezTo>
                  <a:pt x="0" y="574"/>
                  <a:pt x="0" y="576"/>
                  <a:pt x="0" y="578"/>
                </a:cubicBezTo>
                <a:cubicBezTo>
                  <a:pt x="0" y="588"/>
                  <a:pt x="7" y="593"/>
                  <a:pt x="14" y="593"/>
                </a:cubicBezTo>
                <a:cubicBezTo>
                  <a:pt x="24" y="593"/>
                  <a:pt x="26" y="586"/>
                  <a:pt x="31" y="578"/>
                </a:cubicBezTo>
                <a:lnTo>
                  <a:pt x="252" y="26"/>
                </a:ln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sp>
        <p:nvSpPr>
          <p:cNvPr id="47114" name="Freeform 8">
            <a:extLst>
              <a:ext uri="{FF2B5EF4-FFF2-40B4-BE49-F238E27FC236}">
                <a16:creationId xmlns:a16="http://schemas.microsoft.com/office/drawing/2014/main" id="{0255DCE1-9B6A-634C-B940-59F8948231FB}"/>
              </a:ext>
            </a:extLst>
          </p:cNvPr>
          <p:cNvSpPr>
            <a:spLocks/>
          </p:cNvSpPr>
          <p:nvPr/>
        </p:nvSpPr>
        <p:spPr bwMode="auto">
          <a:xfrm>
            <a:off x="1814513" y="4063603"/>
            <a:ext cx="67866" cy="100013"/>
          </a:xfrm>
          <a:custGeom>
            <a:avLst/>
            <a:gdLst>
              <a:gd name="T0" fmla="*/ 2147483647 w 275"/>
              <a:gd name="T1" fmla="*/ 2147483647 h 407"/>
              <a:gd name="T2" fmla="*/ 2147483647 w 275"/>
              <a:gd name="T3" fmla="*/ 2147483647 h 407"/>
              <a:gd name="T4" fmla="*/ 2147483647 w 275"/>
              <a:gd name="T5" fmla="*/ 2147483647 h 407"/>
              <a:gd name="T6" fmla="*/ 2147483647 w 275"/>
              <a:gd name="T7" fmla="*/ 2147483647 h 407"/>
              <a:gd name="T8" fmla="*/ 2147483647 w 275"/>
              <a:gd name="T9" fmla="*/ 2147483647 h 407"/>
              <a:gd name="T10" fmla="*/ 2147483647 w 275"/>
              <a:gd name="T11" fmla="*/ 2147483647 h 407"/>
              <a:gd name="T12" fmla="*/ 0 w 275"/>
              <a:gd name="T13" fmla="*/ 2147483647 h 407"/>
              <a:gd name="T14" fmla="*/ 2147483647 w 275"/>
              <a:gd name="T15" fmla="*/ 2147483647 h 407"/>
              <a:gd name="T16" fmla="*/ 2147483647 w 275"/>
              <a:gd name="T17" fmla="*/ 2147483647 h 407"/>
              <a:gd name="T18" fmla="*/ 2147483647 w 275"/>
              <a:gd name="T19" fmla="*/ 2147483647 h 407"/>
              <a:gd name="T20" fmla="*/ 2147483647 w 275"/>
              <a:gd name="T21" fmla="*/ 2147483647 h 407"/>
              <a:gd name="T22" fmla="*/ 2147483647 w 275"/>
              <a:gd name="T23" fmla="*/ 0 h 407"/>
              <a:gd name="T24" fmla="*/ 2147483647 w 275"/>
              <a:gd name="T25" fmla="*/ 2147483647 h 407"/>
              <a:gd name="T26" fmla="*/ 2147483647 w 275"/>
              <a:gd name="T27" fmla="*/ 2147483647 h 407"/>
              <a:gd name="T28" fmla="*/ 2147483647 w 275"/>
              <a:gd name="T29" fmla="*/ 2147483647 h 407"/>
              <a:gd name="T30" fmla="*/ 2147483647 w 275"/>
              <a:gd name="T31" fmla="*/ 2147483647 h 407"/>
              <a:gd name="T32" fmla="*/ 2147483647 w 275"/>
              <a:gd name="T33" fmla="*/ 2147483647 h 407"/>
              <a:gd name="T34" fmla="*/ 2147483647 w 275"/>
              <a:gd name="T35" fmla="*/ 2147483647 h 407"/>
              <a:gd name="T36" fmla="*/ 2147483647 w 275"/>
              <a:gd name="T37" fmla="*/ 2147483647 h 407"/>
              <a:gd name="T38" fmla="*/ 2147483647 w 275"/>
              <a:gd name="T39" fmla="*/ 2147483647 h 407"/>
              <a:gd name="T40" fmla="*/ 2147483647 w 275"/>
              <a:gd name="T41" fmla="*/ 2147483647 h 407"/>
              <a:gd name="T42" fmla="*/ 2147483647 w 275"/>
              <a:gd name="T43" fmla="*/ 2147483647 h 407"/>
              <a:gd name="T44" fmla="*/ 2147483647 w 275"/>
              <a:gd name="T45" fmla="*/ 2147483647 h 407"/>
              <a:gd name="T46" fmla="*/ 2147483647 w 275"/>
              <a:gd name="T47" fmla="*/ 2147483647 h 4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75" h="407">
                <a:moveTo>
                  <a:pt x="130" y="197"/>
                </a:moveTo>
                <a:cubicBezTo>
                  <a:pt x="178" y="197"/>
                  <a:pt x="211" y="228"/>
                  <a:pt x="211" y="293"/>
                </a:cubicBezTo>
                <a:cubicBezTo>
                  <a:pt x="211" y="365"/>
                  <a:pt x="168" y="386"/>
                  <a:pt x="132" y="386"/>
                </a:cubicBezTo>
                <a:cubicBezTo>
                  <a:pt x="108" y="386"/>
                  <a:pt x="58" y="382"/>
                  <a:pt x="31" y="346"/>
                </a:cubicBezTo>
                <a:cubicBezTo>
                  <a:pt x="60" y="346"/>
                  <a:pt x="67" y="324"/>
                  <a:pt x="67" y="312"/>
                </a:cubicBezTo>
                <a:cubicBezTo>
                  <a:pt x="67" y="293"/>
                  <a:pt x="53" y="281"/>
                  <a:pt x="34" y="281"/>
                </a:cubicBezTo>
                <a:cubicBezTo>
                  <a:pt x="17" y="281"/>
                  <a:pt x="0" y="290"/>
                  <a:pt x="0" y="314"/>
                </a:cubicBezTo>
                <a:cubicBezTo>
                  <a:pt x="0" y="370"/>
                  <a:pt x="62" y="406"/>
                  <a:pt x="134" y="406"/>
                </a:cubicBezTo>
                <a:cubicBezTo>
                  <a:pt x="216" y="406"/>
                  <a:pt x="274" y="350"/>
                  <a:pt x="274" y="293"/>
                </a:cubicBezTo>
                <a:cubicBezTo>
                  <a:pt x="274" y="245"/>
                  <a:pt x="235" y="199"/>
                  <a:pt x="170" y="185"/>
                </a:cubicBezTo>
                <a:cubicBezTo>
                  <a:pt x="233" y="163"/>
                  <a:pt x="254" y="118"/>
                  <a:pt x="254" y="82"/>
                </a:cubicBezTo>
                <a:cubicBezTo>
                  <a:pt x="254" y="36"/>
                  <a:pt x="202" y="0"/>
                  <a:pt x="134" y="0"/>
                </a:cubicBezTo>
                <a:cubicBezTo>
                  <a:pt x="70" y="0"/>
                  <a:pt x="19" y="31"/>
                  <a:pt x="19" y="79"/>
                </a:cubicBezTo>
                <a:cubicBezTo>
                  <a:pt x="19" y="101"/>
                  <a:pt x="31" y="110"/>
                  <a:pt x="50" y="110"/>
                </a:cubicBezTo>
                <a:cubicBezTo>
                  <a:pt x="67" y="110"/>
                  <a:pt x="79" y="98"/>
                  <a:pt x="79" y="82"/>
                </a:cubicBezTo>
                <a:cubicBezTo>
                  <a:pt x="79" y="62"/>
                  <a:pt x="67" y="50"/>
                  <a:pt x="50" y="50"/>
                </a:cubicBezTo>
                <a:cubicBezTo>
                  <a:pt x="70" y="24"/>
                  <a:pt x="110" y="17"/>
                  <a:pt x="134" y="17"/>
                </a:cubicBezTo>
                <a:cubicBezTo>
                  <a:pt x="161" y="17"/>
                  <a:pt x="197" y="31"/>
                  <a:pt x="197" y="82"/>
                </a:cubicBezTo>
                <a:cubicBezTo>
                  <a:pt x="197" y="108"/>
                  <a:pt x="190" y="134"/>
                  <a:pt x="173" y="154"/>
                </a:cubicBezTo>
                <a:cubicBezTo>
                  <a:pt x="154" y="175"/>
                  <a:pt x="137" y="178"/>
                  <a:pt x="108" y="178"/>
                </a:cubicBezTo>
                <a:cubicBezTo>
                  <a:pt x="94" y="180"/>
                  <a:pt x="91" y="180"/>
                  <a:pt x="89" y="180"/>
                </a:cubicBezTo>
                <a:cubicBezTo>
                  <a:pt x="86" y="180"/>
                  <a:pt x="82" y="180"/>
                  <a:pt x="82" y="187"/>
                </a:cubicBezTo>
                <a:cubicBezTo>
                  <a:pt x="82" y="197"/>
                  <a:pt x="89" y="197"/>
                  <a:pt x="98" y="197"/>
                </a:cubicBezTo>
                <a:lnTo>
                  <a:pt x="130" y="197"/>
                </a:ln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sp>
        <p:nvSpPr>
          <p:cNvPr id="47115" name="Freeform 9">
            <a:extLst>
              <a:ext uri="{FF2B5EF4-FFF2-40B4-BE49-F238E27FC236}">
                <a16:creationId xmlns:a16="http://schemas.microsoft.com/office/drawing/2014/main" id="{ECEC4441-B7B2-DF45-B6A9-00FA8B757C4A}"/>
              </a:ext>
            </a:extLst>
          </p:cNvPr>
          <p:cNvSpPr>
            <a:spLocks/>
          </p:cNvSpPr>
          <p:nvPr/>
        </p:nvSpPr>
        <p:spPr bwMode="auto">
          <a:xfrm>
            <a:off x="1522810" y="4229101"/>
            <a:ext cx="108347" cy="102394"/>
          </a:xfrm>
          <a:custGeom>
            <a:avLst/>
            <a:gdLst>
              <a:gd name="T0" fmla="*/ 2147483647 w 440"/>
              <a:gd name="T1" fmla="*/ 2147483647 h 414"/>
              <a:gd name="T2" fmla="*/ 2147483647 w 440"/>
              <a:gd name="T3" fmla="*/ 0 h 414"/>
              <a:gd name="T4" fmla="*/ 2147483647 w 440"/>
              <a:gd name="T5" fmla="*/ 2147483647 h 414"/>
              <a:gd name="T6" fmla="*/ 2147483647 w 440"/>
              <a:gd name="T7" fmla="*/ 2147483647 h 414"/>
              <a:gd name="T8" fmla="*/ 2147483647 w 440"/>
              <a:gd name="T9" fmla="*/ 2147483647 h 414"/>
              <a:gd name="T10" fmla="*/ 0 w 440"/>
              <a:gd name="T11" fmla="*/ 2147483647 h 414"/>
              <a:gd name="T12" fmla="*/ 2147483647 w 440"/>
              <a:gd name="T13" fmla="*/ 2147483647 h 414"/>
              <a:gd name="T14" fmla="*/ 2147483647 w 440"/>
              <a:gd name="T15" fmla="*/ 2147483647 h 414"/>
              <a:gd name="T16" fmla="*/ 2147483647 w 440"/>
              <a:gd name="T17" fmla="*/ 2147483647 h 414"/>
              <a:gd name="T18" fmla="*/ 2147483647 w 440"/>
              <a:gd name="T19" fmla="*/ 2147483647 h 414"/>
              <a:gd name="T20" fmla="*/ 2147483647 w 440"/>
              <a:gd name="T21" fmla="*/ 2147483647 h 414"/>
              <a:gd name="T22" fmla="*/ 2147483647 w 440"/>
              <a:gd name="T23" fmla="*/ 2147483647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0" h="414">
                <a:moveTo>
                  <a:pt x="233" y="24"/>
                </a:moveTo>
                <a:cubicBezTo>
                  <a:pt x="233" y="14"/>
                  <a:pt x="233" y="0"/>
                  <a:pt x="221" y="0"/>
                </a:cubicBezTo>
                <a:cubicBezTo>
                  <a:pt x="204" y="0"/>
                  <a:pt x="204" y="14"/>
                  <a:pt x="204" y="24"/>
                </a:cubicBezTo>
                <a:lnTo>
                  <a:pt x="204" y="384"/>
                </a:lnTo>
                <a:lnTo>
                  <a:pt x="24" y="384"/>
                </a:lnTo>
                <a:cubicBezTo>
                  <a:pt x="14" y="384"/>
                  <a:pt x="0" y="384"/>
                  <a:pt x="0" y="398"/>
                </a:cubicBezTo>
                <a:cubicBezTo>
                  <a:pt x="0" y="413"/>
                  <a:pt x="14" y="413"/>
                  <a:pt x="24" y="413"/>
                </a:cubicBezTo>
                <a:lnTo>
                  <a:pt x="415" y="413"/>
                </a:lnTo>
                <a:cubicBezTo>
                  <a:pt x="425" y="413"/>
                  <a:pt x="439" y="413"/>
                  <a:pt x="439" y="398"/>
                </a:cubicBezTo>
                <a:cubicBezTo>
                  <a:pt x="439" y="384"/>
                  <a:pt x="425" y="384"/>
                  <a:pt x="415" y="384"/>
                </a:cubicBezTo>
                <a:lnTo>
                  <a:pt x="233" y="384"/>
                </a:lnTo>
                <a:lnTo>
                  <a:pt x="233" y="24"/>
                </a:ln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sp>
        <p:nvSpPr>
          <p:cNvPr id="47116" name="Freeform 10">
            <a:extLst>
              <a:ext uri="{FF2B5EF4-FFF2-40B4-BE49-F238E27FC236}">
                <a16:creationId xmlns:a16="http://schemas.microsoft.com/office/drawing/2014/main" id="{72E76430-BAB1-AD46-88B4-C7AE456B13EB}"/>
              </a:ext>
            </a:extLst>
          </p:cNvPr>
          <p:cNvSpPr>
            <a:spLocks/>
          </p:cNvSpPr>
          <p:nvPr/>
        </p:nvSpPr>
        <p:spPr bwMode="auto">
          <a:xfrm>
            <a:off x="4700589" y="5150645"/>
            <a:ext cx="102394" cy="146447"/>
          </a:xfrm>
          <a:custGeom>
            <a:avLst/>
            <a:gdLst>
              <a:gd name="T0" fmla="*/ 2147483647 w 421"/>
              <a:gd name="T1" fmla="*/ 2147483647 h 598"/>
              <a:gd name="T2" fmla="*/ 2147483647 w 421"/>
              <a:gd name="T3" fmla="*/ 2147483647 h 598"/>
              <a:gd name="T4" fmla="*/ 2147483647 w 421"/>
              <a:gd name="T5" fmla="*/ 2147483647 h 598"/>
              <a:gd name="T6" fmla="*/ 2147483647 w 421"/>
              <a:gd name="T7" fmla="*/ 2147483647 h 598"/>
              <a:gd name="T8" fmla="*/ 2147483647 w 421"/>
              <a:gd name="T9" fmla="*/ 2147483647 h 598"/>
              <a:gd name="T10" fmla="*/ 2147483647 w 421"/>
              <a:gd name="T11" fmla="*/ 2147483647 h 598"/>
              <a:gd name="T12" fmla="*/ 2147483647 w 421"/>
              <a:gd name="T13" fmla="*/ 2147483647 h 598"/>
              <a:gd name="T14" fmla="*/ 2147483647 w 421"/>
              <a:gd name="T15" fmla="*/ 2147483647 h 598"/>
              <a:gd name="T16" fmla="*/ 2147483647 w 421"/>
              <a:gd name="T17" fmla="*/ 0 h 598"/>
              <a:gd name="T18" fmla="*/ 2147483647 w 421"/>
              <a:gd name="T19" fmla="*/ 2147483647 h 598"/>
              <a:gd name="T20" fmla="*/ 2147483647 w 421"/>
              <a:gd name="T21" fmla="*/ 2147483647 h 598"/>
              <a:gd name="T22" fmla="*/ 2147483647 w 421"/>
              <a:gd name="T23" fmla="*/ 2147483647 h 598"/>
              <a:gd name="T24" fmla="*/ 2147483647 w 421"/>
              <a:gd name="T25" fmla="*/ 2147483647 h 598"/>
              <a:gd name="T26" fmla="*/ 2147483647 w 421"/>
              <a:gd name="T27" fmla="*/ 2147483647 h 598"/>
              <a:gd name="T28" fmla="*/ 0 w 421"/>
              <a:gd name="T29" fmla="*/ 2147483647 h 598"/>
              <a:gd name="T30" fmla="*/ 2147483647 w 421"/>
              <a:gd name="T31" fmla="*/ 2147483647 h 598"/>
              <a:gd name="T32" fmla="*/ 2147483647 w 421"/>
              <a:gd name="T33" fmla="*/ 2147483647 h 598"/>
              <a:gd name="T34" fmla="*/ 2147483647 w 421"/>
              <a:gd name="T35" fmla="*/ 2147483647 h 5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21" h="598">
                <a:moveTo>
                  <a:pt x="257" y="341"/>
                </a:moveTo>
                <a:cubicBezTo>
                  <a:pt x="293" y="429"/>
                  <a:pt x="334" y="559"/>
                  <a:pt x="348" y="578"/>
                </a:cubicBezTo>
                <a:cubicBezTo>
                  <a:pt x="360" y="597"/>
                  <a:pt x="370" y="597"/>
                  <a:pt x="391" y="597"/>
                </a:cubicBezTo>
                <a:lnTo>
                  <a:pt x="411" y="597"/>
                </a:lnTo>
                <a:cubicBezTo>
                  <a:pt x="420" y="595"/>
                  <a:pt x="420" y="590"/>
                  <a:pt x="420" y="588"/>
                </a:cubicBezTo>
                <a:cubicBezTo>
                  <a:pt x="420" y="585"/>
                  <a:pt x="418" y="583"/>
                  <a:pt x="415" y="581"/>
                </a:cubicBezTo>
                <a:cubicBezTo>
                  <a:pt x="408" y="571"/>
                  <a:pt x="403" y="559"/>
                  <a:pt x="396" y="542"/>
                </a:cubicBezTo>
                <a:lnTo>
                  <a:pt x="223" y="60"/>
                </a:lnTo>
                <a:cubicBezTo>
                  <a:pt x="206" y="12"/>
                  <a:pt x="158" y="0"/>
                  <a:pt x="120" y="0"/>
                </a:cubicBezTo>
                <a:cubicBezTo>
                  <a:pt x="115" y="0"/>
                  <a:pt x="103" y="0"/>
                  <a:pt x="103" y="10"/>
                </a:cubicBezTo>
                <a:cubicBezTo>
                  <a:pt x="103" y="17"/>
                  <a:pt x="110" y="17"/>
                  <a:pt x="113" y="17"/>
                </a:cubicBezTo>
                <a:cubicBezTo>
                  <a:pt x="139" y="24"/>
                  <a:pt x="146" y="29"/>
                  <a:pt x="168" y="86"/>
                </a:cubicBezTo>
                <a:lnTo>
                  <a:pt x="250" y="317"/>
                </a:lnTo>
                <a:lnTo>
                  <a:pt x="14" y="547"/>
                </a:lnTo>
                <a:cubicBezTo>
                  <a:pt x="5" y="559"/>
                  <a:pt x="0" y="564"/>
                  <a:pt x="0" y="573"/>
                </a:cubicBezTo>
                <a:cubicBezTo>
                  <a:pt x="0" y="588"/>
                  <a:pt x="12" y="597"/>
                  <a:pt x="26" y="597"/>
                </a:cubicBezTo>
                <a:cubicBezTo>
                  <a:pt x="38" y="597"/>
                  <a:pt x="46" y="590"/>
                  <a:pt x="53" y="581"/>
                </a:cubicBezTo>
                <a:lnTo>
                  <a:pt x="257" y="341"/>
                </a:ln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sp>
        <p:nvSpPr>
          <p:cNvPr id="47117" name="Freeform 11">
            <a:extLst>
              <a:ext uri="{FF2B5EF4-FFF2-40B4-BE49-F238E27FC236}">
                <a16:creationId xmlns:a16="http://schemas.microsoft.com/office/drawing/2014/main" id="{DF6BEC06-CE24-B044-B0D8-D7292A101ADB}"/>
              </a:ext>
            </a:extLst>
          </p:cNvPr>
          <p:cNvSpPr>
            <a:spLocks/>
          </p:cNvSpPr>
          <p:nvPr/>
        </p:nvSpPr>
        <p:spPr bwMode="auto">
          <a:xfrm>
            <a:off x="4819651" y="5224462"/>
            <a:ext cx="108347" cy="101204"/>
          </a:xfrm>
          <a:custGeom>
            <a:avLst/>
            <a:gdLst>
              <a:gd name="T0" fmla="*/ 2147483647 w 440"/>
              <a:gd name="T1" fmla="*/ 2147483647 h 414"/>
              <a:gd name="T2" fmla="*/ 2147483647 w 440"/>
              <a:gd name="T3" fmla="*/ 0 h 414"/>
              <a:gd name="T4" fmla="*/ 2147483647 w 440"/>
              <a:gd name="T5" fmla="*/ 2147483647 h 414"/>
              <a:gd name="T6" fmla="*/ 2147483647 w 440"/>
              <a:gd name="T7" fmla="*/ 2147483647 h 414"/>
              <a:gd name="T8" fmla="*/ 2147483647 w 440"/>
              <a:gd name="T9" fmla="*/ 2147483647 h 414"/>
              <a:gd name="T10" fmla="*/ 0 w 440"/>
              <a:gd name="T11" fmla="*/ 2147483647 h 414"/>
              <a:gd name="T12" fmla="*/ 2147483647 w 440"/>
              <a:gd name="T13" fmla="*/ 2147483647 h 414"/>
              <a:gd name="T14" fmla="*/ 2147483647 w 440"/>
              <a:gd name="T15" fmla="*/ 2147483647 h 414"/>
              <a:gd name="T16" fmla="*/ 2147483647 w 440"/>
              <a:gd name="T17" fmla="*/ 2147483647 h 414"/>
              <a:gd name="T18" fmla="*/ 2147483647 w 440"/>
              <a:gd name="T19" fmla="*/ 2147483647 h 414"/>
              <a:gd name="T20" fmla="*/ 2147483647 w 440"/>
              <a:gd name="T21" fmla="*/ 2147483647 h 414"/>
              <a:gd name="T22" fmla="*/ 2147483647 w 440"/>
              <a:gd name="T23" fmla="*/ 2147483647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0" h="414">
                <a:moveTo>
                  <a:pt x="233" y="24"/>
                </a:moveTo>
                <a:cubicBezTo>
                  <a:pt x="233" y="14"/>
                  <a:pt x="233" y="0"/>
                  <a:pt x="221" y="0"/>
                </a:cubicBezTo>
                <a:cubicBezTo>
                  <a:pt x="204" y="0"/>
                  <a:pt x="204" y="14"/>
                  <a:pt x="204" y="24"/>
                </a:cubicBezTo>
                <a:lnTo>
                  <a:pt x="204" y="384"/>
                </a:lnTo>
                <a:lnTo>
                  <a:pt x="24" y="384"/>
                </a:lnTo>
                <a:cubicBezTo>
                  <a:pt x="14" y="384"/>
                  <a:pt x="0" y="384"/>
                  <a:pt x="0" y="398"/>
                </a:cubicBezTo>
                <a:cubicBezTo>
                  <a:pt x="0" y="413"/>
                  <a:pt x="14" y="413"/>
                  <a:pt x="24" y="413"/>
                </a:cubicBezTo>
                <a:lnTo>
                  <a:pt x="415" y="413"/>
                </a:lnTo>
                <a:cubicBezTo>
                  <a:pt x="425" y="413"/>
                  <a:pt x="439" y="413"/>
                  <a:pt x="439" y="398"/>
                </a:cubicBezTo>
                <a:cubicBezTo>
                  <a:pt x="439" y="384"/>
                  <a:pt x="425" y="384"/>
                  <a:pt x="415" y="384"/>
                </a:cubicBezTo>
                <a:lnTo>
                  <a:pt x="233" y="384"/>
                </a:lnTo>
                <a:lnTo>
                  <a:pt x="233" y="24"/>
                </a:ln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sp>
        <p:nvSpPr>
          <p:cNvPr id="47118" name="Freeform 12">
            <a:extLst>
              <a:ext uri="{FF2B5EF4-FFF2-40B4-BE49-F238E27FC236}">
                <a16:creationId xmlns:a16="http://schemas.microsoft.com/office/drawing/2014/main" id="{8020650F-C725-AE4A-9DF7-4B0E0C2C5A95}"/>
              </a:ext>
            </a:extLst>
          </p:cNvPr>
          <p:cNvSpPr>
            <a:spLocks/>
          </p:cNvSpPr>
          <p:nvPr/>
        </p:nvSpPr>
        <p:spPr bwMode="auto">
          <a:xfrm>
            <a:off x="2640806" y="3780236"/>
            <a:ext cx="110729" cy="126206"/>
          </a:xfrm>
          <a:custGeom>
            <a:avLst/>
            <a:gdLst>
              <a:gd name="T0" fmla="*/ 2147483647 w 452"/>
              <a:gd name="T1" fmla="*/ 2147483647 h 515"/>
              <a:gd name="T2" fmla="*/ 2147483647 w 452"/>
              <a:gd name="T3" fmla="*/ 0 h 515"/>
              <a:gd name="T4" fmla="*/ 2147483647 w 452"/>
              <a:gd name="T5" fmla="*/ 2147483647 h 515"/>
              <a:gd name="T6" fmla="*/ 2147483647 w 452"/>
              <a:gd name="T7" fmla="*/ 2147483647 h 515"/>
              <a:gd name="T8" fmla="*/ 0 w 452"/>
              <a:gd name="T9" fmla="*/ 2147483647 h 515"/>
              <a:gd name="T10" fmla="*/ 0 w 452"/>
              <a:gd name="T11" fmla="*/ 2147483647 h 515"/>
              <a:gd name="T12" fmla="*/ 2147483647 w 452"/>
              <a:gd name="T13" fmla="*/ 2147483647 h 515"/>
              <a:gd name="T14" fmla="*/ 2147483647 w 452"/>
              <a:gd name="T15" fmla="*/ 2147483647 h 515"/>
              <a:gd name="T16" fmla="*/ 2147483647 w 452"/>
              <a:gd name="T17" fmla="*/ 2147483647 h 515"/>
              <a:gd name="T18" fmla="*/ 2147483647 w 452"/>
              <a:gd name="T19" fmla="*/ 2147483647 h 515"/>
              <a:gd name="T20" fmla="*/ 2147483647 w 452"/>
              <a:gd name="T21" fmla="*/ 2147483647 h 515"/>
              <a:gd name="T22" fmla="*/ 2147483647 w 452"/>
              <a:gd name="T23" fmla="*/ 2147483647 h 515"/>
              <a:gd name="T24" fmla="*/ 2147483647 w 452"/>
              <a:gd name="T25" fmla="*/ 2147483647 h 515"/>
              <a:gd name="T26" fmla="*/ 2147483647 w 452"/>
              <a:gd name="T27" fmla="*/ 2147483647 h 515"/>
              <a:gd name="T28" fmla="*/ 2147483647 w 452"/>
              <a:gd name="T29" fmla="*/ 2147483647 h 515"/>
              <a:gd name="T30" fmla="*/ 2147483647 w 452"/>
              <a:gd name="T31" fmla="*/ 2147483647 h 515"/>
              <a:gd name="T32" fmla="*/ 2147483647 w 452"/>
              <a:gd name="T33" fmla="*/ 2147483647 h 515"/>
              <a:gd name="T34" fmla="*/ 2147483647 w 452"/>
              <a:gd name="T35" fmla="*/ 2147483647 h 515"/>
              <a:gd name="T36" fmla="*/ 2147483647 w 452"/>
              <a:gd name="T37" fmla="*/ 2147483647 h 515"/>
              <a:gd name="T38" fmla="*/ 2147483647 w 452"/>
              <a:gd name="T39" fmla="*/ 2147483647 h 515"/>
              <a:gd name="T40" fmla="*/ 2147483647 w 452"/>
              <a:gd name="T41" fmla="*/ 2147483647 h 5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52" h="515">
                <a:moveTo>
                  <a:pt x="242" y="14"/>
                </a:moveTo>
                <a:cubicBezTo>
                  <a:pt x="238" y="2"/>
                  <a:pt x="234" y="0"/>
                  <a:pt x="225" y="0"/>
                </a:cubicBezTo>
                <a:cubicBezTo>
                  <a:pt x="215" y="0"/>
                  <a:pt x="213" y="2"/>
                  <a:pt x="209" y="14"/>
                </a:cubicBezTo>
                <a:lnTo>
                  <a:pt x="71" y="441"/>
                </a:lnTo>
                <a:cubicBezTo>
                  <a:pt x="65" y="463"/>
                  <a:pt x="51" y="491"/>
                  <a:pt x="0" y="491"/>
                </a:cubicBezTo>
                <a:lnTo>
                  <a:pt x="0" y="514"/>
                </a:lnTo>
                <a:cubicBezTo>
                  <a:pt x="24" y="512"/>
                  <a:pt x="61" y="512"/>
                  <a:pt x="67" y="512"/>
                </a:cubicBezTo>
                <a:cubicBezTo>
                  <a:pt x="87" y="512"/>
                  <a:pt x="126" y="512"/>
                  <a:pt x="148" y="514"/>
                </a:cubicBezTo>
                <a:lnTo>
                  <a:pt x="148" y="491"/>
                </a:lnTo>
                <a:cubicBezTo>
                  <a:pt x="110" y="489"/>
                  <a:pt x="93" y="471"/>
                  <a:pt x="93" y="453"/>
                </a:cubicBezTo>
                <a:cubicBezTo>
                  <a:pt x="93" y="451"/>
                  <a:pt x="93" y="449"/>
                  <a:pt x="95" y="439"/>
                </a:cubicBezTo>
                <a:lnTo>
                  <a:pt x="203" y="104"/>
                </a:lnTo>
                <a:lnTo>
                  <a:pt x="317" y="457"/>
                </a:lnTo>
                <a:cubicBezTo>
                  <a:pt x="321" y="467"/>
                  <a:pt x="321" y="467"/>
                  <a:pt x="321" y="469"/>
                </a:cubicBezTo>
                <a:cubicBezTo>
                  <a:pt x="321" y="491"/>
                  <a:pt x="278" y="491"/>
                  <a:pt x="260" y="491"/>
                </a:cubicBezTo>
                <a:lnTo>
                  <a:pt x="260" y="514"/>
                </a:lnTo>
                <a:cubicBezTo>
                  <a:pt x="284" y="512"/>
                  <a:pt x="335" y="512"/>
                  <a:pt x="364" y="512"/>
                </a:cubicBezTo>
                <a:cubicBezTo>
                  <a:pt x="390" y="512"/>
                  <a:pt x="422" y="512"/>
                  <a:pt x="451" y="514"/>
                </a:cubicBezTo>
                <a:lnTo>
                  <a:pt x="451" y="491"/>
                </a:lnTo>
                <a:cubicBezTo>
                  <a:pt x="396" y="491"/>
                  <a:pt x="394" y="487"/>
                  <a:pt x="386" y="461"/>
                </a:cubicBezTo>
                <a:lnTo>
                  <a:pt x="242" y="14"/>
                </a:ln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sp>
        <p:nvSpPr>
          <p:cNvPr id="47119" name="Freeform 13">
            <a:extLst>
              <a:ext uri="{FF2B5EF4-FFF2-40B4-BE49-F238E27FC236}">
                <a16:creationId xmlns:a16="http://schemas.microsoft.com/office/drawing/2014/main" id="{C0516992-4265-F84E-88CA-9A53AD4338AE}"/>
              </a:ext>
            </a:extLst>
          </p:cNvPr>
          <p:cNvSpPr>
            <a:spLocks/>
          </p:cNvSpPr>
          <p:nvPr/>
        </p:nvSpPr>
        <p:spPr bwMode="auto">
          <a:xfrm>
            <a:off x="2776537" y="3844529"/>
            <a:ext cx="33338" cy="123825"/>
          </a:xfrm>
          <a:custGeom>
            <a:avLst/>
            <a:gdLst>
              <a:gd name="T0" fmla="*/ 2147483647 w 25"/>
              <a:gd name="T1" fmla="*/ 2147483647 h 503"/>
              <a:gd name="T2" fmla="*/ 2147483647 w 25"/>
              <a:gd name="T3" fmla="*/ 0 h 503"/>
              <a:gd name="T4" fmla="*/ 0 w 25"/>
              <a:gd name="T5" fmla="*/ 2147483647 h 503"/>
              <a:gd name="T6" fmla="*/ 0 w 25"/>
              <a:gd name="T7" fmla="*/ 2147483647 h 503"/>
              <a:gd name="T8" fmla="*/ 2147483647 w 25"/>
              <a:gd name="T9" fmla="*/ 2147483647 h 503"/>
              <a:gd name="T10" fmla="*/ 2147483647 w 25"/>
              <a:gd name="T11" fmla="*/ 2147483647 h 503"/>
              <a:gd name="T12" fmla="*/ 2147483647 w 25"/>
              <a:gd name="T13" fmla="*/ 2147483647 h 503"/>
              <a:gd name="T14" fmla="*/ 2147483647 w 25"/>
              <a:gd name="T15" fmla="*/ 2147483647 h 503"/>
              <a:gd name="T16" fmla="*/ 2147483647 w 25"/>
              <a:gd name="T17" fmla="*/ 0 h 503"/>
              <a:gd name="T18" fmla="*/ 0 w 25"/>
              <a:gd name="T19" fmla="*/ 2147483647 h 503"/>
              <a:gd name="T20" fmla="*/ 0 w 25"/>
              <a:gd name="T21" fmla="*/ 2147483647 h 503"/>
              <a:gd name="T22" fmla="*/ 2147483647 w 25"/>
              <a:gd name="T23" fmla="*/ 2147483647 h 503"/>
              <a:gd name="T24" fmla="*/ 2147483647 w 25"/>
              <a:gd name="T25" fmla="*/ 2147483647 h 503"/>
              <a:gd name="T26" fmla="*/ 2147483647 w 25"/>
              <a:gd name="T27" fmla="*/ 2147483647 h 50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5" h="503">
                <a:moveTo>
                  <a:pt x="24" y="18"/>
                </a:moveTo>
                <a:cubicBezTo>
                  <a:pt x="24" y="12"/>
                  <a:pt x="24" y="0"/>
                  <a:pt x="12" y="0"/>
                </a:cubicBezTo>
                <a:cubicBezTo>
                  <a:pt x="0" y="0"/>
                  <a:pt x="0" y="12"/>
                  <a:pt x="0" y="22"/>
                </a:cubicBezTo>
                <a:lnTo>
                  <a:pt x="0" y="479"/>
                </a:lnTo>
                <a:cubicBezTo>
                  <a:pt x="0" y="489"/>
                  <a:pt x="0" y="502"/>
                  <a:pt x="12" y="502"/>
                </a:cubicBezTo>
                <a:cubicBezTo>
                  <a:pt x="24" y="502"/>
                  <a:pt x="24" y="489"/>
                  <a:pt x="24" y="481"/>
                </a:cubicBezTo>
                <a:lnTo>
                  <a:pt x="24" y="18"/>
                </a:lnTo>
              </a:path>
              <a:path w="25" h="503">
                <a:moveTo>
                  <a:pt x="24" y="22"/>
                </a:moveTo>
                <a:cubicBezTo>
                  <a:pt x="24" y="12"/>
                  <a:pt x="24" y="0"/>
                  <a:pt x="12" y="0"/>
                </a:cubicBezTo>
                <a:cubicBezTo>
                  <a:pt x="0" y="0"/>
                  <a:pt x="0" y="12"/>
                  <a:pt x="0" y="18"/>
                </a:cubicBezTo>
                <a:lnTo>
                  <a:pt x="0" y="481"/>
                </a:lnTo>
                <a:cubicBezTo>
                  <a:pt x="0" y="489"/>
                  <a:pt x="0" y="502"/>
                  <a:pt x="12" y="502"/>
                </a:cubicBezTo>
                <a:cubicBezTo>
                  <a:pt x="24" y="502"/>
                  <a:pt x="24" y="489"/>
                  <a:pt x="24" y="479"/>
                </a:cubicBezTo>
                <a:lnTo>
                  <a:pt x="24" y="22"/>
                </a:ln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sp>
        <p:nvSpPr>
          <p:cNvPr id="47120" name="Freeform 14">
            <a:extLst>
              <a:ext uri="{FF2B5EF4-FFF2-40B4-BE49-F238E27FC236}">
                <a16:creationId xmlns:a16="http://schemas.microsoft.com/office/drawing/2014/main" id="{D49A597B-A2BE-7740-B887-0D937B803F79}"/>
              </a:ext>
            </a:extLst>
          </p:cNvPr>
          <p:cNvSpPr>
            <a:spLocks/>
          </p:cNvSpPr>
          <p:nvPr/>
        </p:nvSpPr>
        <p:spPr bwMode="auto">
          <a:xfrm>
            <a:off x="2895601" y="3840958"/>
            <a:ext cx="116681" cy="41672"/>
          </a:xfrm>
          <a:custGeom>
            <a:avLst/>
            <a:gdLst>
              <a:gd name="T0" fmla="*/ 2147483647 w 478"/>
              <a:gd name="T1" fmla="*/ 2147483647 h 170"/>
              <a:gd name="T2" fmla="*/ 2147483647 w 478"/>
              <a:gd name="T3" fmla="*/ 0 h 170"/>
              <a:gd name="T4" fmla="*/ 2147483647 w 478"/>
              <a:gd name="T5" fmla="*/ 2147483647 h 170"/>
              <a:gd name="T6" fmla="*/ 2147483647 w 478"/>
              <a:gd name="T7" fmla="*/ 2147483647 h 170"/>
              <a:gd name="T8" fmla="*/ 2147483647 w 478"/>
              <a:gd name="T9" fmla="*/ 2147483647 h 170"/>
              <a:gd name="T10" fmla="*/ 2147483647 w 478"/>
              <a:gd name="T11" fmla="*/ 0 h 170"/>
              <a:gd name="T12" fmla="*/ 0 w 478"/>
              <a:gd name="T13" fmla="*/ 2147483647 h 170"/>
              <a:gd name="T14" fmla="*/ 2147483647 w 478"/>
              <a:gd name="T15" fmla="*/ 2147483647 h 170"/>
              <a:gd name="T16" fmla="*/ 2147483647 w 478"/>
              <a:gd name="T17" fmla="*/ 2147483647 h 170"/>
              <a:gd name="T18" fmla="*/ 2147483647 w 478"/>
              <a:gd name="T19" fmla="*/ 2147483647 h 170"/>
              <a:gd name="T20" fmla="*/ 2147483647 w 478"/>
              <a:gd name="T21" fmla="*/ 2147483647 h 170"/>
              <a:gd name="T22" fmla="*/ 2147483647 w 478"/>
              <a:gd name="T23" fmla="*/ 2147483647 h 170"/>
              <a:gd name="T24" fmla="*/ 2147483647 w 478"/>
              <a:gd name="T25" fmla="*/ 2147483647 h 1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8" h="170">
                <a:moveTo>
                  <a:pt x="477" y="24"/>
                </a:moveTo>
                <a:cubicBezTo>
                  <a:pt x="477" y="8"/>
                  <a:pt x="473" y="0"/>
                  <a:pt x="467" y="0"/>
                </a:cubicBezTo>
                <a:cubicBezTo>
                  <a:pt x="465" y="0"/>
                  <a:pt x="459" y="6"/>
                  <a:pt x="459" y="20"/>
                </a:cubicBezTo>
                <a:cubicBezTo>
                  <a:pt x="455" y="89"/>
                  <a:pt x="408" y="128"/>
                  <a:pt x="357" y="128"/>
                </a:cubicBezTo>
                <a:cubicBezTo>
                  <a:pt x="313" y="128"/>
                  <a:pt x="278" y="97"/>
                  <a:pt x="244" y="67"/>
                </a:cubicBezTo>
                <a:cubicBezTo>
                  <a:pt x="207" y="32"/>
                  <a:pt x="169" y="0"/>
                  <a:pt x="120" y="0"/>
                </a:cubicBezTo>
                <a:cubicBezTo>
                  <a:pt x="43" y="0"/>
                  <a:pt x="0" y="79"/>
                  <a:pt x="0" y="146"/>
                </a:cubicBezTo>
                <a:cubicBezTo>
                  <a:pt x="0" y="169"/>
                  <a:pt x="10" y="169"/>
                  <a:pt x="10" y="169"/>
                </a:cubicBezTo>
                <a:cubicBezTo>
                  <a:pt x="18" y="169"/>
                  <a:pt x="20" y="154"/>
                  <a:pt x="20" y="152"/>
                </a:cubicBezTo>
                <a:cubicBezTo>
                  <a:pt x="22" y="73"/>
                  <a:pt x="77" y="41"/>
                  <a:pt x="120" y="41"/>
                </a:cubicBezTo>
                <a:cubicBezTo>
                  <a:pt x="167" y="41"/>
                  <a:pt x="199" y="71"/>
                  <a:pt x="236" y="104"/>
                </a:cubicBezTo>
                <a:cubicBezTo>
                  <a:pt x="272" y="136"/>
                  <a:pt x="309" y="169"/>
                  <a:pt x="357" y="169"/>
                </a:cubicBezTo>
                <a:cubicBezTo>
                  <a:pt x="437" y="169"/>
                  <a:pt x="477" y="89"/>
                  <a:pt x="477" y="24"/>
                </a:cubicBez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sp>
        <p:nvSpPr>
          <p:cNvPr id="47121" name="Freeform 15">
            <a:extLst>
              <a:ext uri="{FF2B5EF4-FFF2-40B4-BE49-F238E27FC236}">
                <a16:creationId xmlns:a16="http://schemas.microsoft.com/office/drawing/2014/main" id="{A49BCC76-3304-8E4E-9E19-0E330543C17D}"/>
              </a:ext>
            </a:extLst>
          </p:cNvPr>
          <p:cNvSpPr>
            <a:spLocks/>
          </p:cNvSpPr>
          <p:nvPr/>
        </p:nvSpPr>
        <p:spPr bwMode="auto">
          <a:xfrm>
            <a:off x="3078956" y="3783806"/>
            <a:ext cx="86916" cy="123825"/>
          </a:xfrm>
          <a:custGeom>
            <a:avLst/>
            <a:gdLst>
              <a:gd name="T0" fmla="*/ 2147483647 w 356"/>
              <a:gd name="T1" fmla="*/ 2147483647 h 507"/>
              <a:gd name="T2" fmla="*/ 2147483647 w 356"/>
              <a:gd name="T3" fmla="*/ 2147483647 h 507"/>
              <a:gd name="T4" fmla="*/ 2147483647 w 356"/>
              <a:gd name="T5" fmla="*/ 2147483647 h 507"/>
              <a:gd name="T6" fmla="*/ 2147483647 w 356"/>
              <a:gd name="T7" fmla="*/ 2147483647 h 507"/>
              <a:gd name="T8" fmla="*/ 2147483647 w 356"/>
              <a:gd name="T9" fmla="*/ 2147483647 h 507"/>
              <a:gd name="T10" fmla="*/ 2147483647 w 356"/>
              <a:gd name="T11" fmla="*/ 2147483647 h 507"/>
              <a:gd name="T12" fmla="*/ 2147483647 w 356"/>
              <a:gd name="T13" fmla="*/ 2147483647 h 507"/>
              <a:gd name="T14" fmla="*/ 2147483647 w 356"/>
              <a:gd name="T15" fmla="*/ 2147483647 h 507"/>
              <a:gd name="T16" fmla="*/ 2147483647 w 356"/>
              <a:gd name="T17" fmla="*/ 0 h 507"/>
              <a:gd name="T18" fmla="*/ 2147483647 w 356"/>
              <a:gd name="T19" fmla="*/ 2147483647 h 507"/>
              <a:gd name="T20" fmla="*/ 2147483647 w 356"/>
              <a:gd name="T21" fmla="*/ 2147483647 h 507"/>
              <a:gd name="T22" fmla="*/ 2147483647 w 356"/>
              <a:gd name="T23" fmla="*/ 2147483647 h 507"/>
              <a:gd name="T24" fmla="*/ 2147483647 w 356"/>
              <a:gd name="T25" fmla="*/ 2147483647 h 507"/>
              <a:gd name="T26" fmla="*/ 2147483647 w 356"/>
              <a:gd name="T27" fmla="*/ 2147483647 h 507"/>
              <a:gd name="T28" fmla="*/ 0 w 356"/>
              <a:gd name="T29" fmla="*/ 2147483647 h 507"/>
              <a:gd name="T30" fmla="*/ 2147483647 w 356"/>
              <a:gd name="T31" fmla="*/ 2147483647 h 507"/>
              <a:gd name="T32" fmla="*/ 2147483647 w 356"/>
              <a:gd name="T33" fmla="*/ 2147483647 h 507"/>
              <a:gd name="T34" fmla="*/ 2147483647 w 356"/>
              <a:gd name="T35" fmla="*/ 2147483647 h 5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6" h="507">
                <a:moveTo>
                  <a:pt x="217" y="288"/>
                </a:moveTo>
                <a:cubicBezTo>
                  <a:pt x="248" y="363"/>
                  <a:pt x="282" y="473"/>
                  <a:pt x="294" y="489"/>
                </a:cubicBezTo>
                <a:cubicBezTo>
                  <a:pt x="305" y="506"/>
                  <a:pt x="313" y="506"/>
                  <a:pt x="331" y="506"/>
                </a:cubicBezTo>
                <a:lnTo>
                  <a:pt x="347" y="506"/>
                </a:lnTo>
                <a:cubicBezTo>
                  <a:pt x="355" y="504"/>
                  <a:pt x="355" y="499"/>
                  <a:pt x="355" y="497"/>
                </a:cubicBezTo>
                <a:cubicBezTo>
                  <a:pt x="355" y="495"/>
                  <a:pt x="353" y="493"/>
                  <a:pt x="351" y="491"/>
                </a:cubicBezTo>
                <a:cubicBezTo>
                  <a:pt x="345" y="483"/>
                  <a:pt x="341" y="473"/>
                  <a:pt x="335" y="459"/>
                </a:cubicBezTo>
                <a:lnTo>
                  <a:pt x="189" y="51"/>
                </a:lnTo>
                <a:cubicBezTo>
                  <a:pt x="175" y="10"/>
                  <a:pt x="134" y="0"/>
                  <a:pt x="102" y="0"/>
                </a:cubicBezTo>
                <a:cubicBezTo>
                  <a:pt x="97" y="0"/>
                  <a:pt x="87" y="0"/>
                  <a:pt x="87" y="8"/>
                </a:cubicBezTo>
                <a:cubicBezTo>
                  <a:pt x="87" y="14"/>
                  <a:pt x="93" y="14"/>
                  <a:pt x="95" y="14"/>
                </a:cubicBezTo>
                <a:cubicBezTo>
                  <a:pt x="118" y="20"/>
                  <a:pt x="124" y="24"/>
                  <a:pt x="142" y="73"/>
                </a:cubicBezTo>
                <a:lnTo>
                  <a:pt x="211" y="268"/>
                </a:lnTo>
                <a:lnTo>
                  <a:pt x="12" y="463"/>
                </a:lnTo>
                <a:cubicBezTo>
                  <a:pt x="4" y="473"/>
                  <a:pt x="0" y="477"/>
                  <a:pt x="0" y="485"/>
                </a:cubicBezTo>
                <a:cubicBezTo>
                  <a:pt x="0" y="497"/>
                  <a:pt x="10" y="506"/>
                  <a:pt x="22" y="506"/>
                </a:cubicBezTo>
                <a:cubicBezTo>
                  <a:pt x="32" y="506"/>
                  <a:pt x="39" y="499"/>
                  <a:pt x="45" y="491"/>
                </a:cubicBezTo>
                <a:lnTo>
                  <a:pt x="217" y="288"/>
                </a:ln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sp>
        <p:nvSpPr>
          <p:cNvPr id="47122" name="Freeform 16">
            <a:extLst>
              <a:ext uri="{FF2B5EF4-FFF2-40B4-BE49-F238E27FC236}">
                <a16:creationId xmlns:a16="http://schemas.microsoft.com/office/drawing/2014/main" id="{C433CCB2-588F-4541-830C-BEEB7A1902D7}"/>
              </a:ext>
            </a:extLst>
          </p:cNvPr>
          <p:cNvSpPr>
            <a:spLocks/>
          </p:cNvSpPr>
          <p:nvPr/>
        </p:nvSpPr>
        <p:spPr bwMode="auto">
          <a:xfrm>
            <a:off x="3178970" y="3733800"/>
            <a:ext cx="54769" cy="80963"/>
          </a:xfrm>
          <a:custGeom>
            <a:avLst/>
            <a:gdLst>
              <a:gd name="T0" fmla="*/ 2147483647 w 224"/>
              <a:gd name="T1" fmla="*/ 2147483647 h 334"/>
              <a:gd name="T2" fmla="*/ 2147483647 w 224"/>
              <a:gd name="T3" fmla="*/ 2147483647 h 334"/>
              <a:gd name="T4" fmla="*/ 2147483647 w 224"/>
              <a:gd name="T5" fmla="*/ 2147483647 h 334"/>
              <a:gd name="T6" fmla="*/ 2147483647 w 224"/>
              <a:gd name="T7" fmla="*/ 2147483647 h 334"/>
              <a:gd name="T8" fmla="*/ 2147483647 w 224"/>
              <a:gd name="T9" fmla="*/ 2147483647 h 334"/>
              <a:gd name="T10" fmla="*/ 2147483647 w 224"/>
              <a:gd name="T11" fmla="*/ 2147483647 h 334"/>
              <a:gd name="T12" fmla="*/ 2147483647 w 224"/>
              <a:gd name="T13" fmla="*/ 2147483647 h 334"/>
              <a:gd name="T14" fmla="*/ 2147483647 w 224"/>
              <a:gd name="T15" fmla="*/ 0 h 334"/>
              <a:gd name="T16" fmla="*/ 0 w 224"/>
              <a:gd name="T17" fmla="*/ 2147483647 h 334"/>
              <a:gd name="T18" fmla="*/ 2147483647 w 224"/>
              <a:gd name="T19" fmla="*/ 2147483647 h 334"/>
              <a:gd name="T20" fmla="*/ 2147483647 w 224"/>
              <a:gd name="T21" fmla="*/ 2147483647 h 334"/>
              <a:gd name="T22" fmla="*/ 2147483647 w 224"/>
              <a:gd name="T23" fmla="*/ 2147483647 h 334"/>
              <a:gd name="T24" fmla="*/ 2147483647 w 224"/>
              <a:gd name="T25" fmla="*/ 2147483647 h 334"/>
              <a:gd name="T26" fmla="*/ 2147483647 w 224"/>
              <a:gd name="T27" fmla="*/ 2147483647 h 334"/>
              <a:gd name="T28" fmla="*/ 2147483647 w 224"/>
              <a:gd name="T29" fmla="*/ 2147483647 h 334"/>
              <a:gd name="T30" fmla="*/ 2147483647 w 224"/>
              <a:gd name="T31" fmla="*/ 2147483647 h 334"/>
              <a:gd name="T32" fmla="*/ 0 w 224"/>
              <a:gd name="T33" fmla="*/ 2147483647 h 334"/>
              <a:gd name="T34" fmla="*/ 2147483647 w 224"/>
              <a:gd name="T35" fmla="*/ 2147483647 h 334"/>
              <a:gd name="T36" fmla="*/ 2147483647 w 224"/>
              <a:gd name="T37" fmla="*/ 2147483647 h 3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4" h="334">
                <a:moveTo>
                  <a:pt x="223" y="242"/>
                </a:moveTo>
                <a:lnTo>
                  <a:pt x="205" y="242"/>
                </a:lnTo>
                <a:cubicBezTo>
                  <a:pt x="205" y="254"/>
                  <a:pt x="199" y="282"/>
                  <a:pt x="193" y="288"/>
                </a:cubicBezTo>
                <a:cubicBezTo>
                  <a:pt x="189" y="290"/>
                  <a:pt x="150" y="290"/>
                  <a:pt x="142" y="290"/>
                </a:cubicBezTo>
                <a:lnTo>
                  <a:pt x="51" y="290"/>
                </a:lnTo>
                <a:cubicBezTo>
                  <a:pt x="104" y="244"/>
                  <a:pt x="120" y="229"/>
                  <a:pt x="150" y="207"/>
                </a:cubicBezTo>
                <a:cubicBezTo>
                  <a:pt x="189" y="177"/>
                  <a:pt x="223" y="146"/>
                  <a:pt x="223" y="97"/>
                </a:cubicBezTo>
                <a:cubicBezTo>
                  <a:pt x="223" y="37"/>
                  <a:pt x="169" y="0"/>
                  <a:pt x="106" y="0"/>
                </a:cubicBezTo>
                <a:cubicBezTo>
                  <a:pt x="43" y="0"/>
                  <a:pt x="0" y="45"/>
                  <a:pt x="0" y="89"/>
                </a:cubicBezTo>
                <a:cubicBezTo>
                  <a:pt x="0" y="116"/>
                  <a:pt x="22" y="118"/>
                  <a:pt x="26" y="118"/>
                </a:cubicBezTo>
                <a:cubicBezTo>
                  <a:pt x="39" y="118"/>
                  <a:pt x="53" y="110"/>
                  <a:pt x="53" y="91"/>
                </a:cubicBezTo>
                <a:cubicBezTo>
                  <a:pt x="53" y="83"/>
                  <a:pt x="51" y="65"/>
                  <a:pt x="24" y="65"/>
                </a:cubicBezTo>
                <a:cubicBezTo>
                  <a:pt x="39" y="28"/>
                  <a:pt x="73" y="18"/>
                  <a:pt x="97" y="18"/>
                </a:cubicBezTo>
                <a:cubicBezTo>
                  <a:pt x="148" y="18"/>
                  <a:pt x="175" y="57"/>
                  <a:pt x="175" y="97"/>
                </a:cubicBezTo>
                <a:cubicBezTo>
                  <a:pt x="175" y="142"/>
                  <a:pt x="142" y="177"/>
                  <a:pt x="126" y="195"/>
                </a:cubicBezTo>
                <a:lnTo>
                  <a:pt x="4" y="315"/>
                </a:lnTo>
                <a:cubicBezTo>
                  <a:pt x="0" y="319"/>
                  <a:pt x="0" y="319"/>
                  <a:pt x="0" y="333"/>
                </a:cubicBezTo>
                <a:lnTo>
                  <a:pt x="207" y="333"/>
                </a:lnTo>
                <a:lnTo>
                  <a:pt x="223" y="242"/>
                </a:ln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sp>
        <p:nvSpPr>
          <p:cNvPr id="47123" name="Freeform 17">
            <a:extLst>
              <a:ext uri="{FF2B5EF4-FFF2-40B4-BE49-F238E27FC236}">
                <a16:creationId xmlns:a16="http://schemas.microsoft.com/office/drawing/2014/main" id="{863C9542-97DD-6244-917C-9AEE61D0DCF7}"/>
              </a:ext>
            </a:extLst>
          </p:cNvPr>
          <p:cNvSpPr>
            <a:spLocks/>
          </p:cNvSpPr>
          <p:nvPr/>
        </p:nvSpPr>
        <p:spPr bwMode="auto">
          <a:xfrm>
            <a:off x="3250406" y="3723085"/>
            <a:ext cx="53579" cy="122634"/>
          </a:xfrm>
          <a:custGeom>
            <a:avLst/>
            <a:gdLst>
              <a:gd name="T0" fmla="*/ 2147483647 w 218"/>
              <a:gd name="T1" fmla="*/ 2147483647 h 503"/>
              <a:gd name="T2" fmla="*/ 2147483647 w 218"/>
              <a:gd name="T3" fmla="*/ 2147483647 h 503"/>
              <a:gd name="T4" fmla="*/ 2147483647 w 218"/>
              <a:gd name="T5" fmla="*/ 0 h 503"/>
              <a:gd name="T6" fmla="*/ 2147483647 w 218"/>
              <a:gd name="T7" fmla="*/ 2147483647 h 503"/>
              <a:gd name="T8" fmla="*/ 2147483647 w 218"/>
              <a:gd name="T9" fmla="*/ 2147483647 h 503"/>
              <a:gd name="T10" fmla="*/ 0 w 218"/>
              <a:gd name="T11" fmla="*/ 2147483647 h 503"/>
              <a:gd name="T12" fmla="*/ 2147483647 w 218"/>
              <a:gd name="T13" fmla="*/ 2147483647 h 503"/>
              <a:gd name="T14" fmla="*/ 2147483647 w 218"/>
              <a:gd name="T15" fmla="*/ 2147483647 h 503"/>
              <a:gd name="T16" fmla="*/ 2147483647 w 218"/>
              <a:gd name="T17" fmla="*/ 2147483647 h 5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8" h="503">
                <a:moveTo>
                  <a:pt x="213" y="22"/>
                </a:moveTo>
                <a:cubicBezTo>
                  <a:pt x="217" y="16"/>
                  <a:pt x="217" y="14"/>
                  <a:pt x="217" y="12"/>
                </a:cubicBezTo>
                <a:cubicBezTo>
                  <a:pt x="217" y="4"/>
                  <a:pt x="211" y="0"/>
                  <a:pt x="205" y="0"/>
                </a:cubicBezTo>
                <a:cubicBezTo>
                  <a:pt x="197" y="0"/>
                  <a:pt x="193" y="6"/>
                  <a:pt x="191" y="12"/>
                </a:cubicBezTo>
                <a:lnTo>
                  <a:pt x="2" y="479"/>
                </a:lnTo>
                <a:cubicBezTo>
                  <a:pt x="0" y="485"/>
                  <a:pt x="0" y="487"/>
                  <a:pt x="0" y="489"/>
                </a:cubicBezTo>
                <a:cubicBezTo>
                  <a:pt x="0" y="497"/>
                  <a:pt x="6" y="502"/>
                  <a:pt x="12" y="502"/>
                </a:cubicBezTo>
                <a:cubicBezTo>
                  <a:pt x="20" y="502"/>
                  <a:pt x="22" y="495"/>
                  <a:pt x="26" y="489"/>
                </a:cubicBezTo>
                <a:lnTo>
                  <a:pt x="213" y="22"/>
                </a:ln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sp>
        <p:nvSpPr>
          <p:cNvPr id="47124" name="Freeform 18">
            <a:extLst>
              <a:ext uri="{FF2B5EF4-FFF2-40B4-BE49-F238E27FC236}">
                <a16:creationId xmlns:a16="http://schemas.microsoft.com/office/drawing/2014/main" id="{88F19B74-ED71-914F-8BFB-6745E82309F4}"/>
              </a:ext>
            </a:extLst>
          </p:cNvPr>
          <p:cNvSpPr>
            <a:spLocks/>
          </p:cNvSpPr>
          <p:nvPr/>
        </p:nvSpPr>
        <p:spPr bwMode="auto">
          <a:xfrm>
            <a:off x="3318272" y="3733801"/>
            <a:ext cx="57150" cy="83344"/>
          </a:xfrm>
          <a:custGeom>
            <a:avLst/>
            <a:gdLst>
              <a:gd name="T0" fmla="*/ 2147483647 w 233"/>
              <a:gd name="T1" fmla="*/ 2147483647 h 344"/>
              <a:gd name="T2" fmla="*/ 2147483647 w 233"/>
              <a:gd name="T3" fmla="*/ 2147483647 h 344"/>
              <a:gd name="T4" fmla="*/ 2147483647 w 233"/>
              <a:gd name="T5" fmla="*/ 2147483647 h 344"/>
              <a:gd name="T6" fmla="*/ 2147483647 w 233"/>
              <a:gd name="T7" fmla="*/ 2147483647 h 344"/>
              <a:gd name="T8" fmla="*/ 2147483647 w 233"/>
              <a:gd name="T9" fmla="*/ 2147483647 h 344"/>
              <a:gd name="T10" fmla="*/ 2147483647 w 233"/>
              <a:gd name="T11" fmla="*/ 2147483647 h 344"/>
              <a:gd name="T12" fmla="*/ 0 w 233"/>
              <a:gd name="T13" fmla="*/ 2147483647 h 344"/>
              <a:gd name="T14" fmla="*/ 2147483647 w 233"/>
              <a:gd name="T15" fmla="*/ 2147483647 h 344"/>
              <a:gd name="T16" fmla="*/ 2147483647 w 233"/>
              <a:gd name="T17" fmla="*/ 2147483647 h 344"/>
              <a:gd name="T18" fmla="*/ 2147483647 w 233"/>
              <a:gd name="T19" fmla="*/ 2147483647 h 344"/>
              <a:gd name="T20" fmla="*/ 2147483647 w 233"/>
              <a:gd name="T21" fmla="*/ 2147483647 h 344"/>
              <a:gd name="T22" fmla="*/ 2147483647 w 233"/>
              <a:gd name="T23" fmla="*/ 0 h 344"/>
              <a:gd name="T24" fmla="*/ 2147483647 w 233"/>
              <a:gd name="T25" fmla="*/ 2147483647 h 344"/>
              <a:gd name="T26" fmla="*/ 2147483647 w 233"/>
              <a:gd name="T27" fmla="*/ 2147483647 h 344"/>
              <a:gd name="T28" fmla="*/ 2147483647 w 233"/>
              <a:gd name="T29" fmla="*/ 2147483647 h 344"/>
              <a:gd name="T30" fmla="*/ 2147483647 w 233"/>
              <a:gd name="T31" fmla="*/ 2147483647 h 344"/>
              <a:gd name="T32" fmla="*/ 2147483647 w 233"/>
              <a:gd name="T33" fmla="*/ 2147483647 h 344"/>
              <a:gd name="T34" fmla="*/ 2147483647 w 233"/>
              <a:gd name="T35" fmla="*/ 2147483647 h 344"/>
              <a:gd name="T36" fmla="*/ 2147483647 w 233"/>
              <a:gd name="T37" fmla="*/ 2147483647 h 344"/>
              <a:gd name="T38" fmla="*/ 2147483647 w 233"/>
              <a:gd name="T39" fmla="*/ 2147483647 h 344"/>
              <a:gd name="T40" fmla="*/ 2147483647 w 233"/>
              <a:gd name="T41" fmla="*/ 2147483647 h 344"/>
              <a:gd name="T42" fmla="*/ 2147483647 w 233"/>
              <a:gd name="T43" fmla="*/ 2147483647 h 344"/>
              <a:gd name="T44" fmla="*/ 2147483647 w 233"/>
              <a:gd name="T45" fmla="*/ 2147483647 h 344"/>
              <a:gd name="T46" fmla="*/ 2147483647 w 233"/>
              <a:gd name="T47" fmla="*/ 2147483647 h 3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33" h="344">
                <a:moveTo>
                  <a:pt x="110" y="166"/>
                </a:moveTo>
                <a:cubicBezTo>
                  <a:pt x="150" y="166"/>
                  <a:pt x="179" y="193"/>
                  <a:pt x="179" y="248"/>
                </a:cubicBezTo>
                <a:cubicBezTo>
                  <a:pt x="179" y="309"/>
                  <a:pt x="142" y="327"/>
                  <a:pt x="112" y="327"/>
                </a:cubicBezTo>
                <a:cubicBezTo>
                  <a:pt x="91" y="327"/>
                  <a:pt x="49" y="323"/>
                  <a:pt x="26" y="292"/>
                </a:cubicBezTo>
                <a:cubicBezTo>
                  <a:pt x="51" y="292"/>
                  <a:pt x="57" y="274"/>
                  <a:pt x="57" y="264"/>
                </a:cubicBezTo>
                <a:cubicBezTo>
                  <a:pt x="57" y="248"/>
                  <a:pt x="45" y="238"/>
                  <a:pt x="28" y="238"/>
                </a:cubicBezTo>
                <a:cubicBezTo>
                  <a:pt x="14" y="238"/>
                  <a:pt x="0" y="246"/>
                  <a:pt x="0" y="266"/>
                </a:cubicBezTo>
                <a:cubicBezTo>
                  <a:pt x="0" y="313"/>
                  <a:pt x="53" y="343"/>
                  <a:pt x="114" y="343"/>
                </a:cubicBezTo>
                <a:cubicBezTo>
                  <a:pt x="183" y="343"/>
                  <a:pt x="232" y="296"/>
                  <a:pt x="232" y="248"/>
                </a:cubicBezTo>
                <a:cubicBezTo>
                  <a:pt x="232" y="207"/>
                  <a:pt x="199" y="169"/>
                  <a:pt x="144" y="156"/>
                </a:cubicBezTo>
                <a:cubicBezTo>
                  <a:pt x="197" y="138"/>
                  <a:pt x="215" y="99"/>
                  <a:pt x="215" y="69"/>
                </a:cubicBezTo>
                <a:cubicBezTo>
                  <a:pt x="215" y="30"/>
                  <a:pt x="171" y="0"/>
                  <a:pt x="114" y="0"/>
                </a:cubicBezTo>
                <a:cubicBezTo>
                  <a:pt x="59" y="0"/>
                  <a:pt x="16" y="26"/>
                  <a:pt x="16" y="67"/>
                </a:cubicBezTo>
                <a:cubicBezTo>
                  <a:pt x="16" y="85"/>
                  <a:pt x="26" y="93"/>
                  <a:pt x="43" y="93"/>
                </a:cubicBezTo>
                <a:cubicBezTo>
                  <a:pt x="57" y="93"/>
                  <a:pt x="67" y="83"/>
                  <a:pt x="67" y="69"/>
                </a:cubicBezTo>
                <a:cubicBezTo>
                  <a:pt x="67" y="53"/>
                  <a:pt x="57" y="43"/>
                  <a:pt x="43" y="43"/>
                </a:cubicBezTo>
                <a:cubicBezTo>
                  <a:pt x="59" y="20"/>
                  <a:pt x="93" y="14"/>
                  <a:pt x="114" y="14"/>
                </a:cubicBezTo>
                <a:cubicBezTo>
                  <a:pt x="136" y="14"/>
                  <a:pt x="167" y="26"/>
                  <a:pt x="167" y="69"/>
                </a:cubicBezTo>
                <a:cubicBezTo>
                  <a:pt x="167" y="91"/>
                  <a:pt x="160" y="114"/>
                  <a:pt x="146" y="130"/>
                </a:cubicBezTo>
                <a:cubicBezTo>
                  <a:pt x="130" y="148"/>
                  <a:pt x="116" y="150"/>
                  <a:pt x="91" y="150"/>
                </a:cubicBezTo>
                <a:cubicBezTo>
                  <a:pt x="79" y="152"/>
                  <a:pt x="77" y="152"/>
                  <a:pt x="75" y="152"/>
                </a:cubicBezTo>
                <a:cubicBezTo>
                  <a:pt x="73" y="152"/>
                  <a:pt x="69" y="152"/>
                  <a:pt x="69" y="158"/>
                </a:cubicBezTo>
                <a:cubicBezTo>
                  <a:pt x="69" y="166"/>
                  <a:pt x="75" y="166"/>
                  <a:pt x="83" y="166"/>
                </a:cubicBezTo>
                <a:lnTo>
                  <a:pt x="110" y="166"/>
                </a:ln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sp>
        <p:nvSpPr>
          <p:cNvPr id="47125" name="Freeform 19">
            <a:extLst>
              <a:ext uri="{FF2B5EF4-FFF2-40B4-BE49-F238E27FC236}">
                <a16:creationId xmlns:a16="http://schemas.microsoft.com/office/drawing/2014/main" id="{CA60B879-F5F3-C94D-A630-026FB014090C}"/>
              </a:ext>
            </a:extLst>
          </p:cNvPr>
          <p:cNvSpPr>
            <a:spLocks/>
          </p:cNvSpPr>
          <p:nvPr/>
        </p:nvSpPr>
        <p:spPr bwMode="auto">
          <a:xfrm>
            <a:off x="3181350" y="3873104"/>
            <a:ext cx="91679" cy="85725"/>
          </a:xfrm>
          <a:custGeom>
            <a:avLst/>
            <a:gdLst>
              <a:gd name="T0" fmla="*/ 2147483647 w 373"/>
              <a:gd name="T1" fmla="*/ 2147483647 h 350"/>
              <a:gd name="T2" fmla="*/ 2147483647 w 373"/>
              <a:gd name="T3" fmla="*/ 0 h 350"/>
              <a:gd name="T4" fmla="*/ 2147483647 w 373"/>
              <a:gd name="T5" fmla="*/ 2147483647 h 350"/>
              <a:gd name="T6" fmla="*/ 2147483647 w 373"/>
              <a:gd name="T7" fmla="*/ 2147483647 h 350"/>
              <a:gd name="T8" fmla="*/ 2147483647 w 373"/>
              <a:gd name="T9" fmla="*/ 2147483647 h 350"/>
              <a:gd name="T10" fmla="*/ 0 w 373"/>
              <a:gd name="T11" fmla="*/ 2147483647 h 350"/>
              <a:gd name="T12" fmla="*/ 2147483647 w 373"/>
              <a:gd name="T13" fmla="*/ 2147483647 h 350"/>
              <a:gd name="T14" fmla="*/ 2147483647 w 373"/>
              <a:gd name="T15" fmla="*/ 2147483647 h 350"/>
              <a:gd name="T16" fmla="*/ 2147483647 w 373"/>
              <a:gd name="T17" fmla="*/ 2147483647 h 350"/>
              <a:gd name="T18" fmla="*/ 2147483647 w 373"/>
              <a:gd name="T19" fmla="*/ 2147483647 h 350"/>
              <a:gd name="T20" fmla="*/ 2147483647 w 373"/>
              <a:gd name="T21" fmla="*/ 2147483647 h 350"/>
              <a:gd name="T22" fmla="*/ 2147483647 w 373"/>
              <a:gd name="T23" fmla="*/ 2147483647 h 3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3" h="350">
                <a:moveTo>
                  <a:pt x="197" y="20"/>
                </a:moveTo>
                <a:cubicBezTo>
                  <a:pt x="197" y="12"/>
                  <a:pt x="197" y="0"/>
                  <a:pt x="187" y="0"/>
                </a:cubicBezTo>
                <a:cubicBezTo>
                  <a:pt x="173" y="0"/>
                  <a:pt x="173" y="12"/>
                  <a:pt x="173" y="20"/>
                </a:cubicBezTo>
                <a:lnTo>
                  <a:pt x="173" y="325"/>
                </a:lnTo>
                <a:lnTo>
                  <a:pt x="20" y="325"/>
                </a:lnTo>
                <a:cubicBezTo>
                  <a:pt x="12" y="325"/>
                  <a:pt x="0" y="325"/>
                  <a:pt x="0" y="337"/>
                </a:cubicBezTo>
                <a:cubicBezTo>
                  <a:pt x="0" y="349"/>
                  <a:pt x="12" y="349"/>
                  <a:pt x="20" y="349"/>
                </a:cubicBezTo>
                <a:lnTo>
                  <a:pt x="351" y="349"/>
                </a:lnTo>
                <a:cubicBezTo>
                  <a:pt x="359" y="349"/>
                  <a:pt x="372" y="349"/>
                  <a:pt x="372" y="337"/>
                </a:cubicBezTo>
                <a:cubicBezTo>
                  <a:pt x="372" y="325"/>
                  <a:pt x="359" y="325"/>
                  <a:pt x="351" y="325"/>
                </a:cubicBezTo>
                <a:lnTo>
                  <a:pt x="197" y="325"/>
                </a:lnTo>
                <a:lnTo>
                  <a:pt x="197" y="20"/>
                </a:ln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sp>
        <p:nvSpPr>
          <p:cNvPr id="47126" name="Freeform 20">
            <a:extLst>
              <a:ext uri="{FF2B5EF4-FFF2-40B4-BE49-F238E27FC236}">
                <a16:creationId xmlns:a16="http://schemas.microsoft.com/office/drawing/2014/main" id="{529D208F-57D1-A748-A0B3-668D9E36B6D8}"/>
              </a:ext>
            </a:extLst>
          </p:cNvPr>
          <p:cNvSpPr>
            <a:spLocks/>
          </p:cNvSpPr>
          <p:nvPr/>
        </p:nvSpPr>
        <p:spPr bwMode="auto">
          <a:xfrm>
            <a:off x="4942286" y="3523061"/>
            <a:ext cx="101203" cy="115490"/>
          </a:xfrm>
          <a:custGeom>
            <a:avLst/>
            <a:gdLst>
              <a:gd name="T0" fmla="*/ 2147483647 w 413"/>
              <a:gd name="T1" fmla="*/ 2147483647 h 470"/>
              <a:gd name="T2" fmla="*/ 2147483647 w 413"/>
              <a:gd name="T3" fmla="*/ 0 h 470"/>
              <a:gd name="T4" fmla="*/ 2147483647 w 413"/>
              <a:gd name="T5" fmla="*/ 2147483647 h 470"/>
              <a:gd name="T6" fmla="*/ 2147483647 w 413"/>
              <a:gd name="T7" fmla="*/ 2147483647 h 470"/>
              <a:gd name="T8" fmla="*/ 0 w 413"/>
              <a:gd name="T9" fmla="*/ 2147483647 h 470"/>
              <a:gd name="T10" fmla="*/ 0 w 413"/>
              <a:gd name="T11" fmla="*/ 2147483647 h 470"/>
              <a:gd name="T12" fmla="*/ 2147483647 w 413"/>
              <a:gd name="T13" fmla="*/ 2147483647 h 470"/>
              <a:gd name="T14" fmla="*/ 2147483647 w 413"/>
              <a:gd name="T15" fmla="*/ 2147483647 h 470"/>
              <a:gd name="T16" fmla="*/ 2147483647 w 413"/>
              <a:gd name="T17" fmla="*/ 2147483647 h 470"/>
              <a:gd name="T18" fmla="*/ 2147483647 w 413"/>
              <a:gd name="T19" fmla="*/ 2147483647 h 470"/>
              <a:gd name="T20" fmla="*/ 2147483647 w 413"/>
              <a:gd name="T21" fmla="*/ 2147483647 h 470"/>
              <a:gd name="T22" fmla="*/ 2147483647 w 413"/>
              <a:gd name="T23" fmla="*/ 2147483647 h 470"/>
              <a:gd name="T24" fmla="*/ 2147483647 w 413"/>
              <a:gd name="T25" fmla="*/ 2147483647 h 470"/>
              <a:gd name="T26" fmla="*/ 2147483647 w 413"/>
              <a:gd name="T27" fmla="*/ 2147483647 h 470"/>
              <a:gd name="T28" fmla="*/ 2147483647 w 413"/>
              <a:gd name="T29" fmla="*/ 2147483647 h 470"/>
              <a:gd name="T30" fmla="*/ 2147483647 w 413"/>
              <a:gd name="T31" fmla="*/ 2147483647 h 470"/>
              <a:gd name="T32" fmla="*/ 2147483647 w 413"/>
              <a:gd name="T33" fmla="*/ 2147483647 h 470"/>
              <a:gd name="T34" fmla="*/ 2147483647 w 413"/>
              <a:gd name="T35" fmla="*/ 2147483647 h 470"/>
              <a:gd name="T36" fmla="*/ 2147483647 w 413"/>
              <a:gd name="T37" fmla="*/ 2147483647 h 470"/>
              <a:gd name="T38" fmla="*/ 2147483647 w 413"/>
              <a:gd name="T39" fmla="*/ 2147483647 h 470"/>
              <a:gd name="T40" fmla="*/ 2147483647 w 413"/>
              <a:gd name="T41" fmla="*/ 2147483647 h 4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3" h="470">
                <a:moveTo>
                  <a:pt x="221" y="13"/>
                </a:moveTo>
                <a:cubicBezTo>
                  <a:pt x="217" y="2"/>
                  <a:pt x="213" y="0"/>
                  <a:pt x="206" y="0"/>
                </a:cubicBezTo>
                <a:cubicBezTo>
                  <a:pt x="197" y="0"/>
                  <a:pt x="195" y="2"/>
                  <a:pt x="191" y="13"/>
                </a:cubicBezTo>
                <a:lnTo>
                  <a:pt x="65" y="403"/>
                </a:lnTo>
                <a:cubicBezTo>
                  <a:pt x="59" y="423"/>
                  <a:pt x="46" y="449"/>
                  <a:pt x="0" y="449"/>
                </a:cubicBezTo>
                <a:lnTo>
                  <a:pt x="0" y="469"/>
                </a:lnTo>
                <a:cubicBezTo>
                  <a:pt x="22" y="468"/>
                  <a:pt x="56" y="468"/>
                  <a:pt x="61" y="468"/>
                </a:cubicBezTo>
                <a:cubicBezTo>
                  <a:pt x="80" y="468"/>
                  <a:pt x="115" y="468"/>
                  <a:pt x="135" y="469"/>
                </a:cubicBezTo>
                <a:lnTo>
                  <a:pt x="135" y="449"/>
                </a:lnTo>
                <a:cubicBezTo>
                  <a:pt x="100" y="447"/>
                  <a:pt x="85" y="430"/>
                  <a:pt x="85" y="414"/>
                </a:cubicBezTo>
                <a:cubicBezTo>
                  <a:pt x="85" y="412"/>
                  <a:pt x="85" y="410"/>
                  <a:pt x="87" y="401"/>
                </a:cubicBezTo>
                <a:lnTo>
                  <a:pt x="186" y="95"/>
                </a:lnTo>
                <a:lnTo>
                  <a:pt x="289" y="417"/>
                </a:lnTo>
                <a:cubicBezTo>
                  <a:pt x="293" y="427"/>
                  <a:pt x="293" y="427"/>
                  <a:pt x="293" y="429"/>
                </a:cubicBezTo>
                <a:cubicBezTo>
                  <a:pt x="293" y="449"/>
                  <a:pt x="254" y="449"/>
                  <a:pt x="238" y="449"/>
                </a:cubicBezTo>
                <a:lnTo>
                  <a:pt x="238" y="469"/>
                </a:lnTo>
                <a:cubicBezTo>
                  <a:pt x="260" y="468"/>
                  <a:pt x="306" y="468"/>
                  <a:pt x="332" y="468"/>
                </a:cubicBezTo>
                <a:cubicBezTo>
                  <a:pt x="356" y="468"/>
                  <a:pt x="386" y="468"/>
                  <a:pt x="412" y="469"/>
                </a:cubicBezTo>
                <a:lnTo>
                  <a:pt x="412" y="449"/>
                </a:lnTo>
                <a:cubicBezTo>
                  <a:pt x="362" y="449"/>
                  <a:pt x="360" y="445"/>
                  <a:pt x="353" y="421"/>
                </a:cubicBezTo>
                <a:lnTo>
                  <a:pt x="221" y="13"/>
                </a:ln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sp>
        <p:nvSpPr>
          <p:cNvPr id="47127" name="Freeform 21">
            <a:extLst>
              <a:ext uri="{FF2B5EF4-FFF2-40B4-BE49-F238E27FC236}">
                <a16:creationId xmlns:a16="http://schemas.microsoft.com/office/drawing/2014/main" id="{98DC056C-45DA-0148-846C-D444345DE603}"/>
              </a:ext>
            </a:extLst>
          </p:cNvPr>
          <p:cNvSpPr>
            <a:spLocks/>
          </p:cNvSpPr>
          <p:nvPr/>
        </p:nvSpPr>
        <p:spPr bwMode="auto">
          <a:xfrm>
            <a:off x="5066111" y="3581401"/>
            <a:ext cx="29765" cy="113110"/>
          </a:xfrm>
          <a:custGeom>
            <a:avLst/>
            <a:gdLst>
              <a:gd name="T0" fmla="*/ 2147483647 w 23"/>
              <a:gd name="T1" fmla="*/ 2147483647 h 459"/>
              <a:gd name="T2" fmla="*/ 2147483647 w 23"/>
              <a:gd name="T3" fmla="*/ 0 h 459"/>
              <a:gd name="T4" fmla="*/ 0 w 23"/>
              <a:gd name="T5" fmla="*/ 2147483647 h 459"/>
              <a:gd name="T6" fmla="*/ 0 w 23"/>
              <a:gd name="T7" fmla="*/ 2147483647 h 459"/>
              <a:gd name="T8" fmla="*/ 2147483647 w 23"/>
              <a:gd name="T9" fmla="*/ 2147483647 h 459"/>
              <a:gd name="T10" fmla="*/ 2147483647 w 23"/>
              <a:gd name="T11" fmla="*/ 2147483647 h 459"/>
              <a:gd name="T12" fmla="*/ 2147483647 w 23"/>
              <a:gd name="T13" fmla="*/ 2147483647 h 459"/>
              <a:gd name="T14" fmla="*/ 2147483647 w 23"/>
              <a:gd name="T15" fmla="*/ 2147483647 h 459"/>
              <a:gd name="T16" fmla="*/ 2147483647 w 23"/>
              <a:gd name="T17" fmla="*/ 0 h 459"/>
              <a:gd name="T18" fmla="*/ 0 w 23"/>
              <a:gd name="T19" fmla="*/ 2147483647 h 459"/>
              <a:gd name="T20" fmla="*/ 0 w 23"/>
              <a:gd name="T21" fmla="*/ 2147483647 h 459"/>
              <a:gd name="T22" fmla="*/ 2147483647 w 23"/>
              <a:gd name="T23" fmla="*/ 2147483647 h 459"/>
              <a:gd name="T24" fmla="*/ 2147483647 w 23"/>
              <a:gd name="T25" fmla="*/ 2147483647 h 459"/>
              <a:gd name="T26" fmla="*/ 2147483647 w 23"/>
              <a:gd name="T27" fmla="*/ 2147483647 h 4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 h="459">
                <a:moveTo>
                  <a:pt x="22" y="17"/>
                </a:moveTo>
                <a:cubicBezTo>
                  <a:pt x="22" y="11"/>
                  <a:pt x="22" y="0"/>
                  <a:pt x="11" y="0"/>
                </a:cubicBezTo>
                <a:cubicBezTo>
                  <a:pt x="0" y="0"/>
                  <a:pt x="0" y="11"/>
                  <a:pt x="0" y="20"/>
                </a:cubicBezTo>
                <a:lnTo>
                  <a:pt x="0" y="438"/>
                </a:lnTo>
                <a:cubicBezTo>
                  <a:pt x="0" y="447"/>
                  <a:pt x="0" y="458"/>
                  <a:pt x="11" y="458"/>
                </a:cubicBezTo>
                <a:cubicBezTo>
                  <a:pt x="22" y="458"/>
                  <a:pt x="22" y="447"/>
                  <a:pt x="22" y="440"/>
                </a:cubicBezTo>
                <a:lnTo>
                  <a:pt x="22" y="17"/>
                </a:lnTo>
              </a:path>
              <a:path w="23" h="459">
                <a:moveTo>
                  <a:pt x="22" y="20"/>
                </a:moveTo>
                <a:cubicBezTo>
                  <a:pt x="22" y="11"/>
                  <a:pt x="22" y="0"/>
                  <a:pt x="11" y="0"/>
                </a:cubicBezTo>
                <a:cubicBezTo>
                  <a:pt x="0" y="0"/>
                  <a:pt x="0" y="11"/>
                  <a:pt x="0" y="17"/>
                </a:cubicBezTo>
                <a:lnTo>
                  <a:pt x="0" y="440"/>
                </a:lnTo>
                <a:cubicBezTo>
                  <a:pt x="0" y="447"/>
                  <a:pt x="0" y="458"/>
                  <a:pt x="11" y="458"/>
                </a:cubicBezTo>
                <a:cubicBezTo>
                  <a:pt x="22" y="458"/>
                  <a:pt x="22" y="447"/>
                  <a:pt x="22" y="438"/>
                </a:cubicBezTo>
                <a:lnTo>
                  <a:pt x="22" y="20"/>
                </a:ln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sp>
        <p:nvSpPr>
          <p:cNvPr id="47128" name="Freeform 22">
            <a:extLst>
              <a:ext uri="{FF2B5EF4-FFF2-40B4-BE49-F238E27FC236}">
                <a16:creationId xmlns:a16="http://schemas.microsoft.com/office/drawing/2014/main" id="{464B604C-6FBF-3C40-A03E-28E08B047D27}"/>
              </a:ext>
            </a:extLst>
          </p:cNvPr>
          <p:cNvSpPr>
            <a:spLocks/>
          </p:cNvSpPr>
          <p:nvPr/>
        </p:nvSpPr>
        <p:spPr bwMode="auto">
          <a:xfrm>
            <a:off x="5174458" y="3579020"/>
            <a:ext cx="107156" cy="36910"/>
          </a:xfrm>
          <a:custGeom>
            <a:avLst/>
            <a:gdLst>
              <a:gd name="T0" fmla="*/ 2147483647 w 437"/>
              <a:gd name="T1" fmla="*/ 2147483647 h 155"/>
              <a:gd name="T2" fmla="*/ 2147483647 w 437"/>
              <a:gd name="T3" fmla="*/ 0 h 155"/>
              <a:gd name="T4" fmla="*/ 2147483647 w 437"/>
              <a:gd name="T5" fmla="*/ 2147483647 h 155"/>
              <a:gd name="T6" fmla="*/ 2147483647 w 437"/>
              <a:gd name="T7" fmla="*/ 2147483647 h 155"/>
              <a:gd name="T8" fmla="*/ 2147483647 w 437"/>
              <a:gd name="T9" fmla="*/ 2147483647 h 155"/>
              <a:gd name="T10" fmla="*/ 2147483647 w 437"/>
              <a:gd name="T11" fmla="*/ 0 h 155"/>
              <a:gd name="T12" fmla="*/ 0 w 437"/>
              <a:gd name="T13" fmla="*/ 2147483647 h 155"/>
              <a:gd name="T14" fmla="*/ 2147483647 w 437"/>
              <a:gd name="T15" fmla="*/ 2147483647 h 155"/>
              <a:gd name="T16" fmla="*/ 2147483647 w 437"/>
              <a:gd name="T17" fmla="*/ 2147483647 h 155"/>
              <a:gd name="T18" fmla="*/ 2147483647 w 437"/>
              <a:gd name="T19" fmla="*/ 2147483647 h 155"/>
              <a:gd name="T20" fmla="*/ 2147483647 w 437"/>
              <a:gd name="T21" fmla="*/ 2147483647 h 155"/>
              <a:gd name="T22" fmla="*/ 2147483647 w 437"/>
              <a:gd name="T23" fmla="*/ 2147483647 h 155"/>
              <a:gd name="T24" fmla="*/ 2147483647 w 437"/>
              <a:gd name="T25" fmla="*/ 2147483647 h 1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37" h="155">
                <a:moveTo>
                  <a:pt x="436" y="22"/>
                </a:moveTo>
                <a:cubicBezTo>
                  <a:pt x="436" y="7"/>
                  <a:pt x="432" y="0"/>
                  <a:pt x="427" y="0"/>
                </a:cubicBezTo>
                <a:cubicBezTo>
                  <a:pt x="425" y="0"/>
                  <a:pt x="419" y="6"/>
                  <a:pt x="419" y="19"/>
                </a:cubicBezTo>
                <a:cubicBezTo>
                  <a:pt x="416" y="82"/>
                  <a:pt x="373" y="117"/>
                  <a:pt x="327" y="117"/>
                </a:cubicBezTo>
                <a:cubicBezTo>
                  <a:pt x="286" y="117"/>
                  <a:pt x="254" y="89"/>
                  <a:pt x="223" y="61"/>
                </a:cubicBezTo>
                <a:cubicBezTo>
                  <a:pt x="189" y="30"/>
                  <a:pt x="154" y="0"/>
                  <a:pt x="109" y="0"/>
                </a:cubicBezTo>
                <a:cubicBezTo>
                  <a:pt x="39" y="0"/>
                  <a:pt x="0" y="72"/>
                  <a:pt x="0" y="134"/>
                </a:cubicBezTo>
                <a:cubicBezTo>
                  <a:pt x="0" y="154"/>
                  <a:pt x="9" y="154"/>
                  <a:pt x="9" y="154"/>
                </a:cubicBezTo>
                <a:cubicBezTo>
                  <a:pt x="17" y="154"/>
                  <a:pt x="19" y="141"/>
                  <a:pt x="19" y="139"/>
                </a:cubicBezTo>
                <a:cubicBezTo>
                  <a:pt x="20" y="67"/>
                  <a:pt x="71" y="37"/>
                  <a:pt x="109" y="37"/>
                </a:cubicBezTo>
                <a:cubicBezTo>
                  <a:pt x="152" y="37"/>
                  <a:pt x="182" y="65"/>
                  <a:pt x="215" y="95"/>
                </a:cubicBezTo>
                <a:cubicBezTo>
                  <a:pt x="249" y="124"/>
                  <a:pt x="282" y="154"/>
                  <a:pt x="327" y="154"/>
                </a:cubicBezTo>
                <a:cubicBezTo>
                  <a:pt x="399" y="154"/>
                  <a:pt x="436" y="82"/>
                  <a:pt x="436" y="22"/>
                </a:cubicBez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sp>
        <p:nvSpPr>
          <p:cNvPr id="47129" name="Freeform 23">
            <a:extLst>
              <a:ext uri="{FF2B5EF4-FFF2-40B4-BE49-F238E27FC236}">
                <a16:creationId xmlns:a16="http://schemas.microsoft.com/office/drawing/2014/main" id="{FE1F1FC4-BCEE-524C-A494-E4EAD013C4DE}"/>
              </a:ext>
            </a:extLst>
          </p:cNvPr>
          <p:cNvSpPr>
            <a:spLocks/>
          </p:cNvSpPr>
          <p:nvPr/>
        </p:nvSpPr>
        <p:spPr bwMode="auto">
          <a:xfrm>
            <a:off x="5342335" y="3526632"/>
            <a:ext cx="79772" cy="113110"/>
          </a:xfrm>
          <a:custGeom>
            <a:avLst/>
            <a:gdLst>
              <a:gd name="T0" fmla="*/ 2147483647 w 326"/>
              <a:gd name="T1" fmla="*/ 2147483647 h 463"/>
              <a:gd name="T2" fmla="*/ 2147483647 w 326"/>
              <a:gd name="T3" fmla="*/ 2147483647 h 463"/>
              <a:gd name="T4" fmla="*/ 2147483647 w 326"/>
              <a:gd name="T5" fmla="*/ 2147483647 h 463"/>
              <a:gd name="T6" fmla="*/ 2147483647 w 326"/>
              <a:gd name="T7" fmla="*/ 2147483647 h 463"/>
              <a:gd name="T8" fmla="*/ 2147483647 w 326"/>
              <a:gd name="T9" fmla="*/ 2147483647 h 463"/>
              <a:gd name="T10" fmla="*/ 2147483647 w 326"/>
              <a:gd name="T11" fmla="*/ 2147483647 h 463"/>
              <a:gd name="T12" fmla="*/ 2147483647 w 326"/>
              <a:gd name="T13" fmla="*/ 2147483647 h 463"/>
              <a:gd name="T14" fmla="*/ 2147483647 w 326"/>
              <a:gd name="T15" fmla="*/ 2147483647 h 463"/>
              <a:gd name="T16" fmla="*/ 2147483647 w 326"/>
              <a:gd name="T17" fmla="*/ 0 h 463"/>
              <a:gd name="T18" fmla="*/ 2147483647 w 326"/>
              <a:gd name="T19" fmla="*/ 2147483647 h 463"/>
              <a:gd name="T20" fmla="*/ 2147483647 w 326"/>
              <a:gd name="T21" fmla="*/ 2147483647 h 463"/>
              <a:gd name="T22" fmla="*/ 2147483647 w 326"/>
              <a:gd name="T23" fmla="*/ 2147483647 h 463"/>
              <a:gd name="T24" fmla="*/ 2147483647 w 326"/>
              <a:gd name="T25" fmla="*/ 2147483647 h 463"/>
              <a:gd name="T26" fmla="*/ 2147483647 w 326"/>
              <a:gd name="T27" fmla="*/ 2147483647 h 463"/>
              <a:gd name="T28" fmla="*/ 0 w 326"/>
              <a:gd name="T29" fmla="*/ 2147483647 h 463"/>
              <a:gd name="T30" fmla="*/ 2147483647 w 326"/>
              <a:gd name="T31" fmla="*/ 2147483647 h 463"/>
              <a:gd name="T32" fmla="*/ 2147483647 w 326"/>
              <a:gd name="T33" fmla="*/ 2147483647 h 463"/>
              <a:gd name="T34" fmla="*/ 2147483647 w 326"/>
              <a:gd name="T35" fmla="*/ 2147483647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6" h="463">
                <a:moveTo>
                  <a:pt x="199" y="263"/>
                </a:moveTo>
                <a:cubicBezTo>
                  <a:pt x="226" y="332"/>
                  <a:pt x="258" y="432"/>
                  <a:pt x="269" y="447"/>
                </a:cubicBezTo>
                <a:cubicBezTo>
                  <a:pt x="278" y="462"/>
                  <a:pt x="286" y="462"/>
                  <a:pt x="302" y="462"/>
                </a:cubicBezTo>
                <a:lnTo>
                  <a:pt x="317" y="462"/>
                </a:lnTo>
                <a:cubicBezTo>
                  <a:pt x="325" y="460"/>
                  <a:pt x="325" y="456"/>
                  <a:pt x="325" y="455"/>
                </a:cubicBezTo>
                <a:cubicBezTo>
                  <a:pt x="325" y="453"/>
                  <a:pt x="323" y="451"/>
                  <a:pt x="321" y="449"/>
                </a:cubicBezTo>
                <a:cubicBezTo>
                  <a:pt x="315" y="442"/>
                  <a:pt x="312" y="432"/>
                  <a:pt x="306" y="419"/>
                </a:cubicBezTo>
                <a:lnTo>
                  <a:pt x="173" y="46"/>
                </a:lnTo>
                <a:cubicBezTo>
                  <a:pt x="160" y="9"/>
                  <a:pt x="122" y="0"/>
                  <a:pt x="93" y="0"/>
                </a:cubicBezTo>
                <a:cubicBezTo>
                  <a:pt x="89" y="0"/>
                  <a:pt x="80" y="0"/>
                  <a:pt x="80" y="7"/>
                </a:cubicBezTo>
                <a:cubicBezTo>
                  <a:pt x="80" y="13"/>
                  <a:pt x="85" y="13"/>
                  <a:pt x="87" y="13"/>
                </a:cubicBezTo>
                <a:cubicBezTo>
                  <a:pt x="108" y="19"/>
                  <a:pt x="113" y="22"/>
                  <a:pt x="130" y="67"/>
                </a:cubicBezTo>
                <a:lnTo>
                  <a:pt x="193" y="245"/>
                </a:lnTo>
                <a:lnTo>
                  <a:pt x="11" y="423"/>
                </a:lnTo>
                <a:cubicBezTo>
                  <a:pt x="4" y="432"/>
                  <a:pt x="0" y="436"/>
                  <a:pt x="0" y="443"/>
                </a:cubicBezTo>
                <a:cubicBezTo>
                  <a:pt x="0" y="455"/>
                  <a:pt x="9" y="462"/>
                  <a:pt x="20" y="462"/>
                </a:cubicBezTo>
                <a:cubicBezTo>
                  <a:pt x="30" y="462"/>
                  <a:pt x="35" y="456"/>
                  <a:pt x="41" y="449"/>
                </a:cubicBezTo>
                <a:lnTo>
                  <a:pt x="199" y="263"/>
                </a:ln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sp>
        <p:nvSpPr>
          <p:cNvPr id="47130" name="Freeform 24">
            <a:extLst>
              <a:ext uri="{FF2B5EF4-FFF2-40B4-BE49-F238E27FC236}">
                <a16:creationId xmlns:a16="http://schemas.microsoft.com/office/drawing/2014/main" id="{5431ABCE-05C8-8A48-A157-1437391059A8}"/>
              </a:ext>
            </a:extLst>
          </p:cNvPr>
          <p:cNvSpPr>
            <a:spLocks/>
          </p:cNvSpPr>
          <p:nvPr/>
        </p:nvSpPr>
        <p:spPr bwMode="auto">
          <a:xfrm>
            <a:off x="5438776" y="3480198"/>
            <a:ext cx="41672" cy="73819"/>
          </a:xfrm>
          <a:custGeom>
            <a:avLst/>
            <a:gdLst>
              <a:gd name="T0" fmla="*/ 2147483647 w 170"/>
              <a:gd name="T1" fmla="*/ 2147483647 h 305"/>
              <a:gd name="T2" fmla="*/ 2147483647 w 170"/>
              <a:gd name="T3" fmla="*/ 0 h 305"/>
              <a:gd name="T4" fmla="*/ 0 w 170"/>
              <a:gd name="T5" fmla="*/ 2147483647 h 305"/>
              <a:gd name="T6" fmla="*/ 0 w 170"/>
              <a:gd name="T7" fmla="*/ 2147483647 h 305"/>
              <a:gd name="T8" fmla="*/ 2147483647 w 170"/>
              <a:gd name="T9" fmla="*/ 2147483647 h 305"/>
              <a:gd name="T10" fmla="*/ 2147483647 w 170"/>
              <a:gd name="T11" fmla="*/ 2147483647 h 305"/>
              <a:gd name="T12" fmla="*/ 2147483647 w 170"/>
              <a:gd name="T13" fmla="*/ 2147483647 h 305"/>
              <a:gd name="T14" fmla="*/ 2147483647 w 170"/>
              <a:gd name="T15" fmla="*/ 2147483647 h 305"/>
              <a:gd name="T16" fmla="*/ 2147483647 w 170"/>
              <a:gd name="T17" fmla="*/ 2147483647 h 305"/>
              <a:gd name="T18" fmla="*/ 2147483647 w 170"/>
              <a:gd name="T19" fmla="*/ 2147483647 h 305"/>
              <a:gd name="T20" fmla="*/ 2147483647 w 170"/>
              <a:gd name="T21" fmla="*/ 2147483647 h 305"/>
              <a:gd name="T22" fmla="*/ 2147483647 w 170"/>
              <a:gd name="T23" fmla="*/ 2147483647 h 305"/>
              <a:gd name="T24" fmla="*/ 2147483647 w 170"/>
              <a:gd name="T25" fmla="*/ 2147483647 h 305"/>
              <a:gd name="T26" fmla="*/ 2147483647 w 170"/>
              <a:gd name="T27" fmla="*/ 2147483647 h 305"/>
              <a:gd name="T28" fmla="*/ 2147483647 w 170"/>
              <a:gd name="T29" fmla="*/ 2147483647 h 3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70" h="305">
                <a:moveTo>
                  <a:pt x="104" y="13"/>
                </a:moveTo>
                <a:cubicBezTo>
                  <a:pt x="104" y="0"/>
                  <a:pt x="104" y="0"/>
                  <a:pt x="91" y="0"/>
                </a:cubicBezTo>
                <a:cubicBezTo>
                  <a:pt x="61" y="30"/>
                  <a:pt x="19" y="30"/>
                  <a:pt x="0" y="30"/>
                </a:cubicBezTo>
                <a:lnTo>
                  <a:pt x="0" y="46"/>
                </a:lnTo>
                <a:cubicBezTo>
                  <a:pt x="11" y="46"/>
                  <a:pt x="41" y="46"/>
                  <a:pt x="67" y="33"/>
                </a:cubicBezTo>
                <a:lnTo>
                  <a:pt x="67" y="267"/>
                </a:lnTo>
                <a:cubicBezTo>
                  <a:pt x="67" y="282"/>
                  <a:pt x="67" y="288"/>
                  <a:pt x="20" y="288"/>
                </a:cubicBezTo>
                <a:lnTo>
                  <a:pt x="4" y="288"/>
                </a:lnTo>
                <a:lnTo>
                  <a:pt x="4" y="304"/>
                </a:lnTo>
                <a:cubicBezTo>
                  <a:pt x="11" y="304"/>
                  <a:pt x="69" y="302"/>
                  <a:pt x="85" y="302"/>
                </a:cubicBezTo>
                <a:cubicBezTo>
                  <a:pt x="100" y="302"/>
                  <a:pt x="158" y="304"/>
                  <a:pt x="169" y="304"/>
                </a:cubicBezTo>
                <a:lnTo>
                  <a:pt x="169" y="288"/>
                </a:lnTo>
                <a:lnTo>
                  <a:pt x="150" y="288"/>
                </a:lnTo>
                <a:cubicBezTo>
                  <a:pt x="104" y="288"/>
                  <a:pt x="104" y="282"/>
                  <a:pt x="104" y="267"/>
                </a:cubicBezTo>
                <a:lnTo>
                  <a:pt x="104" y="13"/>
                </a:ln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sp>
        <p:nvSpPr>
          <p:cNvPr id="47131" name="Freeform 25">
            <a:extLst>
              <a:ext uri="{FF2B5EF4-FFF2-40B4-BE49-F238E27FC236}">
                <a16:creationId xmlns:a16="http://schemas.microsoft.com/office/drawing/2014/main" id="{01942DDF-88B4-C54C-A26E-F6E91B3FCC0C}"/>
              </a:ext>
            </a:extLst>
          </p:cNvPr>
          <p:cNvSpPr>
            <a:spLocks/>
          </p:cNvSpPr>
          <p:nvPr/>
        </p:nvSpPr>
        <p:spPr bwMode="auto">
          <a:xfrm>
            <a:off x="5499499" y="3470673"/>
            <a:ext cx="48815" cy="111919"/>
          </a:xfrm>
          <a:custGeom>
            <a:avLst/>
            <a:gdLst>
              <a:gd name="T0" fmla="*/ 2147483647 w 200"/>
              <a:gd name="T1" fmla="*/ 2147483647 h 459"/>
              <a:gd name="T2" fmla="*/ 2147483647 w 200"/>
              <a:gd name="T3" fmla="*/ 2147483647 h 459"/>
              <a:gd name="T4" fmla="*/ 2147483647 w 200"/>
              <a:gd name="T5" fmla="*/ 0 h 459"/>
              <a:gd name="T6" fmla="*/ 2147483647 w 200"/>
              <a:gd name="T7" fmla="*/ 2147483647 h 459"/>
              <a:gd name="T8" fmla="*/ 2147483647 w 200"/>
              <a:gd name="T9" fmla="*/ 2147483647 h 459"/>
              <a:gd name="T10" fmla="*/ 0 w 200"/>
              <a:gd name="T11" fmla="*/ 2147483647 h 459"/>
              <a:gd name="T12" fmla="*/ 2147483647 w 200"/>
              <a:gd name="T13" fmla="*/ 2147483647 h 459"/>
              <a:gd name="T14" fmla="*/ 2147483647 w 200"/>
              <a:gd name="T15" fmla="*/ 2147483647 h 459"/>
              <a:gd name="T16" fmla="*/ 2147483647 w 200"/>
              <a:gd name="T17" fmla="*/ 2147483647 h 4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0" h="459">
                <a:moveTo>
                  <a:pt x="195" y="20"/>
                </a:moveTo>
                <a:cubicBezTo>
                  <a:pt x="199" y="15"/>
                  <a:pt x="199" y="13"/>
                  <a:pt x="199" y="11"/>
                </a:cubicBezTo>
                <a:cubicBezTo>
                  <a:pt x="199" y="4"/>
                  <a:pt x="193" y="0"/>
                  <a:pt x="187" y="0"/>
                </a:cubicBezTo>
                <a:cubicBezTo>
                  <a:pt x="180" y="0"/>
                  <a:pt x="176" y="6"/>
                  <a:pt x="174" y="11"/>
                </a:cubicBezTo>
                <a:lnTo>
                  <a:pt x="2" y="438"/>
                </a:lnTo>
                <a:cubicBezTo>
                  <a:pt x="0" y="443"/>
                  <a:pt x="0" y="445"/>
                  <a:pt x="0" y="447"/>
                </a:cubicBezTo>
                <a:cubicBezTo>
                  <a:pt x="0" y="455"/>
                  <a:pt x="6" y="458"/>
                  <a:pt x="11" y="458"/>
                </a:cubicBezTo>
                <a:cubicBezTo>
                  <a:pt x="19" y="458"/>
                  <a:pt x="20" y="453"/>
                  <a:pt x="24" y="447"/>
                </a:cubicBezTo>
                <a:lnTo>
                  <a:pt x="195" y="20"/>
                </a:ln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sp>
        <p:nvSpPr>
          <p:cNvPr id="47132" name="Freeform 26">
            <a:extLst>
              <a:ext uri="{FF2B5EF4-FFF2-40B4-BE49-F238E27FC236}">
                <a16:creationId xmlns:a16="http://schemas.microsoft.com/office/drawing/2014/main" id="{616674BF-BD2F-7749-8A15-2B2067803E28}"/>
              </a:ext>
            </a:extLst>
          </p:cNvPr>
          <p:cNvSpPr>
            <a:spLocks/>
          </p:cNvSpPr>
          <p:nvPr/>
        </p:nvSpPr>
        <p:spPr bwMode="auto">
          <a:xfrm>
            <a:off x="5562601" y="3480198"/>
            <a:ext cx="50006" cy="73819"/>
          </a:xfrm>
          <a:custGeom>
            <a:avLst/>
            <a:gdLst>
              <a:gd name="T0" fmla="*/ 2147483647 w 205"/>
              <a:gd name="T1" fmla="*/ 2147483647 h 305"/>
              <a:gd name="T2" fmla="*/ 2147483647 w 205"/>
              <a:gd name="T3" fmla="*/ 2147483647 h 305"/>
              <a:gd name="T4" fmla="*/ 2147483647 w 205"/>
              <a:gd name="T5" fmla="*/ 2147483647 h 305"/>
              <a:gd name="T6" fmla="*/ 2147483647 w 205"/>
              <a:gd name="T7" fmla="*/ 2147483647 h 305"/>
              <a:gd name="T8" fmla="*/ 2147483647 w 205"/>
              <a:gd name="T9" fmla="*/ 2147483647 h 305"/>
              <a:gd name="T10" fmla="*/ 2147483647 w 205"/>
              <a:gd name="T11" fmla="*/ 2147483647 h 305"/>
              <a:gd name="T12" fmla="*/ 2147483647 w 205"/>
              <a:gd name="T13" fmla="*/ 2147483647 h 305"/>
              <a:gd name="T14" fmla="*/ 2147483647 w 205"/>
              <a:gd name="T15" fmla="*/ 0 h 305"/>
              <a:gd name="T16" fmla="*/ 0 w 205"/>
              <a:gd name="T17" fmla="*/ 2147483647 h 305"/>
              <a:gd name="T18" fmla="*/ 2147483647 w 205"/>
              <a:gd name="T19" fmla="*/ 2147483647 h 305"/>
              <a:gd name="T20" fmla="*/ 2147483647 w 205"/>
              <a:gd name="T21" fmla="*/ 2147483647 h 305"/>
              <a:gd name="T22" fmla="*/ 2147483647 w 205"/>
              <a:gd name="T23" fmla="*/ 2147483647 h 305"/>
              <a:gd name="T24" fmla="*/ 2147483647 w 205"/>
              <a:gd name="T25" fmla="*/ 2147483647 h 305"/>
              <a:gd name="T26" fmla="*/ 2147483647 w 205"/>
              <a:gd name="T27" fmla="*/ 2147483647 h 305"/>
              <a:gd name="T28" fmla="*/ 2147483647 w 205"/>
              <a:gd name="T29" fmla="*/ 2147483647 h 305"/>
              <a:gd name="T30" fmla="*/ 2147483647 w 205"/>
              <a:gd name="T31" fmla="*/ 2147483647 h 305"/>
              <a:gd name="T32" fmla="*/ 0 w 205"/>
              <a:gd name="T33" fmla="*/ 2147483647 h 305"/>
              <a:gd name="T34" fmla="*/ 2147483647 w 205"/>
              <a:gd name="T35" fmla="*/ 2147483647 h 305"/>
              <a:gd name="T36" fmla="*/ 2147483647 w 205"/>
              <a:gd name="T37" fmla="*/ 2147483647 h 3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5" h="305">
                <a:moveTo>
                  <a:pt x="204" y="221"/>
                </a:moveTo>
                <a:lnTo>
                  <a:pt x="187" y="221"/>
                </a:lnTo>
                <a:cubicBezTo>
                  <a:pt x="187" y="232"/>
                  <a:pt x="182" y="258"/>
                  <a:pt x="176" y="263"/>
                </a:cubicBezTo>
                <a:cubicBezTo>
                  <a:pt x="173" y="265"/>
                  <a:pt x="137" y="265"/>
                  <a:pt x="130" y="265"/>
                </a:cubicBezTo>
                <a:lnTo>
                  <a:pt x="46" y="265"/>
                </a:lnTo>
                <a:cubicBezTo>
                  <a:pt x="95" y="223"/>
                  <a:pt x="109" y="210"/>
                  <a:pt x="137" y="189"/>
                </a:cubicBezTo>
                <a:cubicBezTo>
                  <a:pt x="173" y="161"/>
                  <a:pt x="204" y="134"/>
                  <a:pt x="204" y="89"/>
                </a:cubicBezTo>
                <a:cubicBezTo>
                  <a:pt x="204" y="33"/>
                  <a:pt x="154" y="0"/>
                  <a:pt x="96" y="0"/>
                </a:cubicBezTo>
                <a:cubicBezTo>
                  <a:pt x="39" y="0"/>
                  <a:pt x="0" y="41"/>
                  <a:pt x="0" y="82"/>
                </a:cubicBezTo>
                <a:cubicBezTo>
                  <a:pt x="0" y="106"/>
                  <a:pt x="20" y="108"/>
                  <a:pt x="24" y="108"/>
                </a:cubicBezTo>
                <a:cubicBezTo>
                  <a:pt x="35" y="108"/>
                  <a:pt x="48" y="100"/>
                  <a:pt x="48" y="83"/>
                </a:cubicBezTo>
                <a:cubicBezTo>
                  <a:pt x="48" y="76"/>
                  <a:pt x="46" y="59"/>
                  <a:pt x="22" y="59"/>
                </a:cubicBezTo>
                <a:cubicBezTo>
                  <a:pt x="35" y="26"/>
                  <a:pt x="67" y="17"/>
                  <a:pt x="89" y="17"/>
                </a:cubicBezTo>
                <a:cubicBezTo>
                  <a:pt x="135" y="17"/>
                  <a:pt x="160" y="52"/>
                  <a:pt x="160" y="89"/>
                </a:cubicBezTo>
                <a:cubicBezTo>
                  <a:pt x="160" y="130"/>
                  <a:pt x="130" y="161"/>
                  <a:pt x="115" y="178"/>
                </a:cubicBezTo>
                <a:lnTo>
                  <a:pt x="4" y="288"/>
                </a:lnTo>
                <a:cubicBezTo>
                  <a:pt x="0" y="291"/>
                  <a:pt x="0" y="291"/>
                  <a:pt x="0" y="304"/>
                </a:cubicBezTo>
                <a:lnTo>
                  <a:pt x="189" y="304"/>
                </a:lnTo>
                <a:lnTo>
                  <a:pt x="204" y="221"/>
                </a:ln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sp>
        <p:nvSpPr>
          <p:cNvPr id="47133" name="Freeform 27">
            <a:extLst>
              <a:ext uri="{FF2B5EF4-FFF2-40B4-BE49-F238E27FC236}">
                <a16:creationId xmlns:a16="http://schemas.microsoft.com/office/drawing/2014/main" id="{FA455C93-32B0-1A41-8E84-3BFF066C1973}"/>
              </a:ext>
            </a:extLst>
          </p:cNvPr>
          <p:cNvSpPr>
            <a:spLocks/>
          </p:cNvSpPr>
          <p:nvPr/>
        </p:nvSpPr>
        <p:spPr bwMode="auto">
          <a:xfrm>
            <a:off x="5436395" y="3607595"/>
            <a:ext cx="83344" cy="78581"/>
          </a:xfrm>
          <a:custGeom>
            <a:avLst/>
            <a:gdLst>
              <a:gd name="T0" fmla="*/ 2147483647 w 341"/>
              <a:gd name="T1" fmla="*/ 2147483647 h 320"/>
              <a:gd name="T2" fmla="*/ 2147483647 w 341"/>
              <a:gd name="T3" fmla="*/ 0 h 320"/>
              <a:gd name="T4" fmla="*/ 2147483647 w 341"/>
              <a:gd name="T5" fmla="*/ 2147483647 h 320"/>
              <a:gd name="T6" fmla="*/ 2147483647 w 341"/>
              <a:gd name="T7" fmla="*/ 2147483647 h 320"/>
              <a:gd name="T8" fmla="*/ 2147483647 w 341"/>
              <a:gd name="T9" fmla="*/ 2147483647 h 320"/>
              <a:gd name="T10" fmla="*/ 0 w 341"/>
              <a:gd name="T11" fmla="*/ 2147483647 h 320"/>
              <a:gd name="T12" fmla="*/ 2147483647 w 341"/>
              <a:gd name="T13" fmla="*/ 2147483647 h 320"/>
              <a:gd name="T14" fmla="*/ 2147483647 w 341"/>
              <a:gd name="T15" fmla="*/ 2147483647 h 320"/>
              <a:gd name="T16" fmla="*/ 2147483647 w 341"/>
              <a:gd name="T17" fmla="*/ 2147483647 h 320"/>
              <a:gd name="T18" fmla="*/ 2147483647 w 341"/>
              <a:gd name="T19" fmla="*/ 2147483647 h 320"/>
              <a:gd name="T20" fmla="*/ 2147483647 w 341"/>
              <a:gd name="T21" fmla="*/ 2147483647 h 320"/>
              <a:gd name="T22" fmla="*/ 2147483647 w 341"/>
              <a:gd name="T23" fmla="*/ 2147483647 h 3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1" h="320">
                <a:moveTo>
                  <a:pt x="180" y="19"/>
                </a:moveTo>
                <a:cubicBezTo>
                  <a:pt x="180" y="11"/>
                  <a:pt x="180" y="0"/>
                  <a:pt x="171" y="0"/>
                </a:cubicBezTo>
                <a:cubicBezTo>
                  <a:pt x="158" y="0"/>
                  <a:pt x="158" y="11"/>
                  <a:pt x="158" y="19"/>
                </a:cubicBezTo>
                <a:lnTo>
                  <a:pt x="158" y="297"/>
                </a:lnTo>
                <a:lnTo>
                  <a:pt x="19" y="297"/>
                </a:lnTo>
                <a:cubicBezTo>
                  <a:pt x="11" y="297"/>
                  <a:pt x="0" y="297"/>
                  <a:pt x="0" y="308"/>
                </a:cubicBezTo>
                <a:cubicBezTo>
                  <a:pt x="0" y="319"/>
                  <a:pt x="11" y="319"/>
                  <a:pt x="19" y="319"/>
                </a:cubicBezTo>
                <a:lnTo>
                  <a:pt x="321" y="319"/>
                </a:lnTo>
                <a:cubicBezTo>
                  <a:pt x="328" y="319"/>
                  <a:pt x="340" y="319"/>
                  <a:pt x="340" y="308"/>
                </a:cubicBezTo>
                <a:cubicBezTo>
                  <a:pt x="340" y="297"/>
                  <a:pt x="328" y="297"/>
                  <a:pt x="321" y="297"/>
                </a:cubicBezTo>
                <a:lnTo>
                  <a:pt x="180" y="297"/>
                </a:lnTo>
                <a:lnTo>
                  <a:pt x="180" y="19"/>
                </a:lnTo>
              </a:path>
            </a:pathLst>
          </a:custGeom>
          <a:solidFill>
            <a:srgbClr val="000000"/>
          </a:solidFill>
          <a:ln>
            <a:noFill/>
          </a:ln>
          <a:extLst>
            <a:ext uri="{91240B29-F687-4F45-9708-019B960494DF}">
              <a14:hiddenLine xmlns:a14="http://schemas.microsoft.com/office/drawing/2010/main" w="12600">
                <a:solidFill>
                  <a:srgbClr val="000000"/>
                </a:solidFill>
                <a:round/>
                <a:headEnd/>
                <a:tailEnd/>
              </a14:hiddenLine>
            </a:ext>
          </a:extLst>
        </p:spPr>
        <p:txBody>
          <a:bodyPr lIns="62209" tIns="31105" rIns="62209" bIns="31105"/>
          <a:lstStyle/>
          <a:p>
            <a:endParaRPr lang="en-US" sz="1500"/>
          </a:p>
        </p:txBody>
      </p:sp>
      <p:pic>
        <p:nvPicPr>
          <p:cNvPr id="47134" name="Picture 92">
            <a:extLst>
              <a:ext uri="{FF2B5EF4-FFF2-40B4-BE49-F238E27FC236}">
                <a16:creationId xmlns:a16="http://schemas.microsoft.com/office/drawing/2014/main" id="{F8120A1A-2BE1-7A44-900B-8DAE6D1E9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1351" y="4279107"/>
            <a:ext cx="683419" cy="46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TextShape 37">
            <a:extLst>
              <a:ext uri="{FF2B5EF4-FFF2-40B4-BE49-F238E27FC236}">
                <a16:creationId xmlns:a16="http://schemas.microsoft.com/office/drawing/2014/main" id="{8EF6BA48-3514-B249-9121-D567BD5B7E46}"/>
              </a:ext>
            </a:extLst>
          </p:cNvPr>
          <p:cNvSpPr txBox="1"/>
          <p:nvPr/>
        </p:nvSpPr>
        <p:spPr>
          <a:xfrm>
            <a:off x="3683327" y="2502892"/>
            <a:ext cx="2720323" cy="316706"/>
          </a:xfrm>
          <a:prstGeom prst="rect">
            <a:avLst/>
          </a:prstGeom>
          <a:noFill/>
          <a:ln>
            <a:noFill/>
          </a:ln>
        </p:spPr>
        <p:txBody>
          <a:bodyPr lIns="61229" tIns="30615" rIns="61229" bIns="30615"/>
          <a:lstStyle/>
          <a:p>
            <a:pPr>
              <a:defRPr/>
            </a:pPr>
            <a:r>
              <a:rPr lang="en-US" sz="1500" spc="-1" dirty="0" err="1">
                <a:solidFill>
                  <a:schemeClr val="bg1"/>
                </a:solidFill>
                <a:latin typeface="Arial"/>
              </a:rPr>
              <a:t>Boldyrev</a:t>
            </a:r>
            <a:r>
              <a:rPr lang="en-US" sz="1500" spc="-1" dirty="0">
                <a:solidFill>
                  <a:schemeClr val="bg1"/>
                </a:solidFill>
                <a:latin typeface="Arial"/>
              </a:rPr>
              <a:t> (2006) predicts  </a:t>
            </a:r>
            <a:endParaRPr sz="1500" dirty="0">
              <a:solidFill>
                <a:schemeClr val="bg1"/>
              </a:solidFill>
            </a:endParaRPr>
          </a:p>
        </p:txBody>
      </p:sp>
      <p:sp>
        <p:nvSpPr>
          <p:cNvPr id="47138" name="TextBox 1">
            <a:extLst>
              <a:ext uri="{FF2B5EF4-FFF2-40B4-BE49-F238E27FC236}">
                <a16:creationId xmlns:a16="http://schemas.microsoft.com/office/drawing/2014/main" id="{2A48D602-14B3-C046-B56B-E74ABFC56B87}"/>
              </a:ext>
            </a:extLst>
          </p:cNvPr>
          <p:cNvSpPr txBox="1">
            <a:spLocks noChangeArrowheads="1"/>
          </p:cNvSpPr>
          <p:nvPr/>
        </p:nvSpPr>
        <p:spPr bwMode="auto">
          <a:xfrm>
            <a:off x="4140875" y="5345279"/>
            <a:ext cx="138050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pPr eaLnBrk="1" hangingPunct="1"/>
            <a:r>
              <a:rPr lang="en-US" altLang="en-US" sz="1500" dirty="0" err="1">
                <a:solidFill>
                  <a:schemeClr val="bg1"/>
                </a:solidFill>
                <a:sym typeface="Cochin" panose="02000603020000020003" pitchFamily="2" charset="0"/>
              </a:rPr>
              <a:t>Beresnyak</a:t>
            </a:r>
            <a:r>
              <a:rPr lang="en-US" altLang="en-US" sz="1500" dirty="0">
                <a:solidFill>
                  <a:schemeClr val="bg1"/>
                </a:solidFill>
                <a:sym typeface="Cochin" panose="02000603020000020003" pitchFamily="2" charset="0"/>
              </a:rPr>
              <a:t> 2016</a:t>
            </a:r>
          </a:p>
        </p:txBody>
      </p:sp>
      <p:pic>
        <p:nvPicPr>
          <p:cNvPr id="2" name="Picture 1">
            <a:extLst>
              <a:ext uri="{FF2B5EF4-FFF2-40B4-BE49-F238E27FC236}">
                <a16:creationId xmlns:a16="http://schemas.microsoft.com/office/drawing/2014/main" id="{57287E14-3463-A844-86D7-74F2D0552A34}"/>
              </a:ext>
            </a:extLst>
          </p:cNvPr>
          <p:cNvPicPr>
            <a:picLocks noChangeAspect="1"/>
          </p:cNvPicPr>
          <p:nvPr/>
        </p:nvPicPr>
        <p:blipFill>
          <a:blip r:embed="rId5"/>
          <a:stretch>
            <a:fillRect/>
          </a:stretch>
        </p:blipFill>
        <p:spPr>
          <a:xfrm>
            <a:off x="6261327" y="2500653"/>
            <a:ext cx="936691" cy="316366"/>
          </a:xfrm>
          <a:prstGeom prst="rect">
            <a:avLst/>
          </a:prstGeom>
        </p:spPr>
      </p:pic>
      <p:pic>
        <p:nvPicPr>
          <p:cNvPr id="38" name="Picture 37">
            <a:extLst>
              <a:ext uri="{FF2B5EF4-FFF2-40B4-BE49-F238E27FC236}">
                <a16:creationId xmlns:a16="http://schemas.microsoft.com/office/drawing/2014/main" id="{B7F2A362-F845-474E-B04B-5477FC11CBF0}"/>
              </a:ext>
            </a:extLst>
          </p:cNvPr>
          <p:cNvPicPr>
            <a:picLocks noChangeAspect="1"/>
          </p:cNvPicPr>
          <p:nvPr/>
        </p:nvPicPr>
        <p:blipFill>
          <a:blip r:embed="rId6"/>
          <a:stretch>
            <a:fillRect/>
          </a:stretch>
        </p:blipFill>
        <p:spPr>
          <a:xfrm>
            <a:off x="7651889" y="1088231"/>
            <a:ext cx="1283177" cy="1766888"/>
          </a:xfrm>
          <a:prstGeom prst="rect">
            <a:avLst/>
          </a:prstGeom>
        </p:spPr>
      </p:pic>
      <p:sp>
        <p:nvSpPr>
          <p:cNvPr id="39" name="TextBox 38">
            <a:extLst>
              <a:ext uri="{FF2B5EF4-FFF2-40B4-BE49-F238E27FC236}">
                <a16:creationId xmlns:a16="http://schemas.microsoft.com/office/drawing/2014/main" id="{D3FCEAFC-8680-AE4E-A7D4-3F44F31DEC32}"/>
              </a:ext>
            </a:extLst>
          </p:cNvPr>
          <p:cNvSpPr txBox="1"/>
          <p:nvPr/>
        </p:nvSpPr>
        <p:spPr>
          <a:xfrm>
            <a:off x="7912493" y="2984136"/>
            <a:ext cx="1184940" cy="323165"/>
          </a:xfrm>
          <a:prstGeom prst="rect">
            <a:avLst/>
          </a:prstGeom>
          <a:noFill/>
        </p:spPr>
        <p:txBody>
          <a:bodyPr wrap="none" rtlCol="0">
            <a:spAutoFit/>
          </a:bodyPr>
          <a:lstStyle/>
          <a:p>
            <a:r>
              <a:rPr lang="en-US" sz="1500" dirty="0">
                <a:solidFill>
                  <a:schemeClr val="bg1"/>
                </a:solidFill>
              </a:rPr>
              <a:t>A. </a:t>
            </a:r>
            <a:r>
              <a:rPr lang="en-US" sz="1500" dirty="0" err="1">
                <a:solidFill>
                  <a:schemeClr val="bg1"/>
                </a:solidFill>
              </a:rPr>
              <a:t>Beresnyak</a:t>
            </a:r>
            <a:endParaRPr lang="en-US" sz="1500" dirty="0">
              <a:solidFill>
                <a:schemeClr val="bg1"/>
              </a:solidFill>
            </a:endParaRPr>
          </a:p>
        </p:txBody>
      </p:sp>
    </p:spTree>
    <p:extLst>
      <p:ext uri="{BB962C8B-B14F-4D97-AF65-F5344CB8AC3E}">
        <p14:creationId xmlns:p14="http://schemas.microsoft.com/office/powerpoint/2010/main" val="2730051257"/>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a:extLst>
              <a:ext uri="{FF2B5EF4-FFF2-40B4-BE49-F238E27FC236}">
                <a16:creationId xmlns:a16="http://schemas.microsoft.com/office/drawing/2014/main" id="{862B858D-98CA-BC45-AE16-050B36FD4DDB}"/>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2667000"/>
            <a:ext cx="16002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7106" name="Rectangle 2">
            <a:extLst>
              <a:ext uri="{FF2B5EF4-FFF2-40B4-BE49-F238E27FC236}">
                <a16:creationId xmlns:a16="http://schemas.microsoft.com/office/drawing/2014/main" id="{AFEA7B88-1CF5-A145-9EEC-B27642304C98}"/>
              </a:ext>
            </a:extLst>
          </p:cNvPr>
          <p:cNvSpPr>
            <a:spLocks/>
          </p:cNvSpPr>
          <p:nvPr/>
        </p:nvSpPr>
        <p:spPr bwMode="auto">
          <a:xfrm>
            <a:off x="1649016" y="4842347"/>
            <a:ext cx="25885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727272"/>
                </a:solidFill>
                <a:miter lim="800000"/>
                <a:headEnd/>
                <a:tailEnd/>
              </a14:hiddenLine>
            </a:ext>
          </a:extLst>
        </p:spPr>
        <p:txBody>
          <a:bodyPr wrap="none" lIns="0" tIns="0" rIns="0" bIns="0" anchor="ctr">
            <a:spAutoFit/>
          </a:bodyPr>
          <a:lstStyle/>
          <a:p>
            <a:r>
              <a:rPr lang="en-US" altLang="en-US" sz="1500" dirty="0">
                <a:solidFill>
                  <a:schemeClr val="bg1"/>
                </a:solidFill>
                <a:latin typeface="Times" pitchFamily="2" charset="0"/>
                <a:ea typeface="Times" pitchFamily="2" charset="0"/>
                <a:cs typeface="Times" pitchFamily="2" charset="0"/>
                <a:sym typeface="Times" pitchFamily="2" charset="0"/>
              </a:rPr>
              <a:t>scattering efficiency is reduced   </a:t>
            </a:r>
          </a:p>
        </p:txBody>
      </p:sp>
      <p:sp>
        <p:nvSpPr>
          <p:cNvPr id="47107" name="Rectangle 3">
            <a:extLst>
              <a:ext uri="{FF2B5EF4-FFF2-40B4-BE49-F238E27FC236}">
                <a16:creationId xmlns:a16="http://schemas.microsoft.com/office/drawing/2014/main" id="{75638746-1F40-8D42-BEE3-61DCAB61FA0D}"/>
              </a:ext>
            </a:extLst>
          </p:cNvPr>
          <p:cNvSpPr>
            <a:spLocks/>
          </p:cNvSpPr>
          <p:nvPr/>
        </p:nvSpPr>
        <p:spPr bwMode="auto">
          <a:xfrm>
            <a:off x="3481388" y="3442172"/>
            <a:ext cx="104034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727272"/>
                </a:solidFill>
                <a:miter lim="800000"/>
                <a:headEnd/>
                <a:tailEnd/>
              </a14:hiddenLine>
            </a:ext>
          </a:extLst>
        </p:spPr>
        <p:txBody>
          <a:bodyPr wrap="none" lIns="0" tIns="0" rIns="0" bIns="0" anchor="ctr">
            <a:spAutoFit/>
          </a:bodyPr>
          <a:lstStyle/>
          <a:p>
            <a:r>
              <a:rPr lang="en-US" altLang="en-US" sz="1500" dirty="0">
                <a:solidFill>
                  <a:schemeClr val="bg1"/>
                </a:solidFill>
                <a:latin typeface="Times" pitchFamily="2" charset="0"/>
                <a:ea typeface="Times" pitchFamily="2" charset="0"/>
                <a:cs typeface="Times" pitchFamily="2" charset="0"/>
                <a:sym typeface="Times" pitchFamily="2" charset="0"/>
              </a:rPr>
              <a:t>l</a:t>
            </a:r>
            <a:r>
              <a:rPr lang="en-US" altLang="en-US" sz="1500" baseline="-25000" dirty="0">
                <a:solidFill>
                  <a:schemeClr val="bg1"/>
                </a:solidFill>
                <a:latin typeface="Symbol" pitchFamily="2" charset="2"/>
                <a:ea typeface="Symbol" pitchFamily="2" charset="2"/>
                <a:cs typeface="Symbol" pitchFamily="2" charset="2"/>
                <a:sym typeface="Symbol" pitchFamily="2" charset="2"/>
              </a:rPr>
              <a:t> </a:t>
            </a:r>
            <a:r>
              <a:rPr lang="en-US" altLang="en-US" sz="1500" baseline="-25000" dirty="0">
                <a:solidFill>
                  <a:schemeClr val="bg1"/>
                </a:solidFill>
                <a:latin typeface="Times" pitchFamily="2" charset="0"/>
                <a:ea typeface="Times" pitchFamily="2" charset="0"/>
                <a:cs typeface="Times" pitchFamily="2" charset="0"/>
                <a:sym typeface="Times" pitchFamily="2" charset="0"/>
              </a:rPr>
              <a:t>perp</a:t>
            </a:r>
            <a:r>
              <a:rPr lang="en-US" altLang="en-US" sz="1500" dirty="0">
                <a:solidFill>
                  <a:schemeClr val="bg1"/>
                </a:solidFill>
                <a:latin typeface="Times" pitchFamily="2" charset="0"/>
                <a:ea typeface="Times" pitchFamily="2" charset="0"/>
                <a:cs typeface="Times" pitchFamily="2" charset="0"/>
                <a:sym typeface="Times" pitchFamily="2" charset="0"/>
              </a:rPr>
              <a:t>&lt;&lt; l</a:t>
            </a:r>
            <a:r>
              <a:rPr lang="en-US" altLang="en-US" sz="1500" baseline="-25000" dirty="0">
                <a:solidFill>
                  <a:schemeClr val="bg1"/>
                </a:solidFill>
                <a:latin typeface="Times" pitchFamily="2" charset="0"/>
                <a:ea typeface="Times" pitchFamily="2" charset="0"/>
                <a:cs typeface="Times" pitchFamily="2" charset="0"/>
                <a:sym typeface="Times" pitchFamily="2" charset="0"/>
              </a:rPr>
              <a:t>|| </a:t>
            </a:r>
            <a:r>
              <a:rPr lang="en-US" altLang="en-US" sz="1500" dirty="0">
                <a:solidFill>
                  <a:schemeClr val="bg1"/>
                </a:solidFill>
                <a:latin typeface="Times" pitchFamily="2" charset="0"/>
                <a:ea typeface="Times" pitchFamily="2" charset="0"/>
                <a:cs typeface="Times" pitchFamily="2" charset="0"/>
                <a:sym typeface="Times" pitchFamily="2" charset="0"/>
              </a:rPr>
              <a:t>~ </a:t>
            </a:r>
            <a:r>
              <a:rPr lang="en-US" altLang="en-US" sz="1500" dirty="0" err="1">
                <a:solidFill>
                  <a:schemeClr val="bg1"/>
                </a:solidFill>
                <a:latin typeface="Times" pitchFamily="2" charset="0"/>
                <a:ea typeface="Times" pitchFamily="2" charset="0"/>
                <a:cs typeface="Times" pitchFamily="2" charset="0"/>
                <a:sym typeface="Times" pitchFamily="2" charset="0"/>
              </a:rPr>
              <a:t>r</a:t>
            </a:r>
            <a:r>
              <a:rPr lang="en-US" altLang="en-US" sz="1500" baseline="-25000" dirty="0" err="1">
                <a:solidFill>
                  <a:schemeClr val="bg1"/>
                </a:solidFill>
                <a:latin typeface="Times" pitchFamily="2" charset="0"/>
                <a:ea typeface="Times" pitchFamily="2" charset="0"/>
                <a:cs typeface="Times" pitchFamily="2" charset="0"/>
                <a:sym typeface="Times" pitchFamily="2" charset="0"/>
              </a:rPr>
              <a:t>L</a:t>
            </a:r>
            <a:endParaRPr lang="en-US" altLang="en-US" sz="1500" baseline="-25000" dirty="0">
              <a:solidFill>
                <a:schemeClr val="bg1"/>
              </a:solidFill>
              <a:latin typeface="Times" pitchFamily="2" charset="0"/>
              <a:ea typeface="Times" pitchFamily="2" charset="0"/>
              <a:cs typeface="Times" pitchFamily="2" charset="0"/>
              <a:sym typeface="Times" pitchFamily="2" charset="0"/>
            </a:endParaRPr>
          </a:p>
        </p:txBody>
      </p:sp>
      <p:sp>
        <p:nvSpPr>
          <p:cNvPr id="47111" name="Line 7">
            <a:extLst>
              <a:ext uri="{FF2B5EF4-FFF2-40B4-BE49-F238E27FC236}">
                <a16:creationId xmlns:a16="http://schemas.microsoft.com/office/drawing/2014/main" id="{A117FD9F-93BF-0941-B004-2C9A013D4367}"/>
              </a:ext>
            </a:extLst>
          </p:cNvPr>
          <p:cNvSpPr>
            <a:spLocks noChangeShapeType="1"/>
          </p:cNvSpPr>
          <p:nvPr/>
        </p:nvSpPr>
        <p:spPr bwMode="auto">
          <a:xfrm flipH="1">
            <a:off x="2114550" y="3695700"/>
            <a:ext cx="171450" cy="685800"/>
          </a:xfrm>
          <a:prstGeom prst="line">
            <a:avLst/>
          </a:prstGeom>
          <a:noFill/>
          <a:ln w="12700">
            <a:solidFill>
              <a:srgbClr val="83D200"/>
            </a:solidFill>
            <a:round/>
            <a:headEnd type="arrow" w="lg" len="lg"/>
            <a:tailEnd/>
          </a:ln>
          <a:extLst>
            <a:ext uri="{909E8E84-426E-40DD-AFC4-6F175D3DCCD1}">
              <a14:hiddenFill xmlns:a14="http://schemas.microsoft.com/office/drawing/2010/main">
                <a:noFill/>
              </a14:hiddenFill>
            </a:ext>
          </a:extLst>
        </p:spPr>
        <p:txBody>
          <a:bodyPr/>
          <a:lstStyle/>
          <a:p>
            <a:endParaRPr lang="en-US" sz="1500"/>
          </a:p>
        </p:txBody>
      </p:sp>
      <p:sp>
        <p:nvSpPr>
          <p:cNvPr id="47112" name="Rectangle 8">
            <a:extLst>
              <a:ext uri="{FF2B5EF4-FFF2-40B4-BE49-F238E27FC236}">
                <a16:creationId xmlns:a16="http://schemas.microsoft.com/office/drawing/2014/main" id="{8ED0BDC3-0EF5-1545-A6B3-05D70F78C993}"/>
              </a:ext>
            </a:extLst>
          </p:cNvPr>
          <p:cNvSpPr>
            <a:spLocks/>
          </p:cNvSpPr>
          <p:nvPr/>
        </p:nvSpPr>
        <p:spPr bwMode="auto">
          <a:xfrm>
            <a:off x="1771650" y="4362450"/>
            <a:ext cx="914400" cy="257175"/>
          </a:xfrm>
          <a:prstGeom prst="rect">
            <a:avLst/>
          </a:prstGeom>
          <a:solidFill>
            <a:schemeClr val="tx1"/>
          </a:solidFill>
          <a:ln>
            <a:noFill/>
          </a:ln>
        </p:spPr>
        <p:txBody>
          <a:bodyPr lIns="0" tIns="0" rIns="0" bIns="0" anchor="ctr"/>
          <a:lstStyle/>
          <a:p>
            <a:r>
              <a:rPr lang="en-US" altLang="en-US" sz="1500" dirty="0">
                <a:solidFill>
                  <a:schemeClr val="bg1"/>
                </a:solidFill>
                <a:latin typeface="Arial Italic" charset="0"/>
                <a:ea typeface="Arial Italic" charset="0"/>
                <a:cs typeface="Arial Italic" charset="0"/>
                <a:sym typeface="Arial Italic" charset="0"/>
              </a:rPr>
              <a:t>eddies</a:t>
            </a:r>
          </a:p>
        </p:txBody>
      </p:sp>
      <p:sp>
        <p:nvSpPr>
          <p:cNvPr id="47113" name="Line 9">
            <a:extLst>
              <a:ext uri="{FF2B5EF4-FFF2-40B4-BE49-F238E27FC236}">
                <a16:creationId xmlns:a16="http://schemas.microsoft.com/office/drawing/2014/main" id="{4E1B118C-4382-3943-8600-0989EF9143C8}"/>
              </a:ext>
            </a:extLst>
          </p:cNvPr>
          <p:cNvSpPr>
            <a:spLocks noChangeShapeType="1"/>
          </p:cNvSpPr>
          <p:nvPr/>
        </p:nvSpPr>
        <p:spPr bwMode="auto">
          <a:xfrm rot="10800000" flipH="1">
            <a:off x="2514600" y="4267200"/>
            <a:ext cx="514350" cy="228600"/>
          </a:xfrm>
          <a:prstGeom prst="line">
            <a:avLst/>
          </a:prstGeom>
          <a:noFill/>
          <a:ln w="12700">
            <a:solidFill>
              <a:srgbClr val="83D200"/>
            </a:solidFill>
            <a:round/>
            <a:headEnd/>
            <a:tailEnd type="arrow" w="lg" len="lg"/>
          </a:ln>
          <a:extLst>
            <a:ext uri="{909E8E84-426E-40DD-AFC4-6F175D3DCCD1}">
              <a14:hiddenFill xmlns:a14="http://schemas.microsoft.com/office/drawing/2010/main">
                <a:noFill/>
              </a14:hiddenFill>
            </a:ext>
          </a:extLst>
        </p:spPr>
        <p:txBody>
          <a:bodyPr/>
          <a:lstStyle/>
          <a:p>
            <a:endParaRPr lang="en-US" sz="1500"/>
          </a:p>
        </p:txBody>
      </p:sp>
      <p:grpSp>
        <p:nvGrpSpPr>
          <p:cNvPr id="47114" name="Group 10">
            <a:extLst>
              <a:ext uri="{FF2B5EF4-FFF2-40B4-BE49-F238E27FC236}">
                <a16:creationId xmlns:a16="http://schemas.microsoft.com/office/drawing/2014/main" id="{F22433D8-BD7A-F54F-80E3-873597807DD3}"/>
              </a:ext>
            </a:extLst>
          </p:cNvPr>
          <p:cNvGrpSpPr>
            <a:grpSpLocks/>
          </p:cNvGrpSpPr>
          <p:nvPr/>
        </p:nvGrpSpPr>
        <p:grpSpPr bwMode="auto">
          <a:xfrm>
            <a:off x="2964658" y="4135041"/>
            <a:ext cx="1098947" cy="323850"/>
            <a:chOff x="0" y="0"/>
            <a:chExt cx="923" cy="272"/>
          </a:xfrm>
        </p:grpSpPr>
        <p:sp>
          <p:nvSpPr>
            <p:cNvPr id="47115" name="Oval 11">
              <a:extLst>
                <a:ext uri="{FF2B5EF4-FFF2-40B4-BE49-F238E27FC236}">
                  <a16:creationId xmlns:a16="http://schemas.microsoft.com/office/drawing/2014/main" id="{7C054BBD-1592-2649-8C18-591718B6049F}"/>
                </a:ext>
              </a:extLst>
            </p:cNvPr>
            <p:cNvSpPr>
              <a:spLocks/>
            </p:cNvSpPr>
            <p:nvPr/>
          </p:nvSpPr>
          <p:spPr bwMode="auto">
            <a:xfrm rot="479999">
              <a:off x="5" y="62"/>
              <a:ext cx="912" cy="147"/>
            </a:xfrm>
            <a:prstGeom prst="ellipse">
              <a:avLst/>
            </a:prstGeom>
            <a:solidFill>
              <a:srgbClr val="0077FF"/>
            </a:solidFill>
            <a:ln w="12700">
              <a:solidFill>
                <a:srgbClr val="727272"/>
              </a:solidFill>
              <a:round/>
              <a:headEnd/>
              <a:tailEnd/>
            </a:ln>
            <a:effectLst>
              <a:outerShdw blurRad="12700" dist="12700" dir="2700000" algn="ctr" rotWithShape="0">
                <a:schemeClr val="bg2"/>
              </a:outerShdw>
            </a:effectLst>
          </p:spPr>
          <p:txBody>
            <a:bodyPr lIns="0" tIns="0" rIns="0" bIns="0"/>
            <a:lstStyle/>
            <a:p>
              <a:endParaRPr lang="en-US" sz="1500"/>
            </a:p>
          </p:txBody>
        </p:sp>
        <p:sp>
          <p:nvSpPr>
            <p:cNvPr id="47116" name="Oval 12">
              <a:extLst>
                <a:ext uri="{FF2B5EF4-FFF2-40B4-BE49-F238E27FC236}">
                  <a16:creationId xmlns:a16="http://schemas.microsoft.com/office/drawing/2014/main" id="{4E26233D-35C9-0647-AA64-A46B7581E496}"/>
                </a:ext>
              </a:extLst>
            </p:cNvPr>
            <p:cNvSpPr>
              <a:spLocks/>
            </p:cNvSpPr>
            <p:nvPr/>
          </p:nvSpPr>
          <p:spPr bwMode="auto">
            <a:xfrm rot="479999">
              <a:off x="404" y="62"/>
              <a:ext cx="114" cy="147"/>
            </a:xfrm>
            <a:prstGeom prst="ellipse">
              <a:avLst/>
            </a:prstGeom>
            <a:solidFill>
              <a:srgbClr val="0077FF"/>
            </a:solidFill>
            <a:ln w="12700">
              <a:solidFill>
                <a:srgbClr val="727272"/>
              </a:solidFill>
              <a:round/>
              <a:headEnd/>
              <a:tailEnd/>
            </a:ln>
            <a:effectLst>
              <a:outerShdw blurRad="12700" dist="12700" dir="2700000" algn="ctr" rotWithShape="0">
                <a:schemeClr val="bg2"/>
              </a:outerShdw>
            </a:effectLst>
          </p:spPr>
          <p:txBody>
            <a:bodyPr lIns="0" tIns="0" rIns="0" bIns="0"/>
            <a:lstStyle/>
            <a:p>
              <a:endParaRPr lang="en-US" sz="1500"/>
            </a:p>
          </p:txBody>
        </p:sp>
      </p:grpSp>
      <p:sp>
        <p:nvSpPr>
          <p:cNvPr id="47117" name="AutoShape 13">
            <a:extLst>
              <a:ext uri="{FF2B5EF4-FFF2-40B4-BE49-F238E27FC236}">
                <a16:creationId xmlns:a16="http://schemas.microsoft.com/office/drawing/2014/main" id="{A05C5EFE-ACEA-2941-8803-84B1ED952C1D}"/>
              </a:ext>
            </a:extLst>
          </p:cNvPr>
          <p:cNvSpPr>
            <a:spLocks/>
          </p:cNvSpPr>
          <p:nvPr/>
        </p:nvSpPr>
        <p:spPr bwMode="auto">
          <a:xfrm>
            <a:off x="3600450" y="4267200"/>
            <a:ext cx="971550" cy="104775"/>
          </a:xfrm>
          <a:custGeom>
            <a:avLst/>
            <a:gdLst/>
            <a:ahLst/>
            <a:cxnLst/>
            <a:rect l="0" t="0" r="r" b="b"/>
            <a:pathLst>
              <a:path w="21600" h="20015">
                <a:moveTo>
                  <a:pt x="0" y="12960"/>
                </a:moveTo>
                <a:cubicBezTo>
                  <a:pt x="2965" y="17280"/>
                  <a:pt x="5929" y="21600"/>
                  <a:pt x="9529" y="19440"/>
                </a:cubicBezTo>
                <a:cubicBezTo>
                  <a:pt x="13129" y="17280"/>
                  <a:pt x="19588" y="3240"/>
                  <a:pt x="21600" y="0"/>
                </a:cubicBezTo>
              </a:path>
            </a:pathLst>
          </a:custGeom>
          <a:noFill/>
          <a:ln w="12700">
            <a:solidFill>
              <a:srgbClr val="0000FF"/>
            </a:solidFill>
            <a:miter lim="800000"/>
            <a:headEnd/>
            <a:tailEnd/>
          </a:ln>
          <a:effectLst>
            <a:outerShdw blurRad="12700" dist="12700"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sz="1500"/>
          </a:p>
        </p:txBody>
      </p:sp>
      <p:sp>
        <p:nvSpPr>
          <p:cNvPr id="47118" name="AutoShape 14">
            <a:extLst>
              <a:ext uri="{FF2B5EF4-FFF2-40B4-BE49-F238E27FC236}">
                <a16:creationId xmlns:a16="http://schemas.microsoft.com/office/drawing/2014/main" id="{3CAB8E3F-29AB-F743-8E22-6CD02AFFDB24}"/>
              </a:ext>
            </a:extLst>
          </p:cNvPr>
          <p:cNvSpPr>
            <a:spLocks/>
          </p:cNvSpPr>
          <p:nvPr/>
        </p:nvSpPr>
        <p:spPr bwMode="auto">
          <a:xfrm>
            <a:off x="2343150" y="4214814"/>
            <a:ext cx="1152525" cy="98822"/>
          </a:xfrm>
          <a:custGeom>
            <a:avLst/>
            <a:gdLst/>
            <a:ahLst/>
            <a:cxnLst/>
            <a:rect l="0" t="0" r="r" b="b"/>
            <a:pathLst>
              <a:path w="21600" h="20226">
                <a:moveTo>
                  <a:pt x="0" y="10257"/>
                </a:moveTo>
                <a:cubicBezTo>
                  <a:pt x="4091" y="4441"/>
                  <a:pt x="8182" y="-1374"/>
                  <a:pt x="11782" y="288"/>
                </a:cubicBezTo>
                <a:cubicBezTo>
                  <a:pt x="15382" y="1949"/>
                  <a:pt x="19964" y="16903"/>
                  <a:pt x="21600" y="20226"/>
                </a:cubicBezTo>
              </a:path>
            </a:pathLst>
          </a:custGeom>
          <a:noFill/>
          <a:ln w="12700">
            <a:solidFill>
              <a:srgbClr val="0000FF"/>
            </a:solidFill>
            <a:miter lim="800000"/>
            <a:headEnd/>
            <a:tailEnd/>
          </a:ln>
          <a:effectLst>
            <a:outerShdw blurRad="12700" dist="12700"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sz="1500"/>
          </a:p>
        </p:txBody>
      </p:sp>
      <p:sp>
        <p:nvSpPr>
          <p:cNvPr id="47119" name="Rectangle 15">
            <a:extLst>
              <a:ext uri="{FF2B5EF4-FFF2-40B4-BE49-F238E27FC236}">
                <a16:creationId xmlns:a16="http://schemas.microsoft.com/office/drawing/2014/main" id="{6A7A020D-A63F-1E45-92DF-33C555398A3B}"/>
              </a:ext>
            </a:extLst>
          </p:cNvPr>
          <p:cNvSpPr>
            <a:spLocks/>
          </p:cNvSpPr>
          <p:nvPr/>
        </p:nvSpPr>
        <p:spPr bwMode="auto">
          <a:xfrm>
            <a:off x="4727972" y="4213697"/>
            <a:ext cx="128240" cy="230832"/>
          </a:xfrm>
          <a:prstGeom prst="rect">
            <a:avLst/>
          </a:prstGeom>
          <a:solidFill>
            <a:schemeClr val="tx1"/>
          </a:solidFill>
          <a:ln>
            <a:noFill/>
          </a:ln>
        </p:spPr>
        <p:txBody>
          <a:bodyPr wrap="none" lIns="0" tIns="0" rIns="0" bIns="0" anchor="ctr">
            <a:spAutoFit/>
          </a:bodyPr>
          <a:lstStyle/>
          <a:p>
            <a:r>
              <a:rPr lang="en-US" altLang="en-US" sz="1500" dirty="0">
                <a:solidFill>
                  <a:srgbClr val="FFFFFF"/>
                </a:solidFill>
                <a:latin typeface="Times" pitchFamily="2" charset="0"/>
                <a:ea typeface="Times" pitchFamily="2" charset="0"/>
                <a:cs typeface="Times" pitchFamily="2" charset="0"/>
                <a:sym typeface="Times" pitchFamily="2" charset="0"/>
              </a:rPr>
              <a:t>B</a:t>
            </a:r>
          </a:p>
        </p:txBody>
      </p:sp>
      <p:grpSp>
        <p:nvGrpSpPr>
          <p:cNvPr id="47120" name="Group 16">
            <a:extLst>
              <a:ext uri="{FF2B5EF4-FFF2-40B4-BE49-F238E27FC236}">
                <a16:creationId xmlns:a16="http://schemas.microsoft.com/office/drawing/2014/main" id="{4E4CEB2D-71C1-A64B-A069-19AE82DF039C}"/>
              </a:ext>
            </a:extLst>
          </p:cNvPr>
          <p:cNvGrpSpPr>
            <a:grpSpLocks/>
          </p:cNvGrpSpPr>
          <p:nvPr/>
        </p:nvGrpSpPr>
        <p:grpSpPr bwMode="auto">
          <a:xfrm>
            <a:off x="3028950" y="3894536"/>
            <a:ext cx="1085850" cy="688182"/>
            <a:chOff x="0" y="39"/>
            <a:chExt cx="912" cy="578"/>
          </a:xfrm>
        </p:grpSpPr>
        <p:sp>
          <p:nvSpPr>
            <p:cNvPr id="47121" name="Line 17">
              <a:extLst>
                <a:ext uri="{FF2B5EF4-FFF2-40B4-BE49-F238E27FC236}">
                  <a16:creationId xmlns:a16="http://schemas.microsoft.com/office/drawing/2014/main" id="{D8AF8DE3-9A27-5B4F-AE34-E32F5325C140}"/>
                </a:ext>
              </a:extLst>
            </p:cNvPr>
            <p:cNvSpPr>
              <a:spLocks noChangeShapeType="1"/>
            </p:cNvSpPr>
            <p:nvPr/>
          </p:nvSpPr>
          <p:spPr bwMode="auto">
            <a:xfrm>
              <a:off x="48" y="160"/>
              <a:ext cx="864" cy="163"/>
            </a:xfrm>
            <a:prstGeom prst="line">
              <a:avLst/>
            </a:prstGeom>
            <a:noFill/>
            <a:ln w="12700">
              <a:solidFill>
                <a:srgbClr val="727272"/>
              </a:solidFill>
              <a:round/>
              <a:headEnd type="stealth" w="med" len="med"/>
              <a:tailEnd type="stealth" w="med" len="med"/>
            </a:ln>
            <a:extLst>
              <a:ext uri="{909E8E84-426E-40DD-AFC4-6F175D3DCCD1}">
                <a14:hiddenFill xmlns:a14="http://schemas.microsoft.com/office/drawing/2010/main">
                  <a:noFill/>
                </a14:hiddenFill>
              </a:ext>
            </a:extLst>
          </p:spPr>
          <p:txBody>
            <a:bodyPr/>
            <a:lstStyle/>
            <a:p>
              <a:endParaRPr lang="en-US" sz="1500"/>
            </a:p>
          </p:txBody>
        </p:sp>
        <p:sp>
          <p:nvSpPr>
            <p:cNvPr id="47122" name="Line 18">
              <a:extLst>
                <a:ext uri="{FF2B5EF4-FFF2-40B4-BE49-F238E27FC236}">
                  <a16:creationId xmlns:a16="http://schemas.microsoft.com/office/drawing/2014/main" id="{09E4C883-76D0-334C-A82C-8224D3C694BB}"/>
                </a:ext>
              </a:extLst>
            </p:cNvPr>
            <p:cNvSpPr>
              <a:spLocks noChangeShapeType="1"/>
            </p:cNvSpPr>
            <p:nvPr/>
          </p:nvSpPr>
          <p:spPr bwMode="auto">
            <a:xfrm flipH="1">
              <a:off x="0" y="112"/>
              <a:ext cx="48" cy="217"/>
            </a:xfrm>
            <a:prstGeom prst="line">
              <a:avLst/>
            </a:prstGeom>
            <a:noFill/>
            <a:ln w="12700">
              <a:solidFill>
                <a:srgbClr val="727272"/>
              </a:solidFill>
              <a:round/>
              <a:headEnd/>
              <a:tailEnd/>
            </a:ln>
            <a:extLst>
              <a:ext uri="{909E8E84-426E-40DD-AFC4-6F175D3DCCD1}">
                <a14:hiddenFill xmlns:a14="http://schemas.microsoft.com/office/drawing/2010/main">
                  <a:noFill/>
                </a14:hiddenFill>
              </a:ext>
            </a:extLst>
          </p:spPr>
          <p:txBody>
            <a:bodyPr/>
            <a:lstStyle/>
            <a:p>
              <a:endParaRPr lang="en-US" sz="1500"/>
            </a:p>
          </p:txBody>
        </p:sp>
        <p:sp>
          <p:nvSpPr>
            <p:cNvPr id="47123" name="Line 19">
              <a:extLst>
                <a:ext uri="{FF2B5EF4-FFF2-40B4-BE49-F238E27FC236}">
                  <a16:creationId xmlns:a16="http://schemas.microsoft.com/office/drawing/2014/main" id="{A705CA72-B010-B045-B24E-EC8806BE9A35}"/>
                </a:ext>
              </a:extLst>
            </p:cNvPr>
            <p:cNvSpPr>
              <a:spLocks noChangeShapeType="1"/>
            </p:cNvSpPr>
            <p:nvPr/>
          </p:nvSpPr>
          <p:spPr bwMode="auto">
            <a:xfrm flipH="1">
              <a:off x="864" y="239"/>
              <a:ext cx="48" cy="217"/>
            </a:xfrm>
            <a:prstGeom prst="line">
              <a:avLst/>
            </a:prstGeom>
            <a:noFill/>
            <a:ln w="12700">
              <a:solidFill>
                <a:srgbClr val="727272"/>
              </a:solidFill>
              <a:round/>
              <a:headEnd/>
              <a:tailEnd/>
            </a:ln>
            <a:extLst>
              <a:ext uri="{909E8E84-426E-40DD-AFC4-6F175D3DCCD1}">
                <a14:hiddenFill xmlns:a14="http://schemas.microsoft.com/office/drawing/2010/main">
                  <a:noFill/>
                </a14:hiddenFill>
              </a:ext>
            </a:extLst>
          </p:spPr>
          <p:txBody>
            <a:bodyPr/>
            <a:lstStyle/>
            <a:p>
              <a:endParaRPr lang="en-US" sz="1500"/>
            </a:p>
          </p:txBody>
        </p:sp>
        <p:sp>
          <p:nvSpPr>
            <p:cNvPr id="47124" name="Rectangle 20">
              <a:extLst>
                <a:ext uri="{FF2B5EF4-FFF2-40B4-BE49-F238E27FC236}">
                  <a16:creationId xmlns:a16="http://schemas.microsoft.com/office/drawing/2014/main" id="{8D52D32C-960A-1C45-B5ED-F0897192E520}"/>
                </a:ext>
              </a:extLst>
            </p:cNvPr>
            <p:cNvSpPr>
              <a:spLocks/>
            </p:cNvSpPr>
            <p:nvPr/>
          </p:nvSpPr>
          <p:spPr bwMode="auto">
            <a:xfrm>
              <a:off x="179" y="39"/>
              <a:ext cx="9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727272"/>
                  </a:solidFill>
                  <a:miter lim="800000"/>
                  <a:headEnd/>
                  <a:tailEnd/>
                </a14:hiddenLine>
              </a:ext>
            </a:extLst>
          </p:spPr>
          <p:txBody>
            <a:bodyPr wrap="none" lIns="0" tIns="0" rIns="0" bIns="0" anchor="ctr">
              <a:spAutoFit/>
            </a:bodyPr>
            <a:lstStyle/>
            <a:p>
              <a:r>
                <a:rPr lang="en-US" altLang="en-US" sz="1500">
                  <a:latin typeface="Times" pitchFamily="2" charset="0"/>
                  <a:ea typeface="Times" pitchFamily="2" charset="0"/>
                  <a:cs typeface="Times" pitchFamily="2" charset="0"/>
                  <a:sym typeface="Times" pitchFamily="2" charset="0"/>
                </a:rPr>
                <a:t>l</a:t>
              </a:r>
              <a:r>
                <a:rPr lang="en-US" altLang="en-US" sz="1500" baseline="-25000">
                  <a:latin typeface="Times" pitchFamily="2" charset="0"/>
                  <a:ea typeface="Times" pitchFamily="2" charset="0"/>
                  <a:cs typeface="Times" pitchFamily="2" charset="0"/>
                  <a:sym typeface="Times" pitchFamily="2" charset="0"/>
                </a:rPr>
                <a:t>||</a:t>
              </a:r>
            </a:p>
          </p:txBody>
        </p:sp>
        <p:sp>
          <p:nvSpPr>
            <p:cNvPr id="47125" name="Line 21">
              <a:extLst>
                <a:ext uri="{FF2B5EF4-FFF2-40B4-BE49-F238E27FC236}">
                  <a16:creationId xmlns:a16="http://schemas.microsoft.com/office/drawing/2014/main" id="{B038943D-4F0F-7145-BBCE-FAD3975DCA7A}"/>
                </a:ext>
              </a:extLst>
            </p:cNvPr>
            <p:cNvSpPr>
              <a:spLocks noChangeShapeType="1"/>
            </p:cNvSpPr>
            <p:nvPr/>
          </p:nvSpPr>
          <p:spPr bwMode="auto">
            <a:xfrm flipH="1">
              <a:off x="384" y="304"/>
              <a:ext cx="48" cy="162"/>
            </a:xfrm>
            <a:prstGeom prst="line">
              <a:avLst/>
            </a:prstGeom>
            <a:noFill/>
            <a:ln w="12700">
              <a:solidFill>
                <a:srgbClr val="727272"/>
              </a:solidFill>
              <a:round/>
              <a:headEnd/>
              <a:tailEnd/>
            </a:ln>
            <a:extLst>
              <a:ext uri="{909E8E84-426E-40DD-AFC4-6F175D3DCCD1}">
                <a14:hiddenFill xmlns:a14="http://schemas.microsoft.com/office/drawing/2010/main">
                  <a:noFill/>
                </a14:hiddenFill>
              </a:ext>
            </a:extLst>
          </p:spPr>
          <p:txBody>
            <a:bodyPr/>
            <a:lstStyle/>
            <a:p>
              <a:endParaRPr lang="en-US" sz="1500"/>
            </a:p>
          </p:txBody>
        </p:sp>
        <p:sp>
          <p:nvSpPr>
            <p:cNvPr id="47126" name="Rectangle 22">
              <a:extLst>
                <a:ext uri="{FF2B5EF4-FFF2-40B4-BE49-F238E27FC236}">
                  <a16:creationId xmlns:a16="http://schemas.microsoft.com/office/drawing/2014/main" id="{FE507C40-0159-C347-906D-B9391C16FD12}"/>
                </a:ext>
              </a:extLst>
            </p:cNvPr>
            <p:cNvSpPr>
              <a:spLocks/>
            </p:cNvSpPr>
            <p:nvPr/>
          </p:nvSpPr>
          <p:spPr bwMode="auto">
            <a:xfrm>
              <a:off x="379" y="423"/>
              <a:ext cx="11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727272"/>
                  </a:solidFill>
                  <a:miter lim="800000"/>
                  <a:headEnd/>
                  <a:tailEnd/>
                </a14:hiddenLine>
              </a:ext>
            </a:extLst>
          </p:spPr>
          <p:txBody>
            <a:bodyPr wrap="none" lIns="0" tIns="0" rIns="0" bIns="0" anchor="ctr">
              <a:spAutoFit/>
            </a:bodyPr>
            <a:lstStyle/>
            <a:p>
              <a:r>
                <a:rPr lang="en-US" altLang="en-US" sz="1500">
                  <a:latin typeface="Times" pitchFamily="2" charset="0"/>
                  <a:ea typeface="Times" pitchFamily="2" charset="0"/>
                  <a:cs typeface="Times" pitchFamily="2" charset="0"/>
                  <a:sym typeface="Times" pitchFamily="2" charset="0"/>
                </a:rPr>
                <a:t>l</a:t>
              </a:r>
              <a:r>
                <a:rPr lang="en-US" altLang="en-US" sz="1500" baseline="-25000">
                  <a:latin typeface="Symbol" pitchFamily="2" charset="2"/>
                  <a:ea typeface="Symbol" pitchFamily="2" charset="2"/>
                  <a:cs typeface="Symbol" pitchFamily="2" charset="2"/>
                  <a:sym typeface="Symbol" pitchFamily="2" charset="2"/>
                </a:rPr>
                <a:t>⊥</a:t>
              </a:r>
            </a:p>
          </p:txBody>
        </p:sp>
      </p:grpSp>
      <p:sp>
        <p:nvSpPr>
          <p:cNvPr id="47127" name="Rectangle 23">
            <a:extLst>
              <a:ext uri="{FF2B5EF4-FFF2-40B4-BE49-F238E27FC236}">
                <a16:creationId xmlns:a16="http://schemas.microsoft.com/office/drawing/2014/main" id="{A665A6C0-EF60-CE42-B731-58EB20435D35}"/>
              </a:ext>
            </a:extLst>
          </p:cNvPr>
          <p:cNvSpPr>
            <a:spLocks/>
          </p:cNvSpPr>
          <p:nvPr/>
        </p:nvSpPr>
        <p:spPr bwMode="auto">
          <a:xfrm>
            <a:off x="1067326" y="1921115"/>
            <a:ext cx="2501784" cy="65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727272"/>
                </a:solidFill>
                <a:miter lim="800000"/>
                <a:headEnd/>
                <a:tailEnd/>
              </a14:hiddenLine>
            </a:ext>
          </a:extLst>
        </p:spPr>
        <p:txBody>
          <a:bodyPr lIns="0" tIns="0" rIns="0" bIns="0" anchor="ctr"/>
          <a:lstStyle/>
          <a:p>
            <a:r>
              <a:rPr lang="en-US" altLang="en-US" sz="2100" dirty="0">
                <a:solidFill>
                  <a:srgbClr val="FFFFFF"/>
                </a:solidFill>
                <a:latin typeface="Times" pitchFamily="2" charset="0"/>
                <a:ea typeface="Times" pitchFamily="2" charset="0"/>
                <a:cs typeface="Times" pitchFamily="2" charset="0"/>
                <a:sym typeface="Times" pitchFamily="2" charset="0"/>
              </a:rPr>
              <a:t> </a:t>
            </a:r>
            <a:r>
              <a:rPr lang="en-US" altLang="en-US" sz="2100" i="0" dirty="0">
                <a:solidFill>
                  <a:srgbClr val="FFFFFF"/>
                </a:solidFill>
                <a:latin typeface="Times" pitchFamily="2" charset="0"/>
                <a:ea typeface="Times" pitchFamily="2" charset="0"/>
                <a:cs typeface="Times" pitchFamily="2" charset="0"/>
                <a:sym typeface="Times" pitchFamily="2" charset="0"/>
              </a:rPr>
              <a:t>“</a:t>
            </a:r>
            <a:r>
              <a:rPr lang="en-US" altLang="en-US" sz="2100" i="0" dirty="0">
                <a:solidFill>
                  <a:schemeClr val="bg1"/>
                </a:solidFill>
                <a:latin typeface="American Typewriter" panose="02090604020004020304" pitchFamily="18" charset="77"/>
                <a:ea typeface="American Typewriter" panose="02090604020004020304" pitchFamily="18" charset="77"/>
                <a:cs typeface="American Typewriter" panose="02090604020004020304" pitchFamily="18" charset="77"/>
                <a:sym typeface="American Typewriter" panose="02090604020004020304" pitchFamily="18" charset="77"/>
              </a:rPr>
              <a:t>random walk interaction</a:t>
            </a:r>
            <a:r>
              <a:rPr lang="en-US" altLang="en-US" sz="2100" i="0" dirty="0">
                <a:solidFill>
                  <a:srgbClr val="FFFFFF"/>
                </a:solidFill>
                <a:latin typeface="American Typewriter" panose="02090604020004020304" pitchFamily="18" charset="77"/>
                <a:ea typeface="American Typewriter" panose="02090604020004020304" pitchFamily="18" charset="77"/>
                <a:cs typeface="American Typewriter" panose="02090604020004020304" pitchFamily="18" charset="77"/>
                <a:sym typeface="American Typewriter" panose="02090604020004020304" pitchFamily="18" charset="77"/>
              </a:rPr>
              <a:t>”</a:t>
            </a:r>
          </a:p>
        </p:txBody>
      </p:sp>
      <p:sp>
        <p:nvSpPr>
          <p:cNvPr id="47128" name="Oval 24">
            <a:extLst>
              <a:ext uri="{FF2B5EF4-FFF2-40B4-BE49-F238E27FC236}">
                <a16:creationId xmlns:a16="http://schemas.microsoft.com/office/drawing/2014/main" id="{10C0EBE5-69C4-9D48-A62E-D4C2F5CC3ACB}"/>
              </a:ext>
            </a:extLst>
          </p:cNvPr>
          <p:cNvSpPr>
            <a:spLocks/>
          </p:cNvSpPr>
          <p:nvPr/>
        </p:nvSpPr>
        <p:spPr bwMode="auto">
          <a:xfrm>
            <a:off x="2343150" y="3181350"/>
            <a:ext cx="57150" cy="57150"/>
          </a:xfrm>
          <a:prstGeom prst="ellipse">
            <a:avLst/>
          </a:prstGeom>
          <a:solidFill>
            <a:srgbClr val="0000FF"/>
          </a:solidFill>
          <a:ln w="12700">
            <a:solidFill>
              <a:srgbClr val="727272"/>
            </a:solidFill>
            <a:round/>
            <a:headEnd/>
            <a:tailEnd/>
          </a:ln>
          <a:effectLst>
            <a:outerShdw blurRad="12700" dist="12700" dir="2700000" algn="ctr" rotWithShape="0">
              <a:schemeClr val="bg2"/>
            </a:outerShdw>
          </a:effectLst>
        </p:spPr>
        <p:txBody>
          <a:bodyPr lIns="0" tIns="0" rIns="0" bIns="0"/>
          <a:lstStyle/>
          <a:p>
            <a:endParaRPr lang="en-US" sz="1500"/>
          </a:p>
        </p:txBody>
      </p:sp>
      <p:sp>
        <p:nvSpPr>
          <p:cNvPr id="47129" name="Rectangle 25">
            <a:extLst>
              <a:ext uri="{FF2B5EF4-FFF2-40B4-BE49-F238E27FC236}">
                <a16:creationId xmlns:a16="http://schemas.microsoft.com/office/drawing/2014/main" id="{303DDD65-332D-E345-875E-89B0713FA4E6}"/>
              </a:ext>
            </a:extLst>
          </p:cNvPr>
          <p:cNvSpPr>
            <a:spLocks/>
          </p:cNvSpPr>
          <p:nvPr/>
        </p:nvSpPr>
        <p:spPr bwMode="auto">
          <a:xfrm>
            <a:off x="2513411" y="3008784"/>
            <a:ext cx="12824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727272"/>
                </a:solidFill>
                <a:miter lim="800000"/>
                <a:headEnd/>
                <a:tailEnd/>
              </a14:hiddenLine>
            </a:ext>
          </a:extLst>
        </p:spPr>
        <p:txBody>
          <a:bodyPr wrap="none" lIns="0" tIns="0" rIns="0" bIns="0" anchor="ctr">
            <a:spAutoFit/>
          </a:bodyPr>
          <a:lstStyle/>
          <a:p>
            <a:r>
              <a:rPr lang="en-US" altLang="en-US" sz="1500">
                <a:solidFill>
                  <a:srgbClr val="FFFFFF"/>
                </a:solidFill>
                <a:latin typeface="Times" pitchFamily="2" charset="0"/>
                <a:ea typeface="Times" pitchFamily="2" charset="0"/>
                <a:cs typeface="Times" pitchFamily="2" charset="0"/>
                <a:sym typeface="Times" pitchFamily="2" charset="0"/>
              </a:rPr>
              <a:t>B</a:t>
            </a:r>
          </a:p>
        </p:txBody>
      </p:sp>
      <p:grpSp>
        <p:nvGrpSpPr>
          <p:cNvPr id="47130" name="Group 26">
            <a:extLst>
              <a:ext uri="{FF2B5EF4-FFF2-40B4-BE49-F238E27FC236}">
                <a16:creationId xmlns:a16="http://schemas.microsoft.com/office/drawing/2014/main" id="{D8D385DB-F932-8545-B368-F5ADC1585107}"/>
              </a:ext>
            </a:extLst>
          </p:cNvPr>
          <p:cNvGrpSpPr>
            <a:grpSpLocks/>
          </p:cNvGrpSpPr>
          <p:nvPr/>
        </p:nvGrpSpPr>
        <p:grpSpPr bwMode="auto">
          <a:xfrm>
            <a:off x="2907508" y="3792141"/>
            <a:ext cx="1156097" cy="1123950"/>
            <a:chOff x="0" y="0"/>
            <a:chExt cx="971" cy="944"/>
          </a:xfrm>
        </p:grpSpPr>
        <p:grpSp>
          <p:nvGrpSpPr>
            <p:cNvPr id="47131" name="Group 27">
              <a:extLst>
                <a:ext uri="{FF2B5EF4-FFF2-40B4-BE49-F238E27FC236}">
                  <a16:creationId xmlns:a16="http://schemas.microsoft.com/office/drawing/2014/main" id="{9A0929BC-D15E-5449-9299-7E733C31B544}"/>
                </a:ext>
              </a:extLst>
            </p:cNvPr>
            <p:cNvGrpSpPr>
              <a:grpSpLocks/>
            </p:cNvGrpSpPr>
            <p:nvPr/>
          </p:nvGrpSpPr>
          <p:grpSpPr bwMode="auto">
            <a:xfrm>
              <a:off x="0" y="480"/>
              <a:ext cx="923" cy="272"/>
              <a:chOff x="0" y="0"/>
              <a:chExt cx="923" cy="272"/>
            </a:xfrm>
          </p:grpSpPr>
          <p:sp>
            <p:nvSpPr>
              <p:cNvPr id="47132" name="Oval 28">
                <a:extLst>
                  <a:ext uri="{FF2B5EF4-FFF2-40B4-BE49-F238E27FC236}">
                    <a16:creationId xmlns:a16="http://schemas.microsoft.com/office/drawing/2014/main" id="{695EE2BA-D7F3-3542-A33B-1E76A2F9B778}"/>
                  </a:ext>
                </a:extLst>
              </p:cNvPr>
              <p:cNvSpPr>
                <a:spLocks/>
              </p:cNvSpPr>
              <p:nvPr/>
            </p:nvSpPr>
            <p:spPr bwMode="auto">
              <a:xfrm rot="479999">
                <a:off x="5" y="62"/>
                <a:ext cx="912" cy="147"/>
              </a:xfrm>
              <a:prstGeom prst="ellipse">
                <a:avLst/>
              </a:prstGeom>
              <a:solidFill>
                <a:srgbClr val="0077FF"/>
              </a:solidFill>
              <a:ln w="12700">
                <a:solidFill>
                  <a:srgbClr val="727272"/>
                </a:solidFill>
                <a:round/>
                <a:headEnd/>
                <a:tailEnd/>
              </a:ln>
              <a:effectLst>
                <a:outerShdw blurRad="12700" dist="12700" dir="2700000" algn="ctr" rotWithShape="0">
                  <a:schemeClr val="bg2"/>
                </a:outerShdw>
              </a:effectLst>
            </p:spPr>
            <p:txBody>
              <a:bodyPr lIns="0" tIns="0" rIns="0" bIns="0"/>
              <a:lstStyle/>
              <a:p>
                <a:endParaRPr lang="en-US" sz="1500"/>
              </a:p>
            </p:txBody>
          </p:sp>
          <p:sp>
            <p:nvSpPr>
              <p:cNvPr id="47133" name="Oval 29">
                <a:extLst>
                  <a:ext uri="{FF2B5EF4-FFF2-40B4-BE49-F238E27FC236}">
                    <a16:creationId xmlns:a16="http://schemas.microsoft.com/office/drawing/2014/main" id="{8D1F49E5-E143-A640-AC7F-E944922AA24A}"/>
                  </a:ext>
                </a:extLst>
              </p:cNvPr>
              <p:cNvSpPr>
                <a:spLocks/>
              </p:cNvSpPr>
              <p:nvPr/>
            </p:nvSpPr>
            <p:spPr bwMode="auto">
              <a:xfrm rot="479999">
                <a:off x="404" y="62"/>
                <a:ext cx="114" cy="147"/>
              </a:xfrm>
              <a:prstGeom prst="ellipse">
                <a:avLst/>
              </a:prstGeom>
              <a:solidFill>
                <a:srgbClr val="0077FF"/>
              </a:solidFill>
              <a:ln w="12700">
                <a:solidFill>
                  <a:srgbClr val="727272"/>
                </a:solidFill>
                <a:round/>
                <a:headEnd/>
                <a:tailEnd/>
              </a:ln>
              <a:effectLst>
                <a:outerShdw blurRad="12700" dist="12700" dir="2700000" algn="ctr" rotWithShape="0">
                  <a:schemeClr val="bg2"/>
                </a:outerShdw>
              </a:effectLst>
            </p:spPr>
            <p:txBody>
              <a:bodyPr lIns="0" tIns="0" rIns="0" bIns="0"/>
              <a:lstStyle/>
              <a:p>
                <a:endParaRPr lang="en-US" sz="1500"/>
              </a:p>
            </p:txBody>
          </p:sp>
        </p:grpSp>
        <p:grpSp>
          <p:nvGrpSpPr>
            <p:cNvPr id="47134" name="Group 30">
              <a:extLst>
                <a:ext uri="{FF2B5EF4-FFF2-40B4-BE49-F238E27FC236}">
                  <a16:creationId xmlns:a16="http://schemas.microsoft.com/office/drawing/2014/main" id="{270F5A11-8A06-2E48-817D-A6D6BA5F7778}"/>
                </a:ext>
              </a:extLst>
            </p:cNvPr>
            <p:cNvGrpSpPr>
              <a:grpSpLocks/>
            </p:cNvGrpSpPr>
            <p:nvPr/>
          </p:nvGrpSpPr>
          <p:grpSpPr bwMode="auto">
            <a:xfrm>
              <a:off x="0" y="672"/>
              <a:ext cx="923" cy="272"/>
              <a:chOff x="0" y="0"/>
              <a:chExt cx="923" cy="272"/>
            </a:xfrm>
          </p:grpSpPr>
          <p:sp>
            <p:nvSpPr>
              <p:cNvPr id="47135" name="Oval 31">
                <a:extLst>
                  <a:ext uri="{FF2B5EF4-FFF2-40B4-BE49-F238E27FC236}">
                    <a16:creationId xmlns:a16="http://schemas.microsoft.com/office/drawing/2014/main" id="{82F058F2-87DA-5842-8DDE-A0F9CB83951A}"/>
                  </a:ext>
                </a:extLst>
              </p:cNvPr>
              <p:cNvSpPr>
                <a:spLocks/>
              </p:cNvSpPr>
              <p:nvPr/>
            </p:nvSpPr>
            <p:spPr bwMode="auto">
              <a:xfrm rot="479999">
                <a:off x="5" y="62"/>
                <a:ext cx="912" cy="147"/>
              </a:xfrm>
              <a:prstGeom prst="ellipse">
                <a:avLst/>
              </a:prstGeom>
              <a:solidFill>
                <a:srgbClr val="0077FF"/>
              </a:solidFill>
              <a:ln w="12700">
                <a:solidFill>
                  <a:srgbClr val="727272"/>
                </a:solidFill>
                <a:round/>
                <a:headEnd/>
                <a:tailEnd/>
              </a:ln>
              <a:effectLst>
                <a:outerShdw blurRad="12700" dist="12700" dir="2700000" algn="ctr" rotWithShape="0">
                  <a:schemeClr val="bg2"/>
                </a:outerShdw>
              </a:effectLst>
            </p:spPr>
            <p:txBody>
              <a:bodyPr lIns="0" tIns="0" rIns="0" bIns="0"/>
              <a:lstStyle/>
              <a:p>
                <a:endParaRPr lang="en-US" sz="1500"/>
              </a:p>
            </p:txBody>
          </p:sp>
          <p:sp>
            <p:nvSpPr>
              <p:cNvPr id="47136" name="Oval 32">
                <a:extLst>
                  <a:ext uri="{FF2B5EF4-FFF2-40B4-BE49-F238E27FC236}">
                    <a16:creationId xmlns:a16="http://schemas.microsoft.com/office/drawing/2014/main" id="{C9F3D013-C24F-ED4D-98D9-A45A2624919F}"/>
                  </a:ext>
                </a:extLst>
              </p:cNvPr>
              <p:cNvSpPr>
                <a:spLocks/>
              </p:cNvSpPr>
              <p:nvPr/>
            </p:nvSpPr>
            <p:spPr bwMode="auto">
              <a:xfrm rot="479999">
                <a:off x="404" y="62"/>
                <a:ext cx="114" cy="147"/>
              </a:xfrm>
              <a:prstGeom prst="ellipse">
                <a:avLst/>
              </a:prstGeom>
              <a:solidFill>
                <a:srgbClr val="0077FF"/>
              </a:solidFill>
              <a:ln w="12700">
                <a:solidFill>
                  <a:srgbClr val="727272"/>
                </a:solidFill>
                <a:round/>
                <a:headEnd/>
                <a:tailEnd/>
              </a:ln>
              <a:effectLst>
                <a:outerShdw blurRad="12700" dist="12700" dir="2700000" algn="ctr" rotWithShape="0">
                  <a:schemeClr val="bg2"/>
                </a:outerShdw>
              </a:effectLst>
            </p:spPr>
            <p:txBody>
              <a:bodyPr lIns="0" tIns="0" rIns="0" bIns="0"/>
              <a:lstStyle/>
              <a:p>
                <a:endParaRPr lang="en-US" sz="1500"/>
              </a:p>
            </p:txBody>
          </p:sp>
        </p:grpSp>
        <p:grpSp>
          <p:nvGrpSpPr>
            <p:cNvPr id="47137" name="Group 33">
              <a:extLst>
                <a:ext uri="{FF2B5EF4-FFF2-40B4-BE49-F238E27FC236}">
                  <a16:creationId xmlns:a16="http://schemas.microsoft.com/office/drawing/2014/main" id="{9A56862A-95AE-5C41-8154-39A4A5A38EDF}"/>
                </a:ext>
              </a:extLst>
            </p:cNvPr>
            <p:cNvGrpSpPr>
              <a:grpSpLocks/>
            </p:cNvGrpSpPr>
            <p:nvPr/>
          </p:nvGrpSpPr>
          <p:grpSpPr bwMode="auto">
            <a:xfrm>
              <a:off x="48" y="0"/>
              <a:ext cx="923" cy="272"/>
              <a:chOff x="0" y="0"/>
              <a:chExt cx="923" cy="272"/>
            </a:xfrm>
          </p:grpSpPr>
          <p:sp>
            <p:nvSpPr>
              <p:cNvPr id="47138" name="Oval 34">
                <a:extLst>
                  <a:ext uri="{FF2B5EF4-FFF2-40B4-BE49-F238E27FC236}">
                    <a16:creationId xmlns:a16="http://schemas.microsoft.com/office/drawing/2014/main" id="{0DD9E0DA-F4CC-4D41-A231-94801F3BDC08}"/>
                  </a:ext>
                </a:extLst>
              </p:cNvPr>
              <p:cNvSpPr>
                <a:spLocks/>
              </p:cNvSpPr>
              <p:nvPr/>
            </p:nvSpPr>
            <p:spPr bwMode="auto">
              <a:xfrm rot="479999">
                <a:off x="5" y="62"/>
                <a:ext cx="912" cy="147"/>
              </a:xfrm>
              <a:prstGeom prst="ellipse">
                <a:avLst/>
              </a:prstGeom>
              <a:solidFill>
                <a:srgbClr val="0077FF"/>
              </a:solidFill>
              <a:ln w="12700">
                <a:solidFill>
                  <a:srgbClr val="727272"/>
                </a:solidFill>
                <a:round/>
                <a:headEnd/>
                <a:tailEnd/>
              </a:ln>
              <a:effectLst>
                <a:outerShdw blurRad="12700" dist="12700" dir="2700000" algn="ctr" rotWithShape="0">
                  <a:schemeClr val="bg2"/>
                </a:outerShdw>
              </a:effectLst>
            </p:spPr>
            <p:txBody>
              <a:bodyPr lIns="0" tIns="0" rIns="0" bIns="0"/>
              <a:lstStyle/>
              <a:p>
                <a:endParaRPr lang="en-US" sz="1500"/>
              </a:p>
            </p:txBody>
          </p:sp>
          <p:sp>
            <p:nvSpPr>
              <p:cNvPr id="47139" name="Oval 35">
                <a:extLst>
                  <a:ext uri="{FF2B5EF4-FFF2-40B4-BE49-F238E27FC236}">
                    <a16:creationId xmlns:a16="http://schemas.microsoft.com/office/drawing/2014/main" id="{11723572-1350-E74E-A7C2-55C58E0AEFBA}"/>
                  </a:ext>
                </a:extLst>
              </p:cNvPr>
              <p:cNvSpPr>
                <a:spLocks/>
              </p:cNvSpPr>
              <p:nvPr/>
            </p:nvSpPr>
            <p:spPr bwMode="auto">
              <a:xfrm rot="479999">
                <a:off x="404" y="62"/>
                <a:ext cx="114" cy="147"/>
              </a:xfrm>
              <a:prstGeom prst="ellipse">
                <a:avLst/>
              </a:prstGeom>
              <a:solidFill>
                <a:srgbClr val="0077FF"/>
              </a:solidFill>
              <a:ln w="12700">
                <a:solidFill>
                  <a:srgbClr val="727272"/>
                </a:solidFill>
                <a:round/>
                <a:headEnd/>
                <a:tailEnd/>
              </a:ln>
              <a:effectLst>
                <a:outerShdw blurRad="12700" dist="12700" dir="2700000" algn="ctr" rotWithShape="0">
                  <a:schemeClr val="bg2"/>
                </a:outerShdw>
              </a:effectLst>
            </p:spPr>
            <p:txBody>
              <a:bodyPr lIns="0" tIns="0" rIns="0" bIns="0"/>
              <a:lstStyle/>
              <a:p>
                <a:endParaRPr lang="en-US" sz="1500"/>
              </a:p>
            </p:txBody>
          </p:sp>
        </p:grpSp>
      </p:grpSp>
      <p:grpSp>
        <p:nvGrpSpPr>
          <p:cNvPr id="47140" name="Group 36">
            <a:extLst>
              <a:ext uri="{FF2B5EF4-FFF2-40B4-BE49-F238E27FC236}">
                <a16:creationId xmlns:a16="http://schemas.microsoft.com/office/drawing/2014/main" id="{E683D4FC-3554-B542-9B9B-15D024598CF6}"/>
              </a:ext>
            </a:extLst>
          </p:cNvPr>
          <p:cNvGrpSpPr>
            <a:grpSpLocks/>
          </p:cNvGrpSpPr>
          <p:nvPr/>
        </p:nvGrpSpPr>
        <p:grpSpPr bwMode="auto">
          <a:xfrm>
            <a:off x="3236120" y="3745708"/>
            <a:ext cx="469106" cy="1154906"/>
            <a:chOff x="0" y="0"/>
            <a:chExt cx="394" cy="970"/>
          </a:xfrm>
        </p:grpSpPr>
        <p:sp>
          <p:nvSpPr>
            <p:cNvPr id="47141" name="AutoShape 37">
              <a:extLst>
                <a:ext uri="{FF2B5EF4-FFF2-40B4-BE49-F238E27FC236}">
                  <a16:creationId xmlns:a16="http://schemas.microsoft.com/office/drawing/2014/main" id="{7B18D11D-9427-DD43-899F-4F930A201FB5}"/>
                </a:ext>
              </a:extLst>
            </p:cNvPr>
            <p:cNvSpPr>
              <a:spLocks/>
            </p:cNvSpPr>
            <p:nvPr/>
          </p:nvSpPr>
          <p:spPr bwMode="auto">
            <a:xfrm rot="479999">
              <a:off x="193" y="24"/>
              <a:ext cx="136" cy="941"/>
            </a:xfrm>
            <a:custGeom>
              <a:avLst/>
              <a:gdLst/>
              <a:ahLst/>
              <a:cxnLst/>
              <a:rect l="0" t="0" r="r" b="b"/>
              <a:pathLst>
                <a:path w="21600" h="21600">
                  <a:moveTo>
                    <a:pt x="2016" y="0"/>
                  </a:moveTo>
                  <a:cubicBezTo>
                    <a:pt x="12832" y="0"/>
                    <a:pt x="21600" y="4835"/>
                    <a:pt x="21600" y="10800"/>
                  </a:cubicBezTo>
                  <a:cubicBezTo>
                    <a:pt x="21600" y="16765"/>
                    <a:pt x="12832" y="21600"/>
                    <a:pt x="2016" y="21600"/>
                  </a:cubicBezTo>
                  <a:cubicBezTo>
                    <a:pt x="1342" y="21600"/>
                    <a:pt x="670" y="21581"/>
                    <a:pt x="0" y="21543"/>
                  </a:cubicBezTo>
                </a:path>
              </a:pathLst>
            </a:custGeom>
            <a:noFill/>
            <a:ln w="25400">
              <a:solidFill>
                <a:srgbClr val="FF0000"/>
              </a:solidFill>
              <a:miter lim="800000"/>
              <a:headEnd/>
              <a:tailEnd/>
            </a:ln>
            <a:effectLst>
              <a:outerShdw blurRad="12700" dist="12700"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sz="1500"/>
            </a:p>
          </p:txBody>
        </p:sp>
        <p:sp>
          <p:nvSpPr>
            <p:cNvPr id="47142" name="AutoShape 38">
              <a:extLst>
                <a:ext uri="{FF2B5EF4-FFF2-40B4-BE49-F238E27FC236}">
                  <a16:creationId xmlns:a16="http://schemas.microsoft.com/office/drawing/2014/main" id="{7CBD8CD9-1B00-314D-8204-5D240B6491BC}"/>
                </a:ext>
              </a:extLst>
            </p:cNvPr>
            <p:cNvSpPr>
              <a:spLocks/>
            </p:cNvSpPr>
            <p:nvPr/>
          </p:nvSpPr>
          <p:spPr bwMode="auto">
            <a:xfrm rot="479999" flipH="1">
              <a:off x="64" y="5"/>
              <a:ext cx="151" cy="940"/>
            </a:xfrm>
            <a:custGeom>
              <a:avLst/>
              <a:gdLst/>
              <a:ahLst/>
              <a:cxnLst/>
              <a:rect l="0" t="0" r="r" b="b"/>
              <a:pathLst>
                <a:path w="21600" h="21600">
                  <a:moveTo>
                    <a:pt x="2016" y="0"/>
                  </a:moveTo>
                  <a:cubicBezTo>
                    <a:pt x="12832" y="0"/>
                    <a:pt x="21600" y="4835"/>
                    <a:pt x="21600" y="10800"/>
                  </a:cubicBezTo>
                  <a:cubicBezTo>
                    <a:pt x="21600" y="16765"/>
                    <a:pt x="12832" y="21600"/>
                    <a:pt x="2016" y="21600"/>
                  </a:cubicBezTo>
                  <a:cubicBezTo>
                    <a:pt x="1342" y="21600"/>
                    <a:pt x="670" y="21581"/>
                    <a:pt x="0" y="21543"/>
                  </a:cubicBezTo>
                </a:path>
              </a:pathLst>
            </a:custGeom>
            <a:noFill/>
            <a:ln w="25400">
              <a:solidFill>
                <a:srgbClr val="FF0000"/>
              </a:solidFill>
              <a:prstDash val="sysDot"/>
              <a:miter lim="800000"/>
              <a:headEnd/>
              <a:tailEnd/>
            </a:ln>
            <a:effectLst>
              <a:outerShdw blurRad="12700" dist="12700"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sz="1500"/>
            </a:p>
          </p:txBody>
        </p:sp>
      </p:grpSp>
      <p:sp>
        <p:nvSpPr>
          <p:cNvPr id="47144" name="Rectangle 40">
            <a:extLst>
              <a:ext uri="{FF2B5EF4-FFF2-40B4-BE49-F238E27FC236}">
                <a16:creationId xmlns:a16="http://schemas.microsoft.com/office/drawing/2014/main" id="{FF10A4C6-A55C-5B4C-8CCF-AABAB044EEA6}"/>
              </a:ext>
            </a:extLst>
          </p:cNvPr>
          <p:cNvSpPr>
            <a:spLocks/>
          </p:cNvSpPr>
          <p:nvPr/>
        </p:nvSpPr>
        <p:spPr bwMode="auto">
          <a:xfrm>
            <a:off x="2743200" y="2924175"/>
            <a:ext cx="5143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727272"/>
                </a:solidFill>
                <a:miter lim="800000"/>
                <a:headEnd/>
                <a:tailEnd/>
              </a14:hiddenLine>
            </a:ext>
          </a:extLst>
        </p:spPr>
        <p:txBody>
          <a:bodyPr lIns="0" tIns="0" rIns="0" bIns="0" anchor="ctr"/>
          <a:lstStyle/>
          <a:p>
            <a:r>
              <a:rPr lang="en-US" altLang="en-US" sz="1500">
                <a:solidFill>
                  <a:srgbClr val="FFFFFF"/>
                </a:solidFill>
                <a:latin typeface="Times" pitchFamily="2" charset="0"/>
                <a:ea typeface="Times" pitchFamily="2" charset="0"/>
                <a:cs typeface="Times" pitchFamily="2" charset="0"/>
                <a:sym typeface="Times" pitchFamily="2" charset="0"/>
              </a:rPr>
              <a:t>2r</a:t>
            </a:r>
            <a:r>
              <a:rPr lang="en-US" altLang="en-US" sz="1500" baseline="-25000">
                <a:solidFill>
                  <a:srgbClr val="FFFFFF"/>
                </a:solidFill>
                <a:latin typeface="Times" pitchFamily="2" charset="0"/>
                <a:ea typeface="Times" pitchFamily="2" charset="0"/>
                <a:cs typeface="Times" pitchFamily="2" charset="0"/>
                <a:sym typeface="Times" pitchFamily="2" charset="0"/>
              </a:rPr>
              <a:t>L</a:t>
            </a:r>
          </a:p>
        </p:txBody>
      </p:sp>
      <p:pic>
        <p:nvPicPr>
          <p:cNvPr id="47146" name="Picture 42" descr="1.png                                                          000D81A7Macintosh HD                   7C2624E3:">
            <a:extLst>
              <a:ext uri="{FF2B5EF4-FFF2-40B4-BE49-F238E27FC236}">
                <a16:creationId xmlns:a16="http://schemas.microsoft.com/office/drawing/2014/main" id="{4473857D-92A7-454B-8CBB-A9E4A87021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2343150"/>
            <a:ext cx="2924175" cy="706041"/>
          </a:xfrm>
          <a:prstGeom prst="rect">
            <a:avLst/>
          </a:prstGeom>
          <a:noFill/>
          <a:extLst>
            <a:ext uri="{909E8E84-426E-40DD-AFC4-6F175D3DCCD1}">
              <a14:hiddenFill xmlns:a14="http://schemas.microsoft.com/office/drawing/2010/main">
                <a:solidFill>
                  <a:srgbClr val="FFFFFF"/>
                </a:solidFill>
              </a14:hiddenFill>
            </a:ext>
          </a:extLst>
        </p:spPr>
      </p:pic>
      <p:sp>
        <p:nvSpPr>
          <p:cNvPr id="47150" name="Rectangle 46">
            <a:extLst>
              <a:ext uri="{FF2B5EF4-FFF2-40B4-BE49-F238E27FC236}">
                <a16:creationId xmlns:a16="http://schemas.microsoft.com/office/drawing/2014/main" id="{4C6507E7-6559-9D4A-BD47-E02ADCCB05A0}"/>
              </a:ext>
            </a:extLst>
          </p:cNvPr>
          <p:cNvSpPr>
            <a:spLocks/>
          </p:cNvSpPr>
          <p:nvPr/>
        </p:nvSpPr>
        <p:spPr bwMode="auto">
          <a:xfrm>
            <a:off x="0" y="629647"/>
            <a:ext cx="8915399" cy="523220"/>
          </a:xfrm>
          <a:prstGeom prst="rect">
            <a:avLst/>
          </a:prstGeom>
          <a:noFill/>
          <a:ln>
            <a:noFill/>
          </a:ln>
          <a:effectLst/>
          <a:extLst>
            <a:ext uri="{909E8E84-426E-40DD-AFC4-6F175D3DCCD1}">
              <a14:hiddenFill xmlns:a14="http://schemas.microsoft.com/office/drawing/2010/main">
                <a:solidFill>
                  <a:srgbClr val="163859">
                    <a:alpha val="34901"/>
                  </a:srgbClr>
                </a:solidFill>
              </a14:hiddenFill>
            </a:ext>
            <a:ext uri="{91240B29-F687-4F45-9708-019B960494DF}">
              <a14:hiddenLine xmlns:a14="http://schemas.microsoft.com/office/drawing/2010/main" w="25400">
                <a:solidFill>
                  <a:srgbClr val="6E7A8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altLang="en-US" sz="2800" dirty="0">
                <a:solidFill>
                  <a:schemeClr val="bg1"/>
                </a:solidFill>
              </a:rPr>
              <a:t>GS95 anisotropy makes resonance scattering inefficient</a:t>
            </a:r>
          </a:p>
        </p:txBody>
      </p:sp>
      <p:sp>
        <p:nvSpPr>
          <p:cNvPr id="2" name="TextBox 1">
            <a:extLst>
              <a:ext uri="{FF2B5EF4-FFF2-40B4-BE49-F238E27FC236}">
                <a16:creationId xmlns:a16="http://schemas.microsoft.com/office/drawing/2014/main" id="{CD1805A7-777C-DF42-8098-904483018C30}"/>
              </a:ext>
            </a:extLst>
          </p:cNvPr>
          <p:cNvSpPr txBox="1"/>
          <p:nvPr/>
        </p:nvSpPr>
        <p:spPr>
          <a:xfrm>
            <a:off x="4785680" y="3186625"/>
            <a:ext cx="4406976" cy="553998"/>
          </a:xfrm>
          <a:prstGeom prst="rect">
            <a:avLst/>
          </a:prstGeom>
          <a:noFill/>
        </p:spPr>
        <p:txBody>
          <a:bodyPr wrap="none" rtlCol="0">
            <a:spAutoFit/>
          </a:bodyPr>
          <a:lstStyle/>
          <a:p>
            <a:r>
              <a:rPr lang="en-US" sz="1500" dirty="0">
                <a:solidFill>
                  <a:schemeClr val="bg1"/>
                </a:solidFill>
              </a:rPr>
              <a:t>Parallel scale is important, while less energy is available</a:t>
            </a:r>
          </a:p>
          <a:p>
            <a:r>
              <a:rPr lang="en-US" sz="1500" dirty="0">
                <a:solidFill>
                  <a:schemeClr val="bg1"/>
                </a:solidFill>
              </a:rPr>
              <a:t> there. </a:t>
            </a:r>
          </a:p>
        </p:txBody>
      </p:sp>
      <p:sp>
        <p:nvSpPr>
          <p:cNvPr id="3" name="TextBox 2">
            <a:extLst>
              <a:ext uri="{FF2B5EF4-FFF2-40B4-BE49-F238E27FC236}">
                <a16:creationId xmlns:a16="http://schemas.microsoft.com/office/drawing/2014/main" id="{55725000-CD6D-244E-AA50-9E39AFD18091}"/>
              </a:ext>
            </a:extLst>
          </p:cNvPr>
          <p:cNvSpPr txBox="1"/>
          <p:nvPr/>
        </p:nvSpPr>
        <p:spPr>
          <a:xfrm>
            <a:off x="5471452" y="1975893"/>
            <a:ext cx="1297150" cy="323165"/>
          </a:xfrm>
          <a:prstGeom prst="rect">
            <a:avLst/>
          </a:prstGeom>
          <a:noFill/>
        </p:spPr>
        <p:txBody>
          <a:bodyPr wrap="none" rtlCol="0">
            <a:spAutoFit/>
          </a:bodyPr>
          <a:lstStyle/>
          <a:p>
            <a:r>
              <a:rPr lang="en-US" sz="1500" dirty="0">
                <a:solidFill>
                  <a:schemeClr val="bg1"/>
                </a:solidFill>
              </a:rPr>
              <a:t>MHD relations</a:t>
            </a:r>
            <a:r>
              <a:rPr lang="en-US" sz="1500" dirty="0"/>
              <a:t>:</a:t>
            </a:r>
          </a:p>
        </p:txBody>
      </p:sp>
      <p:sp>
        <p:nvSpPr>
          <p:cNvPr id="4" name="TextBox 3">
            <a:extLst>
              <a:ext uri="{FF2B5EF4-FFF2-40B4-BE49-F238E27FC236}">
                <a16:creationId xmlns:a16="http://schemas.microsoft.com/office/drawing/2014/main" id="{1DE455E3-275F-B14E-8E31-A61938036AB5}"/>
              </a:ext>
            </a:extLst>
          </p:cNvPr>
          <p:cNvSpPr txBox="1"/>
          <p:nvPr/>
        </p:nvSpPr>
        <p:spPr>
          <a:xfrm>
            <a:off x="4975852" y="3782452"/>
            <a:ext cx="3789917" cy="553998"/>
          </a:xfrm>
          <a:prstGeom prst="rect">
            <a:avLst/>
          </a:prstGeom>
          <a:noFill/>
        </p:spPr>
        <p:txBody>
          <a:bodyPr wrap="square" rtlCol="0">
            <a:spAutoFit/>
          </a:bodyPr>
          <a:lstStyle/>
          <a:p>
            <a:r>
              <a:rPr lang="en-US" sz="1500" dirty="0">
                <a:solidFill>
                  <a:schemeClr val="bg1"/>
                </a:solidFill>
              </a:rPr>
              <a:t>Anisotropy of Alfvenic turbulence is a major factor of CR scattering suppression  </a:t>
            </a:r>
          </a:p>
        </p:txBody>
      </p:sp>
      <p:sp>
        <p:nvSpPr>
          <p:cNvPr id="5" name="TextBox 4">
            <a:extLst>
              <a:ext uri="{FF2B5EF4-FFF2-40B4-BE49-F238E27FC236}">
                <a16:creationId xmlns:a16="http://schemas.microsoft.com/office/drawing/2014/main" id="{BCD53419-F903-A047-92A7-E4448F3EC8E6}"/>
              </a:ext>
            </a:extLst>
          </p:cNvPr>
          <p:cNvSpPr txBox="1"/>
          <p:nvPr/>
        </p:nvSpPr>
        <p:spPr>
          <a:xfrm>
            <a:off x="1699885" y="5381968"/>
            <a:ext cx="2474716" cy="323165"/>
          </a:xfrm>
          <a:prstGeom prst="rect">
            <a:avLst/>
          </a:prstGeom>
          <a:noFill/>
        </p:spPr>
        <p:txBody>
          <a:bodyPr wrap="none" rtlCol="0">
            <a:spAutoFit/>
          </a:bodyPr>
          <a:lstStyle/>
          <a:p>
            <a:r>
              <a:rPr lang="en-US" sz="1500" dirty="0">
                <a:solidFill>
                  <a:schemeClr val="bg1"/>
                </a:solidFill>
              </a:rPr>
              <a:t>Chandran 2000, Yan &amp; AL 2002</a:t>
            </a:r>
          </a:p>
        </p:txBody>
      </p:sp>
    </p:spTree>
    <p:extLst>
      <p:ext uri="{BB962C8B-B14F-4D97-AF65-F5344CB8AC3E}">
        <p14:creationId xmlns:p14="http://schemas.microsoft.com/office/powerpoint/2010/main" val="388701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0" presetClass="entr" presetSubtype="26035072" fill="hold" nodeType="clickEffect">
                                  <p:stCondLst>
                                    <p:cond delay="0"/>
                                  </p:stCondLst>
                                  <p:childTnLst>
                                    <p:set>
                                      <p:cBhvr>
                                        <p:cTn id="6" dur="1" fill="hold">
                                          <p:stCondLst>
                                            <p:cond delay="499"/>
                                          </p:stCondLst>
                                        </p:cTn>
                                        <p:tgtEl>
                                          <p:spTgt spid="47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Box 1"/>
          <p:cNvSpPr txBox="1">
            <a:spLocks noChangeArrowheads="1"/>
          </p:cNvSpPr>
          <p:nvPr/>
        </p:nvSpPr>
        <p:spPr bwMode="auto">
          <a:xfrm>
            <a:off x="0" y="228600"/>
            <a:ext cx="91440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dirty="0">
                <a:solidFill>
                  <a:srgbClr val="0A0E5B"/>
                </a:solidFill>
              </a:rPr>
              <a:t>Turbulent reconnection predicts that particles moving along magnetic field lines get separated as s</a:t>
            </a:r>
            <a:r>
              <a:rPr lang="en-US" sz="2800" baseline="30000" dirty="0">
                <a:solidFill>
                  <a:srgbClr val="0A0E5B"/>
                </a:solidFill>
              </a:rPr>
              <a:t>3/2</a:t>
            </a:r>
            <a:endParaRPr lang="en-US" sz="2800" dirty="0">
              <a:solidFill>
                <a:srgbClr val="0A0E5B"/>
              </a:solidFill>
            </a:endParaRPr>
          </a:p>
        </p:txBody>
      </p:sp>
      <p:cxnSp>
        <p:nvCxnSpPr>
          <p:cNvPr id="82947" name="Curved Connector 7"/>
          <p:cNvCxnSpPr>
            <a:cxnSpLocks noChangeShapeType="1"/>
          </p:cNvCxnSpPr>
          <p:nvPr/>
        </p:nvCxnSpPr>
        <p:spPr bwMode="auto">
          <a:xfrm>
            <a:off x="2286000" y="2438400"/>
            <a:ext cx="5334000" cy="457200"/>
          </a:xfrm>
          <a:prstGeom prst="curvedConnector3">
            <a:avLst>
              <a:gd name="adj1" fmla="val 39287"/>
            </a:avLst>
          </a:prstGeom>
          <a:noFill/>
          <a:ln w="38100">
            <a:solidFill>
              <a:srgbClr val="0A0E5B"/>
            </a:solidFill>
            <a:round/>
            <a:headEnd/>
            <a:tailEnd type="arrow" w="med" len="med"/>
          </a:ln>
        </p:spPr>
      </p:cxnSp>
      <p:cxnSp>
        <p:nvCxnSpPr>
          <p:cNvPr id="82948" name="Curved Connector 10"/>
          <p:cNvCxnSpPr>
            <a:cxnSpLocks noChangeShapeType="1"/>
          </p:cNvCxnSpPr>
          <p:nvPr/>
        </p:nvCxnSpPr>
        <p:spPr bwMode="auto">
          <a:xfrm flipV="1">
            <a:off x="2286000" y="1828800"/>
            <a:ext cx="5334000" cy="533400"/>
          </a:xfrm>
          <a:prstGeom prst="curvedConnector3">
            <a:avLst>
              <a:gd name="adj1" fmla="val 50000"/>
            </a:avLst>
          </a:prstGeom>
          <a:noFill/>
          <a:ln w="38100">
            <a:solidFill>
              <a:srgbClr val="0A0E5B"/>
            </a:solidFill>
            <a:round/>
            <a:headEnd/>
            <a:tailEnd type="arrow" w="med" len="med"/>
          </a:ln>
        </p:spPr>
      </p:cxnSp>
      <p:cxnSp>
        <p:nvCxnSpPr>
          <p:cNvPr id="82949" name="Straight Arrow Connector 16"/>
          <p:cNvCxnSpPr>
            <a:cxnSpLocks noChangeShapeType="1"/>
          </p:cNvCxnSpPr>
          <p:nvPr/>
        </p:nvCxnSpPr>
        <p:spPr bwMode="auto">
          <a:xfrm flipV="1">
            <a:off x="2362200" y="3429000"/>
            <a:ext cx="4419600" cy="76200"/>
          </a:xfrm>
          <a:prstGeom prst="straightConnector1">
            <a:avLst/>
          </a:prstGeom>
          <a:noFill/>
          <a:ln w="9525">
            <a:solidFill>
              <a:srgbClr val="0A0E5B"/>
            </a:solidFill>
            <a:round/>
            <a:headEnd type="arrow" w="med" len="med"/>
            <a:tailEnd type="arrow" w="med" len="med"/>
          </a:ln>
        </p:spPr>
      </p:cxnSp>
      <p:sp>
        <p:nvSpPr>
          <p:cNvPr id="82950" name="TextBox 17"/>
          <p:cNvSpPr txBox="1">
            <a:spLocks noChangeArrowheads="1"/>
          </p:cNvSpPr>
          <p:nvPr/>
        </p:nvSpPr>
        <p:spPr bwMode="auto">
          <a:xfrm>
            <a:off x="4419600" y="3429000"/>
            <a:ext cx="3524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s</a:t>
            </a:r>
          </a:p>
        </p:txBody>
      </p:sp>
      <p:cxnSp>
        <p:nvCxnSpPr>
          <p:cNvPr id="82951" name="Straight Arrow Connector 21"/>
          <p:cNvCxnSpPr>
            <a:cxnSpLocks noChangeShapeType="1"/>
          </p:cNvCxnSpPr>
          <p:nvPr/>
        </p:nvCxnSpPr>
        <p:spPr bwMode="auto">
          <a:xfrm>
            <a:off x="6629400" y="1905000"/>
            <a:ext cx="0" cy="914400"/>
          </a:xfrm>
          <a:prstGeom prst="straightConnector1">
            <a:avLst/>
          </a:prstGeom>
          <a:noFill/>
          <a:ln w="9525">
            <a:solidFill>
              <a:srgbClr val="0A0E5B"/>
            </a:solidFill>
            <a:round/>
            <a:headEnd type="arrow" w="med" len="med"/>
            <a:tailEnd type="arrow" w="med" len="med"/>
          </a:ln>
        </p:spPr>
      </p:cxnSp>
      <p:sp>
        <p:nvSpPr>
          <p:cNvPr id="82952" name="TextBox 22"/>
          <p:cNvSpPr txBox="1">
            <a:spLocks noChangeArrowheads="1"/>
          </p:cNvSpPr>
          <p:nvPr/>
        </p:nvSpPr>
        <p:spPr bwMode="auto">
          <a:xfrm>
            <a:off x="6400800" y="1447800"/>
            <a:ext cx="4254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y</a:t>
            </a:r>
            <a:r>
              <a:rPr lang="en-US" baseline="-25000">
                <a:solidFill>
                  <a:srgbClr val="0A0E5B"/>
                </a:solidFill>
              </a:rPr>
              <a:t>1</a:t>
            </a:r>
            <a:endParaRPr lang="en-US">
              <a:solidFill>
                <a:srgbClr val="0A0E5B"/>
              </a:solidFill>
            </a:endParaRPr>
          </a:p>
        </p:txBody>
      </p:sp>
      <p:sp>
        <p:nvSpPr>
          <p:cNvPr id="82953" name="TextBox 23"/>
          <p:cNvSpPr txBox="1">
            <a:spLocks noChangeArrowheads="1"/>
          </p:cNvSpPr>
          <p:nvPr/>
        </p:nvSpPr>
        <p:spPr bwMode="auto">
          <a:xfrm>
            <a:off x="6477000" y="2819400"/>
            <a:ext cx="4254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y</a:t>
            </a:r>
            <a:r>
              <a:rPr lang="en-US" baseline="-25000">
                <a:solidFill>
                  <a:srgbClr val="0A0E5B"/>
                </a:solidFill>
              </a:rPr>
              <a:t>2</a:t>
            </a:r>
            <a:endParaRPr lang="en-US">
              <a:solidFill>
                <a:srgbClr val="0A0E5B"/>
              </a:solidFill>
            </a:endParaRPr>
          </a:p>
        </p:txBody>
      </p:sp>
      <p:sp>
        <p:nvSpPr>
          <p:cNvPr id="82954" name="TextBox 27"/>
          <p:cNvSpPr txBox="1">
            <a:spLocks noChangeArrowheads="1"/>
          </p:cNvSpPr>
          <p:nvPr/>
        </p:nvSpPr>
        <p:spPr bwMode="auto">
          <a:xfrm>
            <a:off x="914400" y="1600200"/>
            <a:ext cx="2443163" cy="400050"/>
          </a:xfrm>
          <a:prstGeom prst="rect">
            <a:avLst/>
          </a:prstGeom>
          <a:noFill/>
          <a:ln w="9525">
            <a:solidFill>
              <a:srgbClr val="0A0E5B"/>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Simplified illustration:</a:t>
            </a:r>
          </a:p>
        </p:txBody>
      </p:sp>
      <p:pic>
        <p:nvPicPr>
          <p:cNvPr id="82955" name="Picture 28" descr="latex-image-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2150" y="4057650"/>
            <a:ext cx="430530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C312BDD-573A-7386-21D4-3CA5A2728401}"/>
              </a:ext>
            </a:extLst>
          </p:cNvPr>
          <p:cNvSpPr txBox="1"/>
          <p:nvPr/>
        </p:nvSpPr>
        <p:spPr>
          <a:xfrm>
            <a:off x="6563268" y="4735945"/>
            <a:ext cx="2113464" cy="400110"/>
          </a:xfrm>
          <a:prstGeom prst="rect">
            <a:avLst/>
          </a:prstGeom>
          <a:noFill/>
        </p:spPr>
        <p:txBody>
          <a:bodyPr wrap="none" rtlCol="0">
            <a:spAutoFit/>
          </a:bodyPr>
          <a:lstStyle/>
          <a:p>
            <a:r>
              <a:rPr lang="en-US" dirty="0">
                <a:solidFill>
                  <a:schemeClr val="bg1"/>
                </a:solidFill>
              </a:rPr>
              <a:t>AL &amp; </a:t>
            </a:r>
            <a:r>
              <a:rPr lang="en-US" dirty="0" err="1">
                <a:solidFill>
                  <a:schemeClr val="bg1"/>
                </a:solidFill>
              </a:rPr>
              <a:t>Vishniac</a:t>
            </a:r>
            <a:r>
              <a:rPr lang="en-US" dirty="0">
                <a:solidFill>
                  <a:schemeClr val="bg1"/>
                </a:solidFill>
              </a:rPr>
              <a:t> 1999</a:t>
            </a:r>
          </a:p>
        </p:txBody>
      </p:sp>
    </p:spTree>
    <p:extLst>
      <p:ext uri="{BB962C8B-B14F-4D97-AF65-F5344CB8AC3E}">
        <p14:creationId xmlns:p14="http://schemas.microsoft.com/office/powerpoint/2010/main" val="3996288346"/>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101.tiff                                                       000D81A7Macintosh HD                   7C2624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4572000" cy="327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1091" name="Rectangle 3"/>
          <p:cNvSpPr>
            <a:spLocks noChangeArrowheads="1"/>
          </p:cNvSpPr>
          <p:nvPr/>
        </p:nvSpPr>
        <p:spPr bwMode="auto">
          <a:xfrm>
            <a:off x="0" y="152400"/>
            <a:ext cx="8991600" cy="954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800" dirty="0">
                <a:solidFill>
                  <a:srgbClr val="0A0E5B"/>
                </a:solidFill>
                <a:effectLst>
                  <a:outerShdw blurRad="38100" dist="38100" dir="2700000" algn="tl">
                    <a:srgbClr val="DDDDDD"/>
                  </a:outerShdw>
                </a:effectLst>
                <a:latin typeface="+mj-lt"/>
                <a:cs typeface="Lucida Grande" charset="0"/>
                <a:sym typeface="Chalkboard" charset="0"/>
              </a:rPr>
              <a:t>Richardson spatial diffusion law of magnetic fields was confirmed with higher resolutions</a:t>
            </a:r>
          </a:p>
        </p:txBody>
      </p:sp>
      <p:sp>
        <p:nvSpPr>
          <p:cNvPr id="601092" name="Rectangle 4"/>
          <p:cNvSpPr>
            <a:spLocks noChangeArrowheads="1"/>
          </p:cNvSpPr>
          <p:nvPr/>
        </p:nvSpPr>
        <p:spPr bwMode="auto">
          <a:xfrm>
            <a:off x="1219200" y="4114800"/>
            <a:ext cx="1439863" cy="369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dirty="0">
                <a:solidFill>
                  <a:srgbClr val="0A0E5B"/>
                </a:solidFill>
              </a:rPr>
              <a:t>AL et al. 2004</a:t>
            </a:r>
          </a:p>
        </p:txBody>
      </p:sp>
      <p:sp>
        <p:nvSpPr>
          <p:cNvPr id="40964" name="TextBox 8"/>
          <p:cNvSpPr txBox="1">
            <a:spLocks noChangeArrowheads="1"/>
          </p:cNvSpPr>
          <p:nvPr/>
        </p:nvSpPr>
        <p:spPr bwMode="auto">
          <a:xfrm>
            <a:off x="4572000" y="4572000"/>
            <a:ext cx="358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L</a:t>
            </a:r>
          </a:p>
        </p:txBody>
      </p:sp>
      <p:pic>
        <p:nvPicPr>
          <p:cNvPr id="40965" name="Picture 11" descr="1.tiff                                                         000D81A7Macintosh HD                   7C264F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4938" y="3694113"/>
            <a:ext cx="5199062" cy="316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2"/>
          <p:cNvSpPr>
            <a:spLocks noChangeArrowheads="1"/>
          </p:cNvSpPr>
          <p:nvPr/>
        </p:nvSpPr>
        <p:spPr bwMode="auto">
          <a:xfrm>
            <a:off x="7239000" y="6519863"/>
            <a:ext cx="1497013" cy="33813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defRPr/>
            </a:pPr>
            <a:r>
              <a:rPr lang="en-US" sz="1600" dirty="0" err="1">
                <a:solidFill>
                  <a:srgbClr val="0A0E5B"/>
                </a:solidFill>
              </a:rPr>
              <a:t>Beresnyak</a:t>
            </a:r>
            <a:r>
              <a:rPr lang="en-US" sz="1600" dirty="0">
                <a:solidFill>
                  <a:srgbClr val="0A0E5B"/>
                </a:solidFill>
              </a:rPr>
              <a:t> 2013</a:t>
            </a:r>
            <a:endParaRPr lang="en-US" dirty="0">
              <a:solidFill>
                <a:srgbClr val="0A0E5B"/>
              </a:solidFill>
            </a:endParaRPr>
          </a:p>
        </p:txBody>
      </p:sp>
      <p:sp>
        <p:nvSpPr>
          <p:cNvPr id="13" name="Rectangle 13"/>
          <p:cNvSpPr>
            <a:spLocks noChangeArrowheads="1"/>
          </p:cNvSpPr>
          <p:nvPr/>
        </p:nvSpPr>
        <p:spPr bwMode="auto">
          <a:xfrm>
            <a:off x="6916738" y="3998913"/>
            <a:ext cx="766762" cy="4000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defRPr/>
            </a:pPr>
            <a:r>
              <a:rPr lang="en-US" dirty="0">
                <a:solidFill>
                  <a:srgbClr val="0A0E5B"/>
                </a:solidFill>
              </a:rPr>
              <a:t>1536</a:t>
            </a:r>
            <a:r>
              <a:rPr lang="en-US" baseline="30000" dirty="0">
                <a:solidFill>
                  <a:srgbClr val="0A0E5B"/>
                </a:solidFill>
              </a:rPr>
              <a:t>3</a:t>
            </a:r>
            <a:endParaRPr lang="en-US" dirty="0">
              <a:solidFill>
                <a:srgbClr val="0A0E5B"/>
              </a:solidFill>
            </a:endParaRPr>
          </a:p>
        </p:txBody>
      </p:sp>
      <p:sp>
        <p:nvSpPr>
          <p:cNvPr id="40968" name="TextBox 2"/>
          <p:cNvSpPr txBox="1">
            <a:spLocks noChangeArrowheads="1"/>
          </p:cNvSpPr>
          <p:nvPr/>
        </p:nvSpPr>
        <p:spPr bwMode="auto">
          <a:xfrm>
            <a:off x="5494338" y="6094413"/>
            <a:ext cx="1841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endParaRPr lang="en-US"/>
          </a:p>
        </p:txBody>
      </p:sp>
      <p:pic>
        <p:nvPicPr>
          <p:cNvPr id="40969" name="Picture 3"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02538" y="4876800"/>
            <a:ext cx="1169987"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70" name="TextBox 4"/>
          <p:cNvSpPr txBox="1">
            <a:spLocks noChangeArrowheads="1"/>
          </p:cNvSpPr>
          <p:nvPr/>
        </p:nvSpPr>
        <p:spPr bwMode="auto">
          <a:xfrm>
            <a:off x="7373938" y="5141913"/>
            <a:ext cx="103822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1600">
                <a:solidFill>
                  <a:srgbClr val="0A0E5B"/>
                </a:solidFill>
              </a:rPr>
              <a:t>Prediction</a:t>
            </a:r>
            <a:r>
              <a:rPr lang="en-US" sz="1600">
                <a:solidFill>
                  <a:srgbClr val="FF0000"/>
                </a:solidFill>
              </a:rPr>
              <a:t> </a:t>
            </a:r>
          </a:p>
        </p:txBody>
      </p:sp>
      <p:sp>
        <p:nvSpPr>
          <p:cNvPr id="40971" name="TextBox 3"/>
          <p:cNvSpPr txBox="1">
            <a:spLocks noChangeArrowheads="1"/>
          </p:cNvSpPr>
          <p:nvPr/>
        </p:nvSpPr>
        <p:spPr bwMode="auto">
          <a:xfrm>
            <a:off x="76200" y="5257800"/>
            <a:ext cx="26543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More recent simulations</a:t>
            </a:r>
          </a:p>
        </p:txBody>
      </p:sp>
      <p:sp>
        <p:nvSpPr>
          <p:cNvPr id="40972" name="Right Arrow 5"/>
          <p:cNvSpPr>
            <a:spLocks noChangeArrowheads="1"/>
          </p:cNvSpPr>
          <p:nvPr/>
        </p:nvSpPr>
        <p:spPr bwMode="auto">
          <a:xfrm>
            <a:off x="2895600" y="5257800"/>
            <a:ext cx="977900" cy="484188"/>
          </a:xfrm>
          <a:prstGeom prst="rightArrow">
            <a:avLst>
              <a:gd name="adj1" fmla="val 50000"/>
              <a:gd name="adj2" fmla="val 50024"/>
            </a:avLst>
          </a:prstGeom>
          <a:solidFill>
            <a:schemeClr val="accent1"/>
          </a:solidFill>
          <a:ln w="9525">
            <a:solidFill>
              <a:schemeClr val="tx1"/>
            </a:solidFill>
            <a:round/>
            <a:headEnd/>
            <a:tailEnd/>
          </a:ln>
        </p:spPr>
        <p:txBody>
          <a:bodyPr/>
          <a:lstStyle/>
          <a:p>
            <a:endParaRPr lang="en-US" sz="1800" b="0" i="0"/>
          </a:p>
        </p:txBody>
      </p:sp>
    </p:spTree>
    <p:extLst>
      <p:ext uri="{BB962C8B-B14F-4D97-AF65-F5344CB8AC3E}">
        <p14:creationId xmlns:p14="http://schemas.microsoft.com/office/powerpoint/2010/main" val="1978745273"/>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descr="1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00200"/>
            <a:ext cx="6176963" cy="489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4" name="TextBox 2"/>
          <p:cNvSpPr txBox="1">
            <a:spLocks noChangeArrowheads="1"/>
          </p:cNvSpPr>
          <p:nvPr/>
        </p:nvSpPr>
        <p:spPr bwMode="auto">
          <a:xfrm>
            <a:off x="23648" y="31093"/>
            <a:ext cx="86614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dirty="0">
                <a:solidFill>
                  <a:schemeClr val="bg1"/>
                </a:solidFill>
              </a:rPr>
              <a:t>Naturally, particles streaming freely along magnetic field lines show the same </a:t>
            </a:r>
            <a:r>
              <a:rPr lang="en-US" sz="2800" dirty="0" err="1">
                <a:solidFill>
                  <a:schemeClr val="bg1"/>
                </a:solidFill>
              </a:rPr>
              <a:t>superdiffusion</a:t>
            </a:r>
            <a:r>
              <a:rPr lang="en-US" sz="2800" dirty="0">
                <a:solidFill>
                  <a:schemeClr val="bg1"/>
                </a:solidFill>
              </a:rPr>
              <a:t> as magnetic field lines  </a:t>
            </a:r>
          </a:p>
        </p:txBody>
      </p:sp>
      <p:pic>
        <p:nvPicPr>
          <p:cNvPr id="84995" name="Picture 3"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8150" y="6000750"/>
            <a:ext cx="520700"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996" name="Picture 4"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84300" y="2076450"/>
            <a:ext cx="685800" cy="31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7" name="TextBox 5"/>
          <p:cNvSpPr txBox="1">
            <a:spLocks noChangeArrowheads="1"/>
          </p:cNvSpPr>
          <p:nvPr/>
        </p:nvSpPr>
        <p:spPr bwMode="auto">
          <a:xfrm>
            <a:off x="3352800" y="1981200"/>
            <a:ext cx="9350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M</a:t>
            </a:r>
            <a:r>
              <a:rPr lang="en-US" baseline="-25000">
                <a:solidFill>
                  <a:srgbClr val="0A0E5B"/>
                </a:solidFill>
              </a:rPr>
              <a:t>A</a:t>
            </a:r>
            <a:r>
              <a:rPr lang="en-US">
                <a:solidFill>
                  <a:srgbClr val="0A0E5B"/>
                </a:solidFill>
              </a:rPr>
              <a:t>=1.5</a:t>
            </a:r>
          </a:p>
        </p:txBody>
      </p:sp>
      <p:sp>
        <p:nvSpPr>
          <p:cNvPr id="84998" name="TextBox 6"/>
          <p:cNvSpPr txBox="1">
            <a:spLocks noChangeArrowheads="1"/>
          </p:cNvSpPr>
          <p:nvPr/>
        </p:nvSpPr>
        <p:spPr bwMode="auto">
          <a:xfrm>
            <a:off x="5791200" y="6507163"/>
            <a:ext cx="136842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1600">
                <a:solidFill>
                  <a:srgbClr val="0A0E5B"/>
                </a:solidFill>
              </a:rPr>
              <a:t>Xu &amp; Yan 2013</a:t>
            </a:r>
          </a:p>
        </p:txBody>
      </p:sp>
      <p:pic>
        <p:nvPicPr>
          <p:cNvPr id="2" name="Picture 49" descr="Screen Shot 2018-07-31 at 9.39.43 PM.png">
            <a:extLst>
              <a:ext uri="{FF2B5EF4-FFF2-40B4-BE49-F238E27FC236}">
                <a16:creationId xmlns:a16="http://schemas.microsoft.com/office/drawing/2014/main" id="{A781FD07-3480-2F86-1C15-280A8D0C545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96163" y="948414"/>
            <a:ext cx="1683648" cy="161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9674EE2-01C6-9C4D-7796-E0D7A836EF54}"/>
              </a:ext>
            </a:extLst>
          </p:cNvPr>
          <p:cNvSpPr txBox="1"/>
          <p:nvPr/>
        </p:nvSpPr>
        <p:spPr>
          <a:xfrm>
            <a:off x="8077200" y="2667000"/>
            <a:ext cx="710451" cy="400110"/>
          </a:xfrm>
          <a:prstGeom prst="rect">
            <a:avLst/>
          </a:prstGeom>
          <a:noFill/>
        </p:spPr>
        <p:txBody>
          <a:bodyPr wrap="none" rtlCol="0">
            <a:spAutoFit/>
          </a:bodyPr>
          <a:lstStyle/>
          <a:p>
            <a:r>
              <a:rPr lang="en-US" dirty="0">
                <a:solidFill>
                  <a:schemeClr val="bg1"/>
                </a:solidFill>
              </a:rPr>
              <a:t>S. Xu</a:t>
            </a:r>
          </a:p>
        </p:txBody>
      </p:sp>
    </p:spTree>
    <p:extLst>
      <p:ext uri="{BB962C8B-B14F-4D97-AF65-F5344CB8AC3E}">
        <p14:creationId xmlns:p14="http://schemas.microsoft.com/office/powerpoint/2010/main" val="4247050697"/>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7467600" cy="5713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4" name="TextBox 3"/>
          <p:cNvSpPr txBox="1">
            <a:spLocks noChangeArrowheads="1"/>
          </p:cNvSpPr>
          <p:nvPr/>
        </p:nvSpPr>
        <p:spPr bwMode="auto">
          <a:xfrm>
            <a:off x="533400" y="228600"/>
            <a:ext cx="43608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a:solidFill>
                  <a:srgbClr val="0A0E5B"/>
                </a:solidFill>
              </a:rPr>
              <a:t>Different regimes of diffusion</a:t>
            </a:r>
          </a:p>
        </p:txBody>
      </p:sp>
    </p:spTree>
    <p:extLst>
      <p:ext uri="{BB962C8B-B14F-4D97-AF65-F5344CB8AC3E}">
        <p14:creationId xmlns:p14="http://schemas.microsoft.com/office/powerpoint/2010/main" val="3132070946"/>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eq30.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1943100"/>
            <a:ext cx="4171950" cy="314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3010" name="Group 10"/>
          <p:cNvGrpSpPr>
            <a:grpSpLocks/>
          </p:cNvGrpSpPr>
          <p:nvPr/>
        </p:nvGrpSpPr>
        <p:grpSpPr bwMode="auto">
          <a:xfrm>
            <a:off x="1371600" y="2400301"/>
            <a:ext cx="2228850" cy="2145506"/>
            <a:chOff x="1624013" y="1597025"/>
            <a:chExt cx="2971799" cy="2860675"/>
          </a:xfrm>
        </p:grpSpPr>
        <p:sp>
          <p:nvSpPr>
            <p:cNvPr id="43021" name="Rectangle 9"/>
            <p:cNvSpPr>
              <a:spLocks noChangeArrowheads="1"/>
            </p:cNvSpPr>
            <p:nvPr/>
          </p:nvSpPr>
          <p:spPr bwMode="auto">
            <a:xfrm>
              <a:off x="1624013" y="4038600"/>
              <a:ext cx="1717675"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727272"/>
                  </a:solidFill>
                  <a:miter lim="800000"/>
                  <a:headEnd/>
                  <a:tailEnd/>
                </a14:hiddenLine>
              </a:ext>
            </a:extLst>
          </p:spPr>
          <p:txBody>
            <a:bodyPr lIns="0" tIns="0" rIns="0" bIns="0" anchor="ctr"/>
            <a:lstStyle/>
            <a:p>
              <a:r>
                <a:rPr lang="en-US" altLang="zh-CN" sz="1500">
                  <a:solidFill>
                    <a:srgbClr val="0A0E5B"/>
                  </a:solidFill>
                  <a:latin typeface="Arial" charset="0"/>
                  <a:cs typeface="Arial" charset="0"/>
                  <a:sym typeface="Arial" charset="0"/>
                </a:rPr>
                <a:t>field lines</a:t>
              </a:r>
            </a:p>
          </p:txBody>
        </p:sp>
        <p:sp>
          <p:nvSpPr>
            <p:cNvPr id="6" name="AutoShape 6"/>
            <p:cNvSpPr>
              <a:spLocks/>
            </p:cNvSpPr>
            <p:nvPr/>
          </p:nvSpPr>
          <p:spPr bwMode="auto">
            <a:xfrm>
              <a:off x="2590801" y="1597025"/>
              <a:ext cx="715962" cy="1196975"/>
            </a:xfrm>
            <a:custGeom>
              <a:avLst/>
              <a:gdLst/>
              <a:ahLst/>
              <a:cxnLst/>
              <a:rect l="0" t="0" r="r" b="b"/>
              <a:pathLst>
                <a:path w="20531" h="21526">
                  <a:moveTo>
                    <a:pt x="4419" y="21526"/>
                  </a:moveTo>
                  <a:cubicBezTo>
                    <a:pt x="4080" y="21095"/>
                    <a:pt x="3590" y="20779"/>
                    <a:pt x="3270" y="20348"/>
                  </a:cubicBezTo>
                  <a:cubicBezTo>
                    <a:pt x="3006" y="20000"/>
                    <a:pt x="2648" y="19718"/>
                    <a:pt x="2516" y="19336"/>
                  </a:cubicBezTo>
                  <a:cubicBezTo>
                    <a:pt x="2440" y="19170"/>
                    <a:pt x="2402" y="18988"/>
                    <a:pt x="2327" y="18838"/>
                  </a:cubicBezTo>
                  <a:cubicBezTo>
                    <a:pt x="2026" y="18308"/>
                    <a:pt x="1498" y="17992"/>
                    <a:pt x="1177" y="17495"/>
                  </a:cubicBezTo>
                  <a:cubicBezTo>
                    <a:pt x="687" y="16748"/>
                    <a:pt x="442" y="15952"/>
                    <a:pt x="216" y="15139"/>
                  </a:cubicBezTo>
                  <a:cubicBezTo>
                    <a:pt x="84" y="13347"/>
                    <a:pt x="-764" y="9200"/>
                    <a:pt x="2139" y="8586"/>
                  </a:cubicBezTo>
                  <a:cubicBezTo>
                    <a:pt x="2516" y="8354"/>
                    <a:pt x="3100" y="8287"/>
                    <a:pt x="3270" y="7922"/>
                  </a:cubicBezTo>
                  <a:cubicBezTo>
                    <a:pt x="3533" y="7226"/>
                    <a:pt x="3477" y="7060"/>
                    <a:pt x="4608" y="6744"/>
                  </a:cubicBezTo>
                  <a:cubicBezTo>
                    <a:pt x="4985" y="6628"/>
                    <a:pt x="5757" y="6413"/>
                    <a:pt x="5757" y="6413"/>
                  </a:cubicBezTo>
                  <a:cubicBezTo>
                    <a:pt x="7246" y="5019"/>
                    <a:pt x="12034" y="5268"/>
                    <a:pt x="13391" y="5235"/>
                  </a:cubicBezTo>
                  <a:cubicBezTo>
                    <a:pt x="14691" y="4853"/>
                    <a:pt x="13089" y="5318"/>
                    <a:pt x="15106" y="4720"/>
                  </a:cubicBezTo>
                  <a:cubicBezTo>
                    <a:pt x="15295" y="4654"/>
                    <a:pt x="15690" y="4555"/>
                    <a:pt x="15690" y="4555"/>
                  </a:cubicBezTo>
                  <a:cubicBezTo>
                    <a:pt x="15879" y="4438"/>
                    <a:pt x="16049" y="4306"/>
                    <a:pt x="16256" y="4223"/>
                  </a:cubicBezTo>
                  <a:cubicBezTo>
                    <a:pt x="16426" y="4140"/>
                    <a:pt x="16671" y="4173"/>
                    <a:pt x="16821" y="4057"/>
                  </a:cubicBezTo>
                  <a:cubicBezTo>
                    <a:pt x="17839" y="3144"/>
                    <a:pt x="16105" y="3808"/>
                    <a:pt x="17594" y="3377"/>
                  </a:cubicBezTo>
                  <a:cubicBezTo>
                    <a:pt x="18442" y="2232"/>
                    <a:pt x="18028" y="2647"/>
                    <a:pt x="18744" y="2033"/>
                  </a:cubicBezTo>
                  <a:cubicBezTo>
                    <a:pt x="18857" y="1701"/>
                    <a:pt x="19027" y="1369"/>
                    <a:pt x="19121" y="1038"/>
                  </a:cubicBezTo>
                  <a:cubicBezTo>
                    <a:pt x="19177" y="805"/>
                    <a:pt x="19102" y="507"/>
                    <a:pt x="19309" y="357"/>
                  </a:cubicBezTo>
                  <a:cubicBezTo>
                    <a:pt x="19611" y="125"/>
                    <a:pt x="20836" y="-74"/>
                    <a:pt x="20459" y="26"/>
                  </a:cubicBezTo>
                  <a:cubicBezTo>
                    <a:pt x="19554" y="208"/>
                    <a:pt x="19686" y="-57"/>
                    <a:pt x="19686" y="523"/>
                  </a:cubicBezTo>
                </a:path>
              </a:pathLst>
            </a:custGeom>
            <a:noFill/>
            <a:ln w="25400">
              <a:solidFill>
                <a:srgbClr val="FF0000"/>
              </a:solidFill>
              <a:prstDash val="solid"/>
              <a:miter lim="800000"/>
              <a:headEnd type="none" w="med" len="med"/>
              <a:tailEnd type="none" w="med" len="med"/>
            </a:ln>
            <a:effectLst>
              <a:outerShdw blurRad="12700" dist="12700"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defRPr/>
              </a:pPr>
              <a:endParaRPr lang="zh-CN" altLang="en-US" sz="1500"/>
            </a:p>
          </p:txBody>
        </p:sp>
        <p:sp>
          <p:nvSpPr>
            <p:cNvPr id="8" name="Rectangle 7"/>
            <p:cNvSpPr>
              <a:spLocks/>
            </p:cNvSpPr>
            <p:nvPr/>
          </p:nvSpPr>
          <p:spPr bwMode="auto">
            <a:xfrm>
              <a:off x="3757612" y="1749425"/>
              <a:ext cx="838200" cy="482600"/>
            </a:xfrm>
            <a:prstGeom prst="rect">
              <a:avLst/>
            </a:prstGeom>
            <a:ln/>
          </p:spPr>
          <p:style>
            <a:lnRef idx="0">
              <a:schemeClr val="accent2"/>
            </a:lnRef>
            <a:fillRef idx="3">
              <a:schemeClr val="accent2"/>
            </a:fillRef>
            <a:effectRef idx="3">
              <a:schemeClr val="accent2"/>
            </a:effectRef>
            <a:fontRef idx="minor">
              <a:schemeClr val="lt1"/>
            </a:fontRef>
          </p:style>
          <p:txBody>
            <a:bodyPr lIns="0" tIns="0" rIns="0" bIns="0" anchor="ct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pPr eaLnBrk="1" hangingPunct="1">
                <a:defRPr/>
              </a:pPr>
              <a:r>
                <a:rPr lang="en-US" altLang="zh-CN" sz="1950" dirty="0" err="1">
                  <a:solidFill>
                    <a:srgbClr val="000000"/>
                  </a:solidFill>
                  <a:effectLst>
                    <a:outerShdw blurRad="38100" dist="38100" dir="2700000" algn="tl">
                      <a:srgbClr val="FFFFFF"/>
                    </a:outerShdw>
                  </a:effectLst>
                  <a:latin typeface="Chalkboard" charset="0"/>
                  <a:cs typeface="Chalkboard" charset="0"/>
                  <a:sym typeface="Chalkboard" charset="0"/>
                </a:rPr>
                <a:t>l</a:t>
              </a:r>
              <a:r>
                <a:rPr lang="en-US" altLang="zh-CN" sz="1950" baseline="-25000" dirty="0" err="1">
                  <a:solidFill>
                    <a:srgbClr val="000000"/>
                  </a:solidFill>
                  <a:effectLst>
                    <a:outerShdw blurRad="38100" dist="38100" dir="2700000" algn="tl">
                      <a:srgbClr val="FFFFFF"/>
                    </a:outerShdw>
                  </a:effectLst>
                  <a:latin typeface="Symbol" charset="0"/>
                  <a:cs typeface="Symbol" charset="0"/>
                  <a:sym typeface="Symbol" charset="0"/>
                </a:rPr>
                <a:t>⊥</a:t>
              </a:r>
              <a:r>
                <a:rPr lang="en-US" altLang="zh-CN" sz="1950" baseline="-25000" dirty="0" err="1">
                  <a:solidFill>
                    <a:srgbClr val="000000"/>
                  </a:solidFill>
                  <a:effectLst>
                    <a:outerShdw blurRad="38100" dist="38100" dir="2700000" algn="tl">
                      <a:srgbClr val="FFFFFF"/>
                    </a:outerShdw>
                  </a:effectLst>
                  <a:latin typeface="Chalkboard" charset="0"/>
                  <a:cs typeface="Chalkboard" charset="0"/>
                  <a:sym typeface="Chalkboard" charset="0"/>
                </a:rPr>
                <a:t>,</a:t>
              </a:r>
              <a:r>
                <a:rPr lang="en-US" altLang="zh-CN" sz="1950" baseline="-25000" dirty="0" err="1">
                  <a:effectLst>
                    <a:outerShdw blurRad="38100" dist="38100" dir="2700000" algn="tl">
                      <a:srgbClr val="000000"/>
                    </a:outerShdw>
                  </a:effectLst>
                  <a:latin typeface="Chalkboard" charset="0"/>
                  <a:cs typeface="Chalkboard" charset="0"/>
                  <a:sym typeface="Chalkboard" charset="0"/>
                </a:rPr>
                <a:t>min</a:t>
              </a:r>
              <a:endParaRPr lang="en-US" altLang="zh-CN" sz="1950" baseline="-25000" dirty="0">
                <a:effectLst>
                  <a:outerShdw blurRad="38100" dist="38100" dir="2700000" algn="tl">
                    <a:srgbClr val="000000"/>
                  </a:outerShdw>
                </a:effectLst>
                <a:latin typeface="Chalkboard" charset="0"/>
                <a:cs typeface="Chalkboard" charset="0"/>
                <a:sym typeface="Chalkboard" charset="0"/>
              </a:endParaRPr>
            </a:p>
          </p:txBody>
        </p:sp>
        <p:sp>
          <p:nvSpPr>
            <p:cNvPr id="43026" name="Line 10"/>
            <p:cNvSpPr>
              <a:spLocks noChangeShapeType="1"/>
            </p:cNvSpPr>
            <p:nvPr/>
          </p:nvSpPr>
          <p:spPr bwMode="auto">
            <a:xfrm rot="10800000" flipV="1">
              <a:off x="2800350" y="2249487"/>
              <a:ext cx="1146175" cy="134938"/>
            </a:xfrm>
            <a:prstGeom prst="line">
              <a:avLst/>
            </a:prstGeom>
            <a:noFill/>
            <a:ln w="38100">
              <a:solidFill>
                <a:srgbClr val="008000"/>
              </a:solidFill>
              <a:round/>
              <a:headEnd/>
              <a:tailEnd type="arrow" w="lg" len="lg"/>
            </a:ln>
            <a:extLst>
              <a:ext uri="{909E8E84-426E-40dd-AFC4-6F175D3DCCD1}">
                <a14:hiddenFill xmlns:a14="http://schemas.microsoft.com/office/drawing/2010/main" xmlns="">
                  <a:noFill/>
                </a14:hiddenFill>
              </a:ext>
            </a:extLst>
          </p:spPr>
          <p:txBody>
            <a:bodyPr/>
            <a:lstStyle/>
            <a:p>
              <a:endParaRPr lang="en-US" sz="1500"/>
            </a:p>
          </p:txBody>
        </p:sp>
      </p:grpSp>
      <p:sp>
        <p:nvSpPr>
          <p:cNvPr id="3" name="AutoShape 4"/>
          <p:cNvSpPr>
            <a:spLocks/>
          </p:cNvSpPr>
          <p:nvPr/>
        </p:nvSpPr>
        <p:spPr bwMode="auto">
          <a:xfrm>
            <a:off x="1314451" y="3288506"/>
            <a:ext cx="1164431" cy="720329"/>
          </a:xfrm>
          <a:custGeom>
            <a:avLst/>
            <a:gdLst/>
            <a:ahLst/>
            <a:cxnLst/>
            <a:rect l="0" t="0" r="r" b="b"/>
            <a:pathLst>
              <a:path w="21272" h="21524">
                <a:moveTo>
                  <a:pt x="0" y="21524"/>
                </a:moveTo>
                <a:cubicBezTo>
                  <a:pt x="229" y="19065"/>
                  <a:pt x="-149" y="21131"/>
                  <a:pt x="459" y="19931"/>
                </a:cubicBezTo>
                <a:cubicBezTo>
                  <a:pt x="1101" y="18593"/>
                  <a:pt x="447" y="19104"/>
                  <a:pt x="1158" y="18731"/>
                </a:cubicBezTo>
                <a:cubicBezTo>
                  <a:pt x="1273" y="18593"/>
                  <a:pt x="1364" y="18416"/>
                  <a:pt x="1502" y="18337"/>
                </a:cubicBezTo>
                <a:cubicBezTo>
                  <a:pt x="1720" y="18160"/>
                  <a:pt x="2201" y="17944"/>
                  <a:pt x="2201" y="17944"/>
                </a:cubicBezTo>
                <a:cubicBezTo>
                  <a:pt x="2706" y="18003"/>
                  <a:pt x="3222" y="17904"/>
                  <a:pt x="3715" y="18140"/>
                </a:cubicBezTo>
                <a:cubicBezTo>
                  <a:pt x="3978" y="18258"/>
                  <a:pt x="4139" y="18770"/>
                  <a:pt x="4403" y="18927"/>
                </a:cubicBezTo>
                <a:cubicBezTo>
                  <a:pt x="5045" y="19281"/>
                  <a:pt x="5687" y="19458"/>
                  <a:pt x="6260" y="20127"/>
                </a:cubicBezTo>
                <a:cubicBezTo>
                  <a:pt x="7372" y="19990"/>
                  <a:pt x="7796" y="20245"/>
                  <a:pt x="8587" y="19321"/>
                </a:cubicBezTo>
                <a:cubicBezTo>
                  <a:pt x="8862" y="17885"/>
                  <a:pt x="8461" y="19655"/>
                  <a:pt x="9057" y="18140"/>
                </a:cubicBezTo>
                <a:cubicBezTo>
                  <a:pt x="9172" y="17826"/>
                  <a:pt x="9436" y="16724"/>
                  <a:pt x="9516" y="16350"/>
                </a:cubicBezTo>
                <a:cubicBezTo>
                  <a:pt x="9298" y="15209"/>
                  <a:pt x="9183" y="14108"/>
                  <a:pt x="9057" y="12947"/>
                </a:cubicBezTo>
                <a:cubicBezTo>
                  <a:pt x="9012" y="12554"/>
                  <a:pt x="8931" y="11767"/>
                  <a:pt x="8931" y="11767"/>
                </a:cubicBezTo>
                <a:cubicBezTo>
                  <a:pt x="9034" y="10940"/>
                  <a:pt x="9012" y="10134"/>
                  <a:pt x="9516" y="9760"/>
                </a:cubicBezTo>
                <a:cubicBezTo>
                  <a:pt x="9734" y="9583"/>
                  <a:pt x="9975" y="9485"/>
                  <a:pt x="10215" y="9367"/>
                </a:cubicBezTo>
                <a:cubicBezTo>
                  <a:pt x="10330" y="9288"/>
                  <a:pt x="10559" y="9170"/>
                  <a:pt x="10559" y="9170"/>
                </a:cubicBezTo>
                <a:cubicBezTo>
                  <a:pt x="10938" y="9229"/>
                  <a:pt x="11327" y="9229"/>
                  <a:pt x="11717" y="9367"/>
                </a:cubicBezTo>
                <a:cubicBezTo>
                  <a:pt x="11958" y="9426"/>
                  <a:pt x="12176" y="9622"/>
                  <a:pt x="12417" y="9760"/>
                </a:cubicBezTo>
                <a:cubicBezTo>
                  <a:pt x="12531" y="9819"/>
                  <a:pt x="12772" y="9957"/>
                  <a:pt x="12772" y="9957"/>
                </a:cubicBezTo>
                <a:cubicBezTo>
                  <a:pt x="12887" y="10094"/>
                  <a:pt x="12990" y="10252"/>
                  <a:pt x="13116" y="10370"/>
                </a:cubicBezTo>
                <a:cubicBezTo>
                  <a:pt x="13219" y="10449"/>
                  <a:pt x="13345" y="10449"/>
                  <a:pt x="13460" y="10567"/>
                </a:cubicBezTo>
                <a:cubicBezTo>
                  <a:pt x="13724" y="10822"/>
                  <a:pt x="13976" y="11531"/>
                  <a:pt x="14159" y="11963"/>
                </a:cubicBezTo>
                <a:cubicBezTo>
                  <a:pt x="14320" y="12337"/>
                  <a:pt x="14629" y="13163"/>
                  <a:pt x="14629" y="13163"/>
                </a:cubicBezTo>
                <a:cubicBezTo>
                  <a:pt x="14905" y="14599"/>
                  <a:pt x="14503" y="12908"/>
                  <a:pt x="15088" y="14147"/>
                </a:cubicBezTo>
                <a:cubicBezTo>
                  <a:pt x="15191" y="14363"/>
                  <a:pt x="15214" y="14698"/>
                  <a:pt x="15317" y="14954"/>
                </a:cubicBezTo>
                <a:cubicBezTo>
                  <a:pt x="15684" y="15878"/>
                  <a:pt x="16429" y="16154"/>
                  <a:pt x="16945" y="16744"/>
                </a:cubicBezTo>
                <a:cubicBezTo>
                  <a:pt x="17966" y="16626"/>
                  <a:pt x="19307" y="16744"/>
                  <a:pt x="20316" y="16134"/>
                </a:cubicBezTo>
                <a:cubicBezTo>
                  <a:pt x="21096" y="14088"/>
                  <a:pt x="21015" y="12317"/>
                  <a:pt x="21245" y="9957"/>
                </a:cubicBezTo>
                <a:cubicBezTo>
                  <a:pt x="21187" y="8757"/>
                  <a:pt x="21451" y="7301"/>
                  <a:pt x="21015" y="6376"/>
                </a:cubicBezTo>
                <a:cubicBezTo>
                  <a:pt x="20775" y="5845"/>
                  <a:pt x="19961" y="5590"/>
                  <a:pt x="19961" y="5590"/>
                </a:cubicBezTo>
                <a:cubicBezTo>
                  <a:pt x="19364" y="4508"/>
                  <a:pt x="20201" y="5865"/>
                  <a:pt x="19273" y="4980"/>
                </a:cubicBezTo>
                <a:cubicBezTo>
                  <a:pt x="19009" y="4724"/>
                  <a:pt x="18814" y="4272"/>
                  <a:pt x="18573" y="3996"/>
                </a:cubicBezTo>
                <a:cubicBezTo>
                  <a:pt x="18344" y="2796"/>
                  <a:pt x="18631" y="3878"/>
                  <a:pt x="18103" y="2993"/>
                </a:cubicBezTo>
                <a:cubicBezTo>
                  <a:pt x="18000" y="2816"/>
                  <a:pt x="17954" y="2580"/>
                  <a:pt x="17874" y="2403"/>
                </a:cubicBezTo>
                <a:cubicBezTo>
                  <a:pt x="17507" y="1675"/>
                  <a:pt x="17163" y="1124"/>
                  <a:pt x="16716" y="613"/>
                </a:cubicBezTo>
                <a:cubicBezTo>
                  <a:pt x="16578" y="-76"/>
                  <a:pt x="16716" y="3"/>
                  <a:pt x="16487" y="3"/>
                </a:cubicBezTo>
              </a:path>
            </a:pathLst>
          </a:custGeom>
          <a:noFill/>
          <a:ln w="25400">
            <a:solidFill>
              <a:srgbClr val="FF0000"/>
            </a:solidFill>
            <a:prstDash val="solid"/>
            <a:miter lim="800000"/>
            <a:headEnd type="none" w="med" len="med"/>
            <a:tailEnd type="none" w="med" len="med"/>
          </a:ln>
          <a:effectLst>
            <a:outerShdw blurRad="12700" dist="12700"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defRPr/>
            </a:pPr>
            <a:endParaRPr lang="zh-CN" altLang="en-US" sz="1500"/>
          </a:p>
        </p:txBody>
      </p:sp>
      <p:sp>
        <p:nvSpPr>
          <p:cNvPr id="4" name="AutoShape 3"/>
          <p:cNvSpPr>
            <a:spLocks/>
          </p:cNvSpPr>
          <p:nvPr/>
        </p:nvSpPr>
        <p:spPr bwMode="auto">
          <a:xfrm>
            <a:off x="1387080" y="3237310"/>
            <a:ext cx="1183481" cy="819150"/>
          </a:xfrm>
          <a:custGeom>
            <a:avLst/>
            <a:gdLst/>
            <a:ahLst/>
            <a:cxnLst/>
            <a:rect l="0" t="0" r="r" b="b"/>
            <a:pathLst>
              <a:path w="21272" h="21524">
                <a:moveTo>
                  <a:pt x="0" y="21524"/>
                </a:moveTo>
                <a:cubicBezTo>
                  <a:pt x="229" y="19065"/>
                  <a:pt x="-149" y="21131"/>
                  <a:pt x="459" y="19931"/>
                </a:cubicBezTo>
                <a:cubicBezTo>
                  <a:pt x="1101" y="18593"/>
                  <a:pt x="447" y="19104"/>
                  <a:pt x="1158" y="18731"/>
                </a:cubicBezTo>
                <a:cubicBezTo>
                  <a:pt x="1273" y="18593"/>
                  <a:pt x="1364" y="18416"/>
                  <a:pt x="1502" y="18337"/>
                </a:cubicBezTo>
                <a:cubicBezTo>
                  <a:pt x="1720" y="18160"/>
                  <a:pt x="2201" y="17944"/>
                  <a:pt x="2201" y="17944"/>
                </a:cubicBezTo>
                <a:cubicBezTo>
                  <a:pt x="2706" y="18003"/>
                  <a:pt x="3222" y="17904"/>
                  <a:pt x="3715" y="18140"/>
                </a:cubicBezTo>
                <a:cubicBezTo>
                  <a:pt x="3978" y="18258"/>
                  <a:pt x="4139" y="18770"/>
                  <a:pt x="4403" y="18927"/>
                </a:cubicBezTo>
                <a:cubicBezTo>
                  <a:pt x="5045" y="19281"/>
                  <a:pt x="5687" y="19458"/>
                  <a:pt x="6260" y="20127"/>
                </a:cubicBezTo>
                <a:cubicBezTo>
                  <a:pt x="7372" y="19990"/>
                  <a:pt x="7796" y="20245"/>
                  <a:pt x="8587" y="19321"/>
                </a:cubicBezTo>
                <a:cubicBezTo>
                  <a:pt x="8862" y="17885"/>
                  <a:pt x="8461" y="19655"/>
                  <a:pt x="9057" y="18140"/>
                </a:cubicBezTo>
                <a:cubicBezTo>
                  <a:pt x="9172" y="17826"/>
                  <a:pt x="9436" y="16724"/>
                  <a:pt x="9516" y="16350"/>
                </a:cubicBezTo>
                <a:cubicBezTo>
                  <a:pt x="9298" y="15209"/>
                  <a:pt x="9183" y="14108"/>
                  <a:pt x="9057" y="12947"/>
                </a:cubicBezTo>
                <a:cubicBezTo>
                  <a:pt x="9012" y="12554"/>
                  <a:pt x="8931" y="11767"/>
                  <a:pt x="8931" y="11767"/>
                </a:cubicBezTo>
                <a:cubicBezTo>
                  <a:pt x="9034" y="10940"/>
                  <a:pt x="9012" y="10134"/>
                  <a:pt x="9516" y="9760"/>
                </a:cubicBezTo>
                <a:cubicBezTo>
                  <a:pt x="9734" y="9583"/>
                  <a:pt x="9975" y="9485"/>
                  <a:pt x="10215" y="9367"/>
                </a:cubicBezTo>
                <a:cubicBezTo>
                  <a:pt x="10330" y="9288"/>
                  <a:pt x="10559" y="9170"/>
                  <a:pt x="10559" y="9170"/>
                </a:cubicBezTo>
                <a:cubicBezTo>
                  <a:pt x="10938" y="9229"/>
                  <a:pt x="11327" y="9229"/>
                  <a:pt x="11717" y="9367"/>
                </a:cubicBezTo>
                <a:cubicBezTo>
                  <a:pt x="11958" y="9426"/>
                  <a:pt x="12176" y="9622"/>
                  <a:pt x="12417" y="9760"/>
                </a:cubicBezTo>
                <a:cubicBezTo>
                  <a:pt x="12531" y="9819"/>
                  <a:pt x="12772" y="9957"/>
                  <a:pt x="12772" y="9957"/>
                </a:cubicBezTo>
                <a:cubicBezTo>
                  <a:pt x="12887" y="10094"/>
                  <a:pt x="12990" y="10252"/>
                  <a:pt x="13116" y="10370"/>
                </a:cubicBezTo>
                <a:cubicBezTo>
                  <a:pt x="13219" y="10449"/>
                  <a:pt x="13345" y="10449"/>
                  <a:pt x="13460" y="10567"/>
                </a:cubicBezTo>
                <a:cubicBezTo>
                  <a:pt x="13724" y="10822"/>
                  <a:pt x="13976" y="11531"/>
                  <a:pt x="14159" y="11963"/>
                </a:cubicBezTo>
                <a:cubicBezTo>
                  <a:pt x="14320" y="12337"/>
                  <a:pt x="14629" y="13163"/>
                  <a:pt x="14629" y="13163"/>
                </a:cubicBezTo>
                <a:cubicBezTo>
                  <a:pt x="14905" y="14599"/>
                  <a:pt x="14503" y="12908"/>
                  <a:pt x="15088" y="14147"/>
                </a:cubicBezTo>
                <a:cubicBezTo>
                  <a:pt x="15191" y="14363"/>
                  <a:pt x="15214" y="14698"/>
                  <a:pt x="15317" y="14954"/>
                </a:cubicBezTo>
                <a:cubicBezTo>
                  <a:pt x="15684" y="15878"/>
                  <a:pt x="16429" y="16154"/>
                  <a:pt x="16945" y="16744"/>
                </a:cubicBezTo>
                <a:cubicBezTo>
                  <a:pt x="17966" y="16626"/>
                  <a:pt x="19307" y="16744"/>
                  <a:pt x="20316" y="16134"/>
                </a:cubicBezTo>
                <a:cubicBezTo>
                  <a:pt x="21096" y="14088"/>
                  <a:pt x="21015" y="12317"/>
                  <a:pt x="21245" y="9957"/>
                </a:cubicBezTo>
                <a:cubicBezTo>
                  <a:pt x="21187" y="8757"/>
                  <a:pt x="21451" y="7301"/>
                  <a:pt x="21015" y="6376"/>
                </a:cubicBezTo>
                <a:cubicBezTo>
                  <a:pt x="20775" y="5845"/>
                  <a:pt x="19961" y="5590"/>
                  <a:pt x="19961" y="5590"/>
                </a:cubicBezTo>
                <a:cubicBezTo>
                  <a:pt x="19364" y="4508"/>
                  <a:pt x="20201" y="5865"/>
                  <a:pt x="19273" y="4980"/>
                </a:cubicBezTo>
                <a:cubicBezTo>
                  <a:pt x="19009" y="4724"/>
                  <a:pt x="18814" y="4272"/>
                  <a:pt x="18573" y="3996"/>
                </a:cubicBezTo>
                <a:cubicBezTo>
                  <a:pt x="18344" y="2796"/>
                  <a:pt x="18631" y="3878"/>
                  <a:pt x="18103" y="2993"/>
                </a:cubicBezTo>
                <a:cubicBezTo>
                  <a:pt x="18000" y="2816"/>
                  <a:pt x="17954" y="2580"/>
                  <a:pt x="17874" y="2403"/>
                </a:cubicBezTo>
                <a:cubicBezTo>
                  <a:pt x="17507" y="1675"/>
                  <a:pt x="17163" y="1124"/>
                  <a:pt x="16716" y="613"/>
                </a:cubicBezTo>
                <a:cubicBezTo>
                  <a:pt x="16578" y="-76"/>
                  <a:pt x="16716" y="3"/>
                  <a:pt x="16487" y="3"/>
                </a:cubicBezTo>
              </a:path>
            </a:pathLst>
          </a:custGeom>
          <a:noFill/>
          <a:ln w="25400">
            <a:solidFill>
              <a:srgbClr val="2E00FF"/>
            </a:solidFill>
            <a:prstDash val="solid"/>
            <a:miter lim="800000"/>
            <a:headEnd type="none" w="med" len="med"/>
            <a:tailEnd type="none" w="med" len="med"/>
          </a:ln>
          <a:effectLst>
            <a:outerShdw blurRad="12700" dist="12700"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defRPr/>
            </a:pPr>
            <a:endParaRPr lang="zh-CN" altLang="en-US" sz="1500"/>
          </a:p>
        </p:txBody>
      </p:sp>
      <p:sp>
        <p:nvSpPr>
          <p:cNvPr id="5" name="AutoShape 5"/>
          <p:cNvSpPr>
            <a:spLocks/>
          </p:cNvSpPr>
          <p:nvPr/>
        </p:nvSpPr>
        <p:spPr bwMode="auto">
          <a:xfrm>
            <a:off x="2286001" y="2990851"/>
            <a:ext cx="879872" cy="870347"/>
          </a:xfrm>
          <a:custGeom>
            <a:avLst/>
            <a:gdLst/>
            <a:ahLst/>
            <a:cxnLst/>
            <a:rect l="0" t="0" r="r" b="b"/>
            <a:pathLst>
              <a:path w="21371" h="21111">
                <a:moveTo>
                  <a:pt x="450" y="6061"/>
                </a:moveTo>
                <a:cubicBezTo>
                  <a:pt x="-158" y="4915"/>
                  <a:pt x="-229" y="3251"/>
                  <a:pt x="733" y="2446"/>
                </a:cubicBezTo>
                <a:cubicBezTo>
                  <a:pt x="1044" y="1193"/>
                  <a:pt x="1497" y="925"/>
                  <a:pt x="2459" y="638"/>
                </a:cubicBezTo>
                <a:cubicBezTo>
                  <a:pt x="3293" y="-489"/>
                  <a:pt x="6603" y="209"/>
                  <a:pt x="7325" y="263"/>
                </a:cubicBezTo>
                <a:cubicBezTo>
                  <a:pt x="7834" y="477"/>
                  <a:pt x="8131" y="603"/>
                  <a:pt x="8612" y="817"/>
                </a:cubicBezTo>
                <a:cubicBezTo>
                  <a:pt x="8753" y="871"/>
                  <a:pt x="9050" y="996"/>
                  <a:pt x="9050" y="996"/>
                </a:cubicBezTo>
                <a:cubicBezTo>
                  <a:pt x="9234" y="1354"/>
                  <a:pt x="9418" y="1712"/>
                  <a:pt x="9616" y="2088"/>
                </a:cubicBezTo>
                <a:cubicBezTo>
                  <a:pt x="9701" y="2267"/>
                  <a:pt x="9899" y="2625"/>
                  <a:pt x="9899" y="2625"/>
                </a:cubicBezTo>
                <a:cubicBezTo>
                  <a:pt x="10111" y="3752"/>
                  <a:pt x="10154" y="4915"/>
                  <a:pt x="10338" y="6061"/>
                </a:cubicBezTo>
                <a:cubicBezTo>
                  <a:pt x="10366" y="6293"/>
                  <a:pt x="10338" y="6598"/>
                  <a:pt x="10479" y="6795"/>
                </a:cubicBezTo>
                <a:cubicBezTo>
                  <a:pt x="10790" y="7242"/>
                  <a:pt x="11243" y="7510"/>
                  <a:pt x="11625" y="7886"/>
                </a:cubicBezTo>
                <a:cubicBezTo>
                  <a:pt x="11894" y="8137"/>
                  <a:pt x="12191" y="8351"/>
                  <a:pt x="12488" y="8602"/>
                </a:cubicBezTo>
                <a:cubicBezTo>
                  <a:pt x="12629" y="8709"/>
                  <a:pt x="12912" y="8960"/>
                  <a:pt x="12912" y="8960"/>
                </a:cubicBezTo>
                <a:cubicBezTo>
                  <a:pt x="13266" y="9658"/>
                  <a:pt x="13492" y="9694"/>
                  <a:pt x="14058" y="10052"/>
                </a:cubicBezTo>
                <a:cubicBezTo>
                  <a:pt x="15600" y="11018"/>
                  <a:pt x="13520" y="9819"/>
                  <a:pt x="14779" y="10785"/>
                </a:cubicBezTo>
                <a:cubicBezTo>
                  <a:pt x="15402" y="11251"/>
                  <a:pt x="16194" y="11233"/>
                  <a:pt x="16929" y="11322"/>
                </a:cubicBezTo>
                <a:cubicBezTo>
                  <a:pt x="18047" y="11447"/>
                  <a:pt x="19122" y="11573"/>
                  <a:pt x="20225" y="11859"/>
                </a:cubicBezTo>
                <a:cubicBezTo>
                  <a:pt x="20848" y="12700"/>
                  <a:pt x="21131" y="13649"/>
                  <a:pt x="21371" y="14758"/>
                </a:cubicBezTo>
                <a:cubicBezTo>
                  <a:pt x="21314" y="16029"/>
                  <a:pt x="21286" y="17299"/>
                  <a:pt x="21215" y="18570"/>
                </a:cubicBezTo>
                <a:cubicBezTo>
                  <a:pt x="21131" y="19679"/>
                  <a:pt x="20508" y="19894"/>
                  <a:pt x="20508" y="21111"/>
                </a:cubicBezTo>
              </a:path>
            </a:pathLst>
          </a:custGeom>
          <a:noFill/>
          <a:ln w="25400">
            <a:solidFill>
              <a:srgbClr val="2E00FF"/>
            </a:solidFill>
            <a:prstDash val="solid"/>
            <a:miter lim="800000"/>
            <a:headEnd type="none" w="med" len="med"/>
            <a:tailEnd type="none" w="med" len="med"/>
          </a:ln>
          <a:effectLst>
            <a:outerShdw blurRad="12700" dist="12700"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a:defRPr/>
            </a:pPr>
            <a:endParaRPr lang="zh-CN" altLang="en-US" sz="1500"/>
          </a:p>
        </p:txBody>
      </p:sp>
      <p:sp>
        <p:nvSpPr>
          <p:cNvPr id="43014" name="Line 9"/>
          <p:cNvSpPr>
            <a:spLocks noChangeShapeType="1"/>
          </p:cNvSpPr>
          <p:nvPr/>
        </p:nvSpPr>
        <p:spPr bwMode="auto">
          <a:xfrm>
            <a:off x="2108599" y="3050382"/>
            <a:ext cx="220265" cy="46435"/>
          </a:xfrm>
          <a:prstGeom prst="line">
            <a:avLst/>
          </a:prstGeom>
          <a:noFill/>
          <a:ln w="38100">
            <a:solidFill>
              <a:schemeClr val="bg1"/>
            </a:solidFill>
            <a:round/>
            <a:headEnd type="stealth" w="med" len="med"/>
            <a:tailEnd type="stealth" w="med" len="med"/>
          </a:ln>
          <a:extLst>
            <a:ext uri="{909E8E84-426E-40dd-AFC4-6F175D3DCCD1}">
              <a14:hiddenFill xmlns:a14="http://schemas.microsoft.com/office/drawing/2010/main" xmlns="">
                <a:noFill/>
              </a14:hiddenFill>
            </a:ext>
          </a:extLst>
        </p:spPr>
        <p:txBody>
          <a:bodyPr/>
          <a:lstStyle/>
          <a:p>
            <a:endParaRPr lang="en-US" sz="1500"/>
          </a:p>
        </p:txBody>
      </p:sp>
      <p:sp>
        <p:nvSpPr>
          <p:cNvPr id="43015" name="Line 10"/>
          <p:cNvSpPr>
            <a:spLocks noChangeShapeType="1"/>
          </p:cNvSpPr>
          <p:nvPr/>
        </p:nvSpPr>
        <p:spPr bwMode="auto">
          <a:xfrm rot="10800000" flipH="1">
            <a:off x="1869283" y="3861198"/>
            <a:ext cx="384572" cy="615553"/>
          </a:xfrm>
          <a:prstGeom prst="line">
            <a:avLst/>
          </a:prstGeom>
          <a:noFill/>
          <a:ln w="38100">
            <a:solidFill>
              <a:srgbClr val="008000"/>
            </a:solidFill>
            <a:round/>
            <a:headEnd/>
            <a:tailEnd type="arrow" w="lg" len="lg"/>
          </a:ln>
          <a:extLst>
            <a:ext uri="{909E8E84-426E-40dd-AFC4-6F175D3DCCD1}">
              <a14:hiddenFill xmlns:a14="http://schemas.microsoft.com/office/drawing/2010/main" xmlns="">
                <a:noFill/>
              </a14:hiddenFill>
            </a:ext>
          </a:extLst>
        </p:spPr>
        <p:txBody>
          <a:bodyPr/>
          <a:lstStyle/>
          <a:p>
            <a:endParaRPr lang="en-US" sz="1500"/>
          </a:p>
        </p:txBody>
      </p:sp>
      <p:sp>
        <p:nvSpPr>
          <p:cNvPr id="43016" name="Line 10"/>
          <p:cNvSpPr>
            <a:spLocks noChangeShapeType="1"/>
          </p:cNvSpPr>
          <p:nvPr/>
        </p:nvSpPr>
        <p:spPr bwMode="auto">
          <a:xfrm rot="10800000" flipH="1" flipV="1">
            <a:off x="2199086" y="3061098"/>
            <a:ext cx="2430065" cy="939403"/>
          </a:xfrm>
          <a:prstGeom prst="line">
            <a:avLst/>
          </a:prstGeom>
          <a:noFill/>
          <a:ln w="38100">
            <a:solidFill>
              <a:srgbClr val="008000"/>
            </a:solidFill>
            <a:round/>
            <a:headEnd/>
            <a:tailEnd type="arrow" w="lg" len="lg"/>
          </a:ln>
          <a:extLst>
            <a:ext uri="{909E8E84-426E-40dd-AFC4-6F175D3DCCD1}">
              <a14:hiddenFill xmlns:a14="http://schemas.microsoft.com/office/drawing/2010/main" xmlns="">
                <a:noFill/>
              </a14:hiddenFill>
            </a:ext>
          </a:extLst>
        </p:spPr>
        <p:txBody>
          <a:bodyPr/>
          <a:lstStyle/>
          <a:p>
            <a:endParaRPr lang="en-US" sz="1500"/>
          </a:p>
        </p:txBody>
      </p:sp>
      <p:sp>
        <p:nvSpPr>
          <p:cNvPr id="43017" name="Rectangle 11"/>
          <p:cNvSpPr>
            <a:spLocks noChangeArrowheads="1"/>
          </p:cNvSpPr>
          <p:nvPr/>
        </p:nvSpPr>
        <p:spPr bwMode="auto">
          <a:xfrm>
            <a:off x="6629400" y="2228850"/>
            <a:ext cx="1082669"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en-US" altLang="zh-CN" sz="1500">
                <a:solidFill>
                  <a:srgbClr val="0A0E5B"/>
                </a:solidFill>
              </a:rPr>
              <a:t>Xu &amp; Yan 13</a:t>
            </a:r>
          </a:p>
        </p:txBody>
      </p:sp>
      <p:sp>
        <p:nvSpPr>
          <p:cNvPr id="43018" name="TextBox 6"/>
          <p:cNvSpPr txBox="1">
            <a:spLocks noChangeArrowheads="1"/>
          </p:cNvSpPr>
          <p:nvPr/>
        </p:nvSpPr>
        <p:spPr bwMode="auto">
          <a:xfrm>
            <a:off x="2612642" y="5482323"/>
            <a:ext cx="2123658"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1500" dirty="0">
                <a:solidFill>
                  <a:srgbClr val="0A0E5B"/>
                </a:solidFill>
              </a:rPr>
              <a:t>Prediction Yan &amp; AL 2007:</a:t>
            </a:r>
          </a:p>
        </p:txBody>
      </p:sp>
      <p:sp>
        <p:nvSpPr>
          <p:cNvPr id="43019" name="TextBox 1"/>
          <p:cNvSpPr txBox="1">
            <a:spLocks noChangeArrowheads="1"/>
          </p:cNvSpPr>
          <p:nvPr/>
        </p:nvSpPr>
        <p:spPr bwMode="auto">
          <a:xfrm>
            <a:off x="504825" y="127594"/>
            <a:ext cx="813435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dirty="0">
                <a:solidFill>
                  <a:srgbClr val="0A0E5B"/>
                </a:solidFill>
              </a:rPr>
              <a:t>For CR diffusing along magnetic field lines the perpendicular displacement is </a:t>
            </a:r>
            <a:r>
              <a:rPr lang="en-US" sz="2800" dirty="0" err="1">
                <a:solidFill>
                  <a:srgbClr val="0A0E5B"/>
                </a:solidFill>
              </a:rPr>
              <a:t>superdiffusive</a:t>
            </a:r>
            <a:r>
              <a:rPr lang="en-US" sz="2800" dirty="0">
                <a:solidFill>
                  <a:srgbClr val="0A0E5B"/>
                </a:solidFill>
              </a:rPr>
              <a:t> ~ t</a:t>
            </a:r>
            <a:r>
              <a:rPr lang="en-US" sz="2800" baseline="30000" dirty="0">
                <a:solidFill>
                  <a:srgbClr val="0A0E5B"/>
                </a:solidFill>
              </a:rPr>
              <a:t>3/4</a:t>
            </a:r>
            <a:endParaRPr lang="en-US" sz="2800" dirty="0">
              <a:solidFill>
                <a:srgbClr val="0A0E5B"/>
              </a:solidFill>
            </a:endParaRPr>
          </a:p>
        </p:txBody>
      </p:sp>
      <p:pic>
        <p:nvPicPr>
          <p:cNvPr id="43020" name="Picture 1"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3950" y="5429250"/>
            <a:ext cx="2152650" cy="37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92595839"/>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Box 3"/>
          <p:cNvSpPr txBox="1">
            <a:spLocks noChangeArrowheads="1"/>
          </p:cNvSpPr>
          <p:nvPr/>
        </p:nvSpPr>
        <p:spPr bwMode="auto">
          <a:xfrm>
            <a:off x="183982" y="729556"/>
            <a:ext cx="8960017"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i="0" dirty="0" err="1">
                <a:solidFill>
                  <a:srgbClr val="0A0E5B"/>
                </a:solidFill>
              </a:rPr>
              <a:t>Subdiffusion</a:t>
            </a:r>
            <a:r>
              <a:rPr lang="en-US" sz="2800" i="0" dirty="0">
                <a:solidFill>
                  <a:srgbClr val="0A0E5B"/>
                </a:solidFill>
              </a:rPr>
              <a:t> requires particle retracing their way back which is impossible in the presence of B-field </a:t>
            </a:r>
            <a:r>
              <a:rPr lang="en-US" sz="2800" i="0" dirty="0" err="1">
                <a:solidFill>
                  <a:srgbClr val="0A0E5B"/>
                </a:solidFill>
              </a:rPr>
              <a:t>superdiffusion</a:t>
            </a:r>
            <a:endParaRPr lang="en-US" sz="2800" i="0" dirty="0">
              <a:solidFill>
                <a:srgbClr val="0A0E5B"/>
              </a:solidFill>
            </a:endParaRPr>
          </a:p>
        </p:txBody>
      </p:sp>
      <p:sp>
        <p:nvSpPr>
          <p:cNvPr id="90114" name="TextBox 4"/>
          <p:cNvSpPr txBox="1">
            <a:spLocks noChangeArrowheads="1"/>
          </p:cNvSpPr>
          <p:nvPr/>
        </p:nvSpPr>
        <p:spPr bwMode="auto">
          <a:xfrm>
            <a:off x="616172" y="3048387"/>
            <a:ext cx="54761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1800" i="0" dirty="0">
                <a:solidFill>
                  <a:srgbClr val="0A0E5B"/>
                </a:solidFill>
              </a:rPr>
              <a:t>Usual arguments for </a:t>
            </a:r>
            <a:r>
              <a:rPr lang="en-US" sz="1800" i="0" dirty="0" err="1">
                <a:solidFill>
                  <a:srgbClr val="0A0E5B"/>
                </a:solidFill>
              </a:rPr>
              <a:t>subdiffusion</a:t>
            </a:r>
            <a:r>
              <a:rPr lang="en-US" sz="1800" i="0" dirty="0">
                <a:solidFill>
                  <a:srgbClr val="0A0E5B"/>
                </a:solidFill>
              </a:rPr>
              <a:t>: B-field spatial diffusion </a:t>
            </a:r>
          </a:p>
        </p:txBody>
      </p:sp>
      <p:pic>
        <p:nvPicPr>
          <p:cNvPr id="90115" name="Picture 5" descr="latex-image-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5550" y="3028951"/>
            <a:ext cx="895350" cy="359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6" name="TextBox 7"/>
          <p:cNvSpPr txBox="1">
            <a:spLocks noChangeArrowheads="1"/>
          </p:cNvSpPr>
          <p:nvPr/>
        </p:nvSpPr>
        <p:spPr bwMode="auto">
          <a:xfrm>
            <a:off x="1743076" y="3705225"/>
            <a:ext cx="515237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1800" i="0" dirty="0">
                <a:solidFill>
                  <a:srgbClr val="0A0E5B"/>
                </a:solidFill>
              </a:rPr>
              <a:t>Combined with the diffusion along magnetic field lines </a:t>
            </a:r>
          </a:p>
        </p:txBody>
      </p:sp>
      <p:sp>
        <p:nvSpPr>
          <p:cNvPr id="90117" name="TextBox 8"/>
          <p:cNvSpPr txBox="1">
            <a:spLocks noChangeArrowheads="1"/>
          </p:cNvSpPr>
          <p:nvPr/>
        </p:nvSpPr>
        <p:spPr bwMode="auto">
          <a:xfrm>
            <a:off x="3133726" y="4286250"/>
            <a:ext cx="304282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1800" i="0" dirty="0">
                <a:solidFill>
                  <a:srgbClr val="0A0E5B"/>
                </a:solidFill>
              </a:rPr>
              <a:t>Provides the displacement </a:t>
            </a:r>
            <a:r>
              <a:rPr lang="en-US" sz="1800" dirty="0">
                <a:solidFill>
                  <a:srgbClr val="0A0E5B"/>
                </a:solidFill>
              </a:rPr>
              <a:t>~t</a:t>
            </a:r>
            <a:r>
              <a:rPr lang="en-US" sz="1800" baseline="30000" dirty="0">
                <a:solidFill>
                  <a:srgbClr val="0A0E5B"/>
                </a:solidFill>
              </a:rPr>
              <a:t>1/4</a:t>
            </a:r>
            <a:r>
              <a:rPr lang="en-US" sz="1800" dirty="0">
                <a:solidFill>
                  <a:srgbClr val="0A0E5B"/>
                </a:solidFill>
              </a:rPr>
              <a:t> </a:t>
            </a:r>
          </a:p>
        </p:txBody>
      </p:sp>
      <p:sp>
        <p:nvSpPr>
          <p:cNvPr id="3" name="TextBox 2"/>
          <p:cNvSpPr txBox="1"/>
          <p:nvPr/>
        </p:nvSpPr>
        <p:spPr>
          <a:xfrm>
            <a:off x="1581151" y="2114551"/>
            <a:ext cx="6419850" cy="646331"/>
          </a:xfrm>
          <a:prstGeom prst="rect">
            <a:avLst/>
          </a:prstGeom>
          <a:noFill/>
        </p:spPr>
        <p:txBody>
          <a:bodyPr wrap="square" rtlCol="0">
            <a:spAutoFit/>
          </a:bodyPr>
          <a:lstStyle/>
          <a:p>
            <a:r>
              <a:rPr lang="en-US" sz="1800" dirty="0" err="1">
                <a:solidFill>
                  <a:srgbClr val="0A0E5B"/>
                </a:solidFill>
              </a:rPr>
              <a:t>Subdiffusion</a:t>
            </a:r>
            <a:r>
              <a:rPr lang="en-US" sz="1800" dirty="0">
                <a:solidFill>
                  <a:srgbClr val="0A0E5B"/>
                </a:solidFill>
              </a:rPr>
              <a:t> is discussed in many papers, e.g. </a:t>
            </a:r>
            <a:r>
              <a:rPr lang="en-US" sz="1800" dirty="0" err="1">
                <a:solidFill>
                  <a:srgbClr val="0A0E5B"/>
                </a:solidFill>
              </a:rPr>
              <a:t>Getmantsev</a:t>
            </a:r>
            <a:r>
              <a:rPr lang="en-US" sz="1800" dirty="0">
                <a:solidFill>
                  <a:srgbClr val="0A0E5B"/>
                </a:solidFill>
              </a:rPr>
              <a:t> 1963, Kota &amp; </a:t>
            </a:r>
            <a:r>
              <a:rPr lang="en-US" sz="1800" dirty="0" err="1">
                <a:solidFill>
                  <a:srgbClr val="0A0E5B"/>
                </a:solidFill>
              </a:rPr>
              <a:t>Jokipii</a:t>
            </a:r>
            <a:r>
              <a:rPr lang="en-US" sz="1800" dirty="0">
                <a:solidFill>
                  <a:srgbClr val="0A0E5B"/>
                </a:solidFill>
              </a:rPr>
              <a:t> 2000, Qin et al. 2002, Webb et al. 2006 etc.</a:t>
            </a:r>
          </a:p>
        </p:txBody>
      </p:sp>
      <p:sp>
        <p:nvSpPr>
          <p:cNvPr id="2" name="TextBox 1">
            <a:extLst>
              <a:ext uri="{FF2B5EF4-FFF2-40B4-BE49-F238E27FC236}">
                <a16:creationId xmlns:a16="http://schemas.microsoft.com/office/drawing/2014/main" id="{67D2A536-F113-EB4D-965C-FDA86E5285A0}"/>
              </a:ext>
            </a:extLst>
          </p:cNvPr>
          <p:cNvSpPr txBox="1"/>
          <p:nvPr/>
        </p:nvSpPr>
        <p:spPr>
          <a:xfrm>
            <a:off x="1471448" y="5570483"/>
            <a:ext cx="4250715" cy="400110"/>
          </a:xfrm>
          <a:prstGeom prst="rect">
            <a:avLst/>
          </a:prstGeom>
          <a:noFill/>
        </p:spPr>
        <p:txBody>
          <a:bodyPr wrap="none" rtlCol="0">
            <a:spAutoFit/>
          </a:bodyPr>
          <a:lstStyle/>
          <a:p>
            <a:r>
              <a:rPr lang="en-US" dirty="0">
                <a:solidFill>
                  <a:schemeClr val="bg1"/>
                </a:solidFill>
              </a:rPr>
              <a:t>CAVEAT: Requires retracing of field lines</a:t>
            </a:r>
          </a:p>
        </p:txBody>
      </p:sp>
    </p:spTree>
    <p:extLst>
      <p:ext uri="{BB962C8B-B14F-4D97-AF65-F5344CB8AC3E}">
        <p14:creationId xmlns:p14="http://schemas.microsoft.com/office/powerpoint/2010/main" val="1838821336"/>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5" descr="1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304973"/>
            <a:ext cx="8686800" cy="233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6" name="TextBox 6"/>
          <p:cNvSpPr txBox="1">
            <a:spLocks noChangeArrowheads="1"/>
          </p:cNvSpPr>
          <p:nvPr/>
        </p:nvSpPr>
        <p:spPr bwMode="auto">
          <a:xfrm>
            <a:off x="0" y="214640"/>
            <a:ext cx="86868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dirty="0">
                <a:solidFill>
                  <a:srgbClr val="0A0E5B"/>
                </a:solidFill>
              </a:rPr>
              <a:t>If injection velocity is not equal to Alfven velocity GS95 theory is modified </a:t>
            </a:r>
          </a:p>
        </p:txBody>
      </p:sp>
      <p:sp>
        <p:nvSpPr>
          <p:cNvPr id="88067" name="TextBox 7"/>
          <p:cNvSpPr txBox="1">
            <a:spLocks noChangeArrowheads="1"/>
          </p:cNvSpPr>
          <p:nvPr/>
        </p:nvSpPr>
        <p:spPr bwMode="auto">
          <a:xfrm>
            <a:off x="3124200" y="4254967"/>
            <a:ext cx="32988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CR trajectories for different M</a:t>
            </a:r>
            <a:r>
              <a:rPr lang="en-US" baseline="-25000">
                <a:solidFill>
                  <a:srgbClr val="0A0E5B"/>
                </a:solidFill>
              </a:rPr>
              <a:t>A</a:t>
            </a:r>
            <a:r>
              <a:rPr lang="en-US">
                <a:solidFill>
                  <a:srgbClr val="0A0E5B"/>
                </a:solidFill>
              </a:rPr>
              <a:t> </a:t>
            </a:r>
          </a:p>
        </p:txBody>
      </p:sp>
      <p:sp>
        <p:nvSpPr>
          <p:cNvPr id="88068" name="TextBox 8"/>
          <p:cNvSpPr txBox="1">
            <a:spLocks noChangeArrowheads="1"/>
          </p:cNvSpPr>
          <p:nvPr/>
        </p:nvSpPr>
        <p:spPr bwMode="auto">
          <a:xfrm>
            <a:off x="2057400" y="6083767"/>
            <a:ext cx="9350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M</a:t>
            </a:r>
            <a:r>
              <a:rPr lang="en-US" baseline="-25000">
                <a:solidFill>
                  <a:srgbClr val="0A0E5B"/>
                </a:solidFill>
              </a:rPr>
              <a:t>A</a:t>
            </a:r>
            <a:r>
              <a:rPr lang="en-US">
                <a:solidFill>
                  <a:srgbClr val="0A0E5B"/>
                </a:solidFill>
              </a:rPr>
              <a:t>=0.3</a:t>
            </a:r>
          </a:p>
        </p:txBody>
      </p:sp>
      <p:sp>
        <p:nvSpPr>
          <p:cNvPr id="88069" name="TextBox 9"/>
          <p:cNvSpPr txBox="1">
            <a:spLocks noChangeArrowheads="1"/>
          </p:cNvSpPr>
          <p:nvPr/>
        </p:nvSpPr>
        <p:spPr bwMode="auto">
          <a:xfrm>
            <a:off x="5029200" y="6083767"/>
            <a:ext cx="9350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M</a:t>
            </a:r>
            <a:r>
              <a:rPr lang="en-US" baseline="-25000">
                <a:solidFill>
                  <a:srgbClr val="0A0E5B"/>
                </a:solidFill>
              </a:rPr>
              <a:t>A</a:t>
            </a:r>
            <a:r>
              <a:rPr lang="en-US">
                <a:solidFill>
                  <a:srgbClr val="0A0E5B"/>
                </a:solidFill>
              </a:rPr>
              <a:t>=0.7</a:t>
            </a:r>
          </a:p>
        </p:txBody>
      </p:sp>
      <p:sp>
        <p:nvSpPr>
          <p:cNvPr id="88070" name="TextBox 10"/>
          <p:cNvSpPr txBox="1">
            <a:spLocks noChangeArrowheads="1"/>
          </p:cNvSpPr>
          <p:nvPr/>
        </p:nvSpPr>
        <p:spPr bwMode="auto">
          <a:xfrm>
            <a:off x="8001000" y="6083767"/>
            <a:ext cx="9350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M</a:t>
            </a:r>
            <a:r>
              <a:rPr lang="en-US" baseline="-25000">
                <a:solidFill>
                  <a:srgbClr val="0A0E5B"/>
                </a:solidFill>
              </a:rPr>
              <a:t>A</a:t>
            </a:r>
            <a:r>
              <a:rPr lang="en-US">
                <a:solidFill>
                  <a:srgbClr val="0A0E5B"/>
                </a:solidFill>
              </a:rPr>
              <a:t>=1.5</a:t>
            </a:r>
          </a:p>
        </p:txBody>
      </p:sp>
      <p:pic>
        <p:nvPicPr>
          <p:cNvPr id="6" name="Picture 3" descr="latex-image-1.pdf">
            <a:extLst>
              <a:ext uri="{FF2B5EF4-FFF2-40B4-BE49-F238E27FC236}">
                <a16:creationId xmlns:a16="http://schemas.microsoft.com/office/drawing/2014/main" id="{B3BA7B75-472E-3970-57F0-7B5E9127DD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447800"/>
            <a:ext cx="1524000"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687AC813-B194-8AC8-89AB-1457C7F25312}"/>
              </a:ext>
            </a:extLst>
          </p:cNvPr>
          <p:cNvSpPr txBox="1">
            <a:spLocks noChangeArrowheads="1"/>
          </p:cNvSpPr>
          <p:nvPr/>
        </p:nvSpPr>
        <p:spPr bwMode="auto">
          <a:xfrm>
            <a:off x="3022600" y="1625600"/>
            <a:ext cx="25273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is Alfven Mach number</a:t>
            </a:r>
          </a:p>
        </p:txBody>
      </p:sp>
      <p:pic>
        <p:nvPicPr>
          <p:cNvPr id="8" name="Picture 8" descr="latex-image-1.pdf">
            <a:extLst>
              <a:ext uri="{FF2B5EF4-FFF2-40B4-BE49-F238E27FC236}">
                <a16:creationId xmlns:a16="http://schemas.microsoft.com/office/drawing/2014/main" id="{88BDDA88-1285-3DFE-479E-A124DE1EFA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514600"/>
            <a:ext cx="817563" cy="209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10">
            <a:extLst>
              <a:ext uri="{FF2B5EF4-FFF2-40B4-BE49-F238E27FC236}">
                <a16:creationId xmlns:a16="http://schemas.microsoft.com/office/drawing/2014/main" id="{2343ED76-E023-13FB-BFCB-96AECFC394D8}"/>
              </a:ext>
            </a:extLst>
          </p:cNvPr>
          <p:cNvSpPr txBox="1">
            <a:spLocks noChangeArrowheads="1"/>
          </p:cNvSpPr>
          <p:nvPr/>
        </p:nvSpPr>
        <p:spPr bwMode="auto">
          <a:xfrm>
            <a:off x="2209800" y="2419350"/>
            <a:ext cx="41846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corresponds to subAlfvenic turbulence</a:t>
            </a:r>
          </a:p>
        </p:txBody>
      </p:sp>
      <p:sp>
        <p:nvSpPr>
          <p:cNvPr id="10" name="TextBox 11">
            <a:extLst>
              <a:ext uri="{FF2B5EF4-FFF2-40B4-BE49-F238E27FC236}">
                <a16:creationId xmlns:a16="http://schemas.microsoft.com/office/drawing/2014/main" id="{5A90A167-677A-A351-0EE3-471871D194A4}"/>
              </a:ext>
            </a:extLst>
          </p:cNvPr>
          <p:cNvSpPr txBox="1">
            <a:spLocks noChangeArrowheads="1"/>
          </p:cNvSpPr>
          <p:nvPr/>
        </p:nvSpPr>
        <p:spPr bwMode="auto">
          <a:xfrm>
            <a:off x="457200" y="3048000"/>
            <a:ext cx="86868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From l</a:t>
            </a:r>
            <a:r>
              <a:rPr lang="en-US" baseline="-25000">
                <a:solidFill>
                  <a:srgbClr val="0A0E5B"/>
                </a:solidFill>
              </a:rPr>
              <a:t>trans</a:t>
            </a:r>
            <a:r>
              <a:rPr lang="en-US">
                <a:solidFill>
                  <a:srgbClr val="0A0E5B"/>
                </a:solidFill>
              </a:rPr>
              <a:t>=LM</a:t>
            </a:r>
            <a:r>
              <a:rPr lang="en-US" baseline="-25000">
                <a:solidFill>
                  <a:srgbClr val="0A0E5B"/>
                </a:solidFill>
              </a:rPr>
              <a:t>A</a:t>
            </a:r>
            <a:r>
              <a:rPr lang="en-US" baseline="30000">
                <a:solidFill>
                  <a:srgbClr val="0A0E5B"/>
                </a:solidFill>
              </a:rPr>
              <a:t>2 </a:t>
            </a:r>
            <a:r>
              <a:rPr lang="en-US">
                <a:solidFill>
                  <a:srgbClr val="0A0E5B"/>
                </a:solidFill>
              </a:rPr>
              <a:t>to the injection scale L the turbulence is weak  (AL &amp; Vishniac 1999, Gaultier et al. 2000) </a:t>
            </a:r>
          </a:p>
        </p:txBody>
      </p:sp>
    </p:spTree>
    <p:extLst>
      <p:ext uri="{BB962C8B-B14F-4D97-AF65-F5344CB8AC3E}">
        <p14:creationId xmlns:p14="http://schemas.microsoft.com/office/powerpoint/2010/main" val="1929185290"/>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849" name="Straight Arrow Connector 2"/>
          <p:cNvCxnSpPr>
            <a:cxnSpLocks noChangeShapeType="1"/>
          </p:cNvCxnSpPr>
          <p:nvPr/>
        </p:nvCxnSpPr>
        <p:spPr bwMode="auto">
          <a:xfrm flipV="1">
            <a:off x="1676400" y="1219200"/>
            <a:ext cx="0" cy="4114800"/>
          </a:xfrm>
          <a:prstGeom prst="straightConnector1">
            <a:avLst/>
          </a:prstGeom>
          <a:noFill/>
          <a:ln w="9525">
            <a:solidFill>
              <a:schemeClr val="bg1"/>
            </a:solidFill>
            <a:round/>
            <a:headEnd/>
            <a:tailEnd type="arrow" w="med" len="med"/>
          </a:ln>
        </p:spPr>
      </p:cxnSp>
      <p:cxnSp>
        <p:nvCxnSpPr>
          <p:cNvPr id="78850" name="Straight Arrow Connector 5"/>
          <p:cNvCxnSpPr>
            <a:cxnSpLocks noChangeShapeType="1"/>
          </p:cNvCxnSpPr>
          <p:nvPr/>
        </p:nvCxnSpPr>
        <p:spPr bwMode="auto">
          <a:xfrm>
            <a:off x="1676400" y="5334000"/>
            <a:ext cx="6858000" cy="0"/>
          </a:xfrm>
          <a:prstGeom prst="straightConnector1">
            <a:avLst/>
          </a:prstGeom>
          <a:noFill/>
          <a:ln w="9525">
            <a:solidFill>
              <a:srgbClr val="0A0E5B"/>
            </a:solidFill>
            <a:round/>
            <a:headEnd/>
            <a:tailEnd type="arrow" w="med" len="med"/>
          </a:ln>
        </p:spPr>
      </p:cxnSp>
      <p:cxnSp>
        <p:nvCxnSpPr>
          <p:cNvPr id="78851" name="Straight Connector 8"/>
          <p:cNvCxnSpPr>
            <a:cxnSpLocks noChangeShapeType="1"/>
          </p:cNvCxnSpPr>
          <p:nvPr/>
        </p:nvCxnSpPr>
        <p:spPr bwMode="auto">
          <a:xfrm>
            <a:off x="2438400" y="1447800"/>
            <a:ext cx="1143000" cy="990600"/>
          </a:xfrm>
          <a:prstGeom prst="line">
            <a:avLst/>
          </a:prstGeom>
          <a:noFill/>
          <a:ln w="38100">
            <a:solidFill>
              <a:schemeClr val="bg1"/>
            </a:solidFill>
            <a:round/>
            <a:headEnd/>
            <a:tailEnd/>
          </a:ln>
        </p:spPr>
      </p:cxnSp>
      <p:cxnSp>
        <p:nvCxnSpPr>
          <p:cNvPr id="78852" name="Straight Connector 10"/>
          <p:cNvCxnSpPr>
            <a:cxnSpLocks noChangeShapeType="1"/>
          </p:cNvCxnSpPr>
          <p:nvPr/>
        </p:nvCxnSpPr>
        <p:spPr bwMode="auto">
          <a:xfrm>
            <a:off x="3581400" y="2438400"/>
            <a:ext cx="3810000" cy="2133600"/>
          </a:xfrm>
          <a:prstGeom prst="line">
            <a:avLst/>
          </a:prstGeom>
          <a:noFill/>
          <a:ln w="38100">
            <a:solidFill>
              <a:srgbClr val="0A0E5B"/>
            </a:solidFill>
            <a:round/>
            <a:headEnd/>
            <a:tailEnd/>
          </a:ln>
        </p:spPr>
      </p:cxnSp>
      <p:cxnSp>
        <p:nvCxnSpPr>
          <p:cNvPr id="78853" name="Straight Connector 14"/>
          <p:cNvCxnSpPr>
            <a:cxnSpLocks noChangeShapeType="1"/>
          </p:cNvCxnSpPr>
          <p:nvPr/>
        </p:nvCxnSpPr>
        <p:spPr bwMode="auto">
          <a:xfrm>
            <a:off x="2438400" y="1524000"/>
            <a:ext cx="76200" cy="3810000"/>
          </a:xfrm>
          <a:prstGeom prst="line">
            <a:avLst/>
          </a:prstGeom>
          <a:noFill/>
          <a:ln w="9525">
            <a:solidFill>
              <a:schemeClr val="tx1"/>
            </a:solidFill>
            <a:prstDash val="dash"/>
            <a:round/>
            <a:headEnd/>
            <a:tailEnd/>
          </a:ln>
        </p:spPr>
      </p:cxnSp>
      <p:cxnSp>
        <p:nvCxnSpPr>
          <p:cNvPr id="78854" name="Straight Connector 16"/>
          <p:cNvCxnSpPr>
            <a:cxnSpLocks noChangeShapeType="1"/>
          </p:cNvCxnSpPr>
          <p:nvPr/>
        </p:nvCxnSpPr>
        <p:spPr bwMode="auto">
          <a:xfrm>
            <a:off x="3581400" y="2438400"/>
            <a:ext cx="0" cy="2971800"/>
          </a:xfrm>
          <a:prstGeom prst="line">
            <a:avLst/>
          </a:prstGeom>
          <a:noFill/>
          <a:ln w="9525">
            <a:solidFill>
              <a:schemeClr val="tx1"/>
            </a:solidFill>
            <a:prstDash val="dash"/>
            <a:round/>
            <a:headEnd/>
            <a:tailEnd/>
          </a:ln>
        </p:spPr>
      </p:cxnSp>
      <p:cxnSp>
        <p:nvCxnSpPr>
          <p:cNvPr id="78855" name="Straight Connector 19"/>
          <p:cNvCxnSpPr>
            <a:cxnSpLocks noChangeShapeType="1"/>
          </p:cNvCxnSpPr>
          <p:nvPr/>
        </p:nvCxnSpPr>
        <p:spPr bwMode="auto">
          <a:xfrm>
            <a:off x="7391400" y="4572000"/>
            <a:ext cx="0" cy="762000"/>
          </a:xfrm>
          <a:prstGeom prst="line">
            <a:avLst/>
          </a:prstGeom>
          <a:noFill/>
          <a:ln w="9525">
            <a:solidFill>
              <a:schemeClr val="tx1"/>
            </a:solidFill>
            <a:prstDash val="dash"/>
            <a:round/>
            <a:headEnd/>
            <a:tailEnd/>
          </a:ln>
        </p:spPr>
      </p:cxnSp>
      <p:pic>
        <p:nvPicPr>
          <p:cNvPr id="78856" name="Picture 22" descr="latex-image-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900" y="1022350"/>
            <a:ext cx="914400" cy="46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7" name="Picture 23"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4876800"/>
            <a:ext cx="215900" cy="33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8" name="Picture 25"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282700"/>
            <a:ext cx="685800" cy="55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9" name="Picture 26"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26050" y="2622550"/>
            <a:ext cx="1054100" cy="62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60" name="TextBox 27"/>
          <p:cNvSpPr txBox="1">
            <a:spLocks noChangeArrowheads="1"/>
          </p:cNvSpPr>
          <p:nvPr/>
        </p:nvSpPr>
        <p:spPr bwMode="auto">
          <a:xfrm rot="5400000">
            <a:off x="1728787" y="3452813"/>
            <a:ext cx="25812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Weak MHD turbulence</a:t>
            </a:r>
          </a:p>
        </p:txBody>
      </p:sp>
      <p:sp>
        <p:nvSpPr>
          <p:cNvPr id="78861" name="TextBox 28"/>
          <p:cNvSpPr txBox="1">
            <a:spLocks noChangeArrowheads="1"/>
          </p:cNvSpPr>
          <p:nvPr/>
        </p:nvSpPr>
        <p:spPr bwMode="auto">
          <a:xfrm>
            <a:off x="3886200" y="4267200"/>
            <a:ext cx="26225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Strong MHD Turbulence</a:t>
            </a:r>
          </a:p>
        </p:txBody>
      </p:sp>
      <p:pic>
        <p:nvPicPr>
          <p:cNvPr id="78862" name="Picture 31"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5410200"/>
            <a:ext cx="2286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63" name="Picture 32"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5334000"/>
            <a:ext cx="698500"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64" name="Picture 33"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5410200"/>
            <a:ext cx="476250" cy="56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65" name="TextBox 36"/>
          <p:cNvSpPr txBox="1">
            <a:spLocks noChangeArrowheads="1"/>
          </p:cNvSpPr>
          <p:nvPr/>
        </p:nvSpPr>
        <p:spPr bwMode="auto">
          <a:xfrm>
            <a:off x="1219200" y="152400"/>
            <a:ext cx="71929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a:solidFill>
                  <a:srgbClr val="0A0E5B"/>
                </a:solidFill>
              </a:rPr>
              <a:t>Schematic of spectrum of subAlfvenic turbulence</a:t>
            </a:r>
          </a:p>
        </p:txBody>
      </p:sp>
      <p:sp>
        <p:nvSpPr>
          <p:cNvPr id="78866" name="TextBox 38"/>
          <p:cNvSpPr txBox="1">
            <a:spLocks noChangeArrowheads="1"/>
          </p:cNvSpPr>
          <p:nvPr/>
        </p:nvSpPr>
        <p:spPr bwMode="auto">
          <a:xfrm>
            <a:off x="5278438" y="6494463"/>
            <a:ext cx="343535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1600">
                <a:solidFill>
                  <a:srgbClr val="0A0E5B"/>
                </a:solidFill>
              </a:rPr>
              <a:t> AL &amp; Vishniac 1999, Gaultier et al. 2000</a:t>
            </a:r>
          </a:p>
        </p:txBody>
      </p:sp>
      <p:sp>
        <p:nvSpPr>
          <p:cNvPr id="2" name="TextBox 1">
            <a:extLst>
              <a:ext uri="{FF2B5EF4-FFF2-40B4-BE49-F238E27FC236}">
                <a16:creationId xmlns:a16="http://schemas.microsoft.com/office/drawing/2014/main" id="{6C8E14A9-2EE0-0F7E-06A9-D37B976A6FC5}"/>
              </a:ext>
            </a:extLst>
          </p:cNvPr>
          <p:cNvSpPr txBox="1"/>
          <p:nvPr/>
        </p:nvSpPr>
        <p:spPr>
          <a:xfrm>
            <a:off x="-28903" y="6172200"/>
            <a:ext cx="4679486" cy="400110"/>
          </a:xfrm>
          <a:prstGeom prst="rect">
            <a:avLst/>
          </a:prstGeom>
          <a:noFill/>
        </p:spPr>
        <p:txBody>
          <a:bodyPr wrap="none" rtlCol="0">
            <a:spAutoFit/>
          </a:bodyPr>
          <a:lstStyle/>
          <a:p>
            <a:r>
              <a:rPr lang="en-US" dirty="0">
                <a:solidFill>
                  <a:schemeClr val="bg1"/>
                </a:solidFill>
              </a:rPr>
              <a:t>Parallel k stays constant for weak turbulence</a:t>
            </a:r>
          </a:p>
        </p:txBody>
      </p:sp>
    </p:spTree>
    <p:extLst>
      <p:ext uri="{BB962C8B-B14F-4D97-AF65-F5344CB8AC3E}">
        <p14:creationId xmlns:p14="http://schemas.microsoft.com/office/powerpoint/2010/main" val="2688210073"/>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29">
            <a:extLst>
              <a:ext uri="{FF2B5EF4-FFF2-40B4-BE49-F238E27FC236}">
                <a16:creationId xmlns:a16="http://schemas.microsoft.com/office/drawing/2014/main" id="{01A2302F-7FC3-8642-BFD4-79317628F5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93435"/>
            <a:ext cx="9144000" cy="5698673"/>
          </a:xfrm>
          <a:prstGeom prst="rect">
            <a:avLst/>
          </a:prstGeom>
          <a:noFill/>
          <a:ln>
            <a:noFill/>
          </a:ln>
          <a:effectLst/>
          <a:extLst>
            <a:ext uri="{909E8E84-426E-40dd-AFC4-6F175D3DCCD1}">
              <a14:hiddenFill xmlns="" xmlns:a14="http://schemas.microsoft.com/office/drawing/2010/main">
                <a:solidFill>
                  <a:srgbClr val="163859"/>
                </a:solidFill>
              </a14:hiddenFill>
            </a:ext>
            <a:ext uri="{91240B29-F687-4f45-9708-019B960494DF}">
              <a14:hiddenLine xmlns="" xmlns:a14="http://schemas.microsoft.com/office/drawing/2010/main" w="25400">
                <a:solidFill>
                  <a:srgbClr val="6E7A89"/>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TextBox 1">
            <a:extLst>
              <a:ext uri="{FF2B5EF4-FFF2-40B4-BE49-F238E27FC236}">
                <a16:creationId xmlns:a16="http://schemas.microsoft.com/office/drawing/2014/main" id="{CD82871B-D52E-CA3A-2E65-979BD742F8C8}"/>
              </a:ext>
            </a:extLst>
          </p:cNvPr>
          <p:cNvSpPr txBox="1"/>
          <p:nvPr/>
        </p:nvSpPr>
        <p:spPr>
          <a:xfrm>
            <a:off x="1625600" y="355600"/>
            <a:ext cx="3309496" cy="523220"/>
          </a:xfrm>
          <a:prstGeom prst="rect">
            <a:avLst/>
          </a:prstGeom>
          <a:noFill/>
        </p:spPr>
        <p:txBody>
          <a:bodyPr wrap="none" rtlCol="0">
            <a:spAutoFit/>
          </a:bodyPr>
          <a:lstStyle/>
          <a:p>
            <a:r>
              <a:rPr lang="en-US" sz="2800" dirty="0">
                <a:solidFill>
                  <a:schemeClr val="bg1"/>
                </a:solidFill>
              </a:rPr>
              <a:t>Attention: Turbulence!</a:t>
            </a:r>
          </a:p>
        </p:txBody>
      </p:sp>
    </p:spTree>
    <p:extLst>
      <p:ext uri="{BB962C8B-B14F-4D97-AF65-F5344CB8AC3E}">
        <p14:creationId xmlns:p14="http://schemas.microsoft.com/office/powerpoint/2010/main" val="213809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Box 1"/>
          <p:cNvSpPr txBox="1">
            <a:spLocks noChangeArrowheads="1"/>
          </p:cNvSpPr>
          <p:nvPr/>
        </p:nvSpPr>
        <p:spPr bwMode="auto">
          <a:xfrm>
            <a:off x="228600" y="76200"/>
            <a:ext cx="89154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dirty="0">
                <a:solidFill>
                  <a:srgbClr val="0A0E5B"/>
                </a:solidFill>
              </a:rPr>
              <a:t>For strong turbulence regime lines stochastic separate in proportion s</a:t>
            </a:r>
            <a:r>
              <a:rPr lang="en-US" sz="2800" baseline="30000" dirty="0">
                <a:solidFill>
                  <a:srgbClr val="0A0E5B"/>
                </a:solidFill>
              </a:rPr>
              <a:t>3</a:t>
            </a:r>
            <a:r>
              <a:rPr lang="en-US" sz="2800" dirty="0">
                <a:solidFill>
                  <a:srgbClr val="0A0E5B"/>
                </a:solidFill>
              </a:rPr>
              <a:t> M</a:t>
            </a:r>
            <a:r>
              <a:rPr lang="en-US" sz="2800" baseline="-25000" dirty="0">
                <a:solidFill>
                  <a:srgbClr val="0A0E5B"/>
                </a:solidFill>
              </a:rPr>
              <a:t>A</a:t>
            </a:r>
            <a:r>
              <a:rPr lang="en-US" sz="2800" baseline="30000" dirty="0">
                <a:solidFill>
                  <a:srgbClr val="0A0E5B"/>
                </a:solidFill>
              </a:rPr>
              <a:t>4</a:t>
            </a:r>
            <a:endParaRPr lang="en-US" sz="2800" dirty="0">
              <a:solidFill>
                <a:srgbClr val="0A0E5B"/>
              </a:solidFill>
            </a:endParaRPr>
          </a:p>
        </p:txBody>
      </p:sp>
      <p:pic>
        <p:nvPicPr>
          <p:cNvPr id="83970" name="Picture 2" descr="latex-image-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905000"/>
            <a:ext cx="1911350" cy="884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TextBox 3"/>
          <p:cNvSpPr txBox="1">
            <a:spLocks noChangeArrowheads="1"/>
          </p:cNvSpPr>
          <p:nvPr/>
        </p:nvSpPr>
        <p:spPr bwMode="auto">
          <a:xfrm>
            <a:off x="25400" y="1371600"/>
            <a:ext cx="8890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Moving along magnetic field lines distance      one gets the mean squared separation  </a:t>
            </a:r>
          </a:p>
        </p:txBody>
      </p:sp>
      <p:pic>
        <p:nvPicPr>
          <p:cNvPr id="83972" name="Picture 4"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447800"/>
            <a:ext cx="171450" cy="319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73" name="Picture 6"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47113" y="1371600"/>
            <a:ext cx="49688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4" name="TextBox 7"/>
          <p:cNvSpPr txBox="1">
            <a:spLocks noChangeArrowheads="1"/>
          </p:cNvSpPr>
          <p:nvPr/>
        </p:nvSpPr>
        <p:spPr bwMode="auto">
          <a:xfrm>
            <a:off x="304800" y="3200400"/>
            <a:ext cx="83439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dirty="0">
                <a:solidFill>
                  <a:srgbClr val="0A0E5B"/>
                </a:solidFill>
              </a:rPr>
              <a:t>For </a:t>
            </a:r>
            <a:r>
              <a:rPr lang="en-US" dirty="0" err="1">
                <a:solidFill>
                  <a:srgbClr val="0A0E5B"/>
                </a:solidFill>
              </a:rPr>
              <a:t>subAlfvenic</a:t>
            </a:r>
            <a:r>
              <a:rPr lang="en-US" dirty="0">
                <a:solidFill>
                  <a:srgbClr val="0A0E5B"/>
                </a:solidFill>
              </a:rPr>
              <a:t> turbulence magnetic field lines at distance        are mixed by turbulent eddies with parallel size (AL &amp; </a:t>
            </a:r>
            <a:r>
              <a:rPr lang="en-US" dirty="0" err="1">
                <a:solidFill>
                  <a:srgbClr val="0A0E5B"/>
                </a:solidFill>
              </a:rPr>
              <a:t>Vishniac</a:t>
            </a:r>
            <a:r>
              <a:rPr lang="en-US" dirty="0">
                <a:solidFill>
                  <a:srgbClr val="0A0E5B"/>
                </a:solidFill>
              </a:rPr>
              <a:t> 1999):</a:t>
            </a:r>
          </a:p>
        </p:txBody>
      </p:sp>
      <p:pic>
        <p:nvPicPr>
          <p:cNvPr id="83975" name="Picture 8"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886200"/>
            <a:ext cx="2438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6" name="TextBox 9"/>
          <p:cNvSpPr txBox="1">
            <a:spLocks noChangeArrowheads="1"/>
          </p:cNvSpPr>
          <p:nvPr/>
        </p:nvSpPr>
        <p:spPr bwMode="auto">
          <a:xfrm>
            <a:off x="723900" y="4762500"/>
            <a:ext cx="65595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dirty="0" err="1">
                <a:solidFill>
                  <a:srgbClr val="0A0E5B"/>
                </a:solidFill>
              </a:rPr>
              <a:t>Comgining</a:t>
            </a:r>
            <a:r>
              <a:rPr lang="en-US" dirty="0">
                <a:solidFill>
                  <a:srgbClr val="0A0E5B"/>
                </a:solidFill>
              </a:rPr>
              <a:t> with </a:t>
            </a:r>
            <a:r>
              <a:rPr lang="en-US" dirty="0" err="1">
                <a:solidFill>
                  <a:srgbClr val="0A0E5B"/>
                </a:solidFill>
              </a:rPr>
              <a:t>Eqs</a:t>
            </a:r>
            <a:r>
              <a:rPr lang="en-US" dirty="0">
                <a:solidFill>
                  <a:srgbClr val="0A0E5B"/>
                </a:solidFill>
              </a:rPr>
              <a:t>. (1) and (2) one gets  (AL &amp; </a:t>
            </a:r>
            <a:r>
              <a:rPr lang="en-US" dirty="0" err="1">
                <a:solidFill>
                  <a:srgbClr val="0A0E5B"/>
                </a:solidFill>
              </a:rPr>
              <a:t>Vishniac</a:t>
            </a:r>
            <a:r>
              <a:rPr lang="en-US" dirty="0">
                <a:solidFill>
                  <a:srgbClr val="0A0E5B"/>
                </a:solidFill>
              </a:rPr>
              <a:t> 1999):</a:t>
            </a:r>
          </a:p>
        </p:txBody>
      </p:sp>
      <p:sp>
        <p:nvSpPr>
          <p:cNvPr id="83977" name="TextBox 10"/>
          <p:cNvSpPr txBox="1">
            <a:spLocks noChangeArrowheads="1"/>
          </p:cNvSpPr>
          <p:nvPr/>
        </p:nvSpPr>
        <p:spPr bwMode="auto">
          <a:xfrm>
            <a:off x="6172200" y="2133600"/>
            <a:ext cx="4921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(1)</a:t>
            </a:r>
          </a:p>
        </p:txBody>
      </p:sp>
      <p:sp>
        <p:nvSpPr>
          <p:cNvPr id="83978" name="TextBox 11"/>
          <p:cNvSpPr txBox="1">
            <a:spLocks noChangeArrowheads="1"/>
          </p:cNvSpPr>
          <p:nvPr/>
        </p:nvSpPr>
        <p:spPr bwMode="auto">
          <a:xfrm>
            <a:off x="6172200" y="3962400"/>
            <a:ext cx="4921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(2)</a:t>
            </a:r>
          </a:p>
        </p:txBody>
      </p:sp>
      <p:pic>
        <p:nvPicPr>
          <p:cNvPr id="83979" name="Picture 12"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5181600"/>
            <a:ext cx="1822450" cy="709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3033942"/>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4"/>
          <p:cNvGrpSpPr>
            <a:grpSpLocks/>
          </p:cNvGrpSpPr>
          <p:nvPr/>
        </p:nvGrpSpPr>
        <p:grpSpPr bwMode="auto">
          <a:xfrm>
            <a:off x="2895600" y="1600200"/>
            <a:ext cx="6248400" cy="4572000"/>
            <a:chOff x="4196" y="2912"/>
            <a:chExt cx="3783" cy="2922"/>
          </a:xfrm>
        </p:grpSpPr>
        <p:sp>
          <p:nvSpPr>
            <p:cNvPr id="5" name="Rectangle 5"/>
            <p:cNvSpPr>
              <a:spLocks noChangeArrowheads="1"/>
            </p:cNvSpPr>
            <p:nvPr/>
          </p:nvSpPr>
          <p:spPr bwMode="auto">
            <a:xfrm>
              <a:off x="4259" y="2943"/>
              <a:ext cx="3657" cy="2839"/>
            </a:xfrm>
            <a:prstGeom prst="rect">
              <a:avLst/>
            </a:pr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zh-CN" altLang="en-US"/>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6" y="2912"/>
              <a:ext cx="3783" cy="292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0" y="4498"/>
              <a:ext cx="1462" cy="66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8" y="3596"/>
              <a:ext cx="2374" cy="219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pic>
        <p:nvPicPr>
          <p:cNvPr id="9"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657600"/>
            <a:ext cx="2163763" cy="5334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5059" name="Rectangle 11"/>
          <p:cNvSpPr>
            <a:spLocks noChangeArrowheads="1"/>
          </p:cNvSpPr>
          <p:nvPr/>
        </p:nvSpPr>
        <p:spPr bwMode="auto">
          <a:xfrm>
            <a:off x="6172200" y="6324600"/>
            <a:ext cx="1295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CN" sz="1800" dirty="0">
                <a:solidFill>
                  <a:schemeClr val="bg1"/>
                </a:solidFill>
              </a:rPr>
              <a:t>Xu &amp; Yan 13</a:t>
            </a:r>
          </a:p>
        </p:txBody>
      </p:sp>
      <p:sp>
        <p:nvSpPr>
          <p:cNvPr id="45060" name="TextBox 3"/>
          <p:cNvSpPr txBox="1">
            <a:spLocks noChangeArrowheads="1"/>
          </p:cNvSpPr>
          <p:nvPr/>
        </p:nvSpPr>
        <p:spPr bwMode="auto">
          <a:xfrm>
            <a:off x="0" y="152400"/>
            <a:ext cx="87503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i="0">
                <a:solidFill>
                  <a:srgbClr val="0A0E5B"/>
                </a:solidFill>
              </a:rPr>
              <a:t>For free streaming along B-field lines the dependence on M</a:t>
            </a:r>
            <a:r>
              <a:rPr lang="en-US" sz="2800" i="0" baseline="-25000">
                <a:solidFill>
                  <a:srgbClr val="0A0E5B"/>
                </a:solidFill>
              </a:rPr>
              <a:t>A</a:t>
            </a:r>
            <a:r>
              <a:rPr lang="en-US" sz="2800" i="0" baseline="30000">
                <a:solidFill>
                  <a:srgbClr val="0A0E5B"/>
                </a:solidFill>
              </a:rPr>
              <a:t>4 </a:t>
            </a:r>
            <a:r>
              <a:rPr lang="en-US" sz="2800" i="0">
                <a:solidFill>
                  <a:srgbClr val="0A0E5B"/>
                </a:solidFill>
              </a:rPr>
              <a:t> is confirmed</a:t>
            </a:r>
            <a:endParaRPr lang="en-US" sz="2800">
              <a:solidFill>
                <a:srgbClr val="0A0E5B"/>
              </a:solidFill>
            </a:endParaRPr>
          </a:p>
        </p:txBody>
      </p:sp>
      <p:sp>
        <p:nvSpPr>
          <p:cNvPr id="45061" name="TextBox 2"/>
          <p:cNvSpPr txBox="1">
            <a:spLocks noChangeArrowheads="1"/>
          </p:cNvSpPr>
          <p:nvPr/>
        </p:nvSpPr>
        <p:spPr bwMode="auto">
          <a:xfrm>
            <a:off x="482600" y="2819400"/>
            <a:ext cx="23368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dirty="0">
                <a:solidFill>
                  <a:srgbClr val="0A0E5B"/>
                </a:solidFill>
              </a:rPr>
              <a:t>LV99 prediction</a:t>
            </a:r>
          </a:p>
        </p:txBody>
      </p:sp>
      <p:sp>
        <p:nvSpPr>
          <p:cNvPr id="3" name="TextBox 2">
            <a:extLst>
              <a:ext uri="{FF2B5EF4-FFF2-40B4-BE49-F238E27FC236}">
                <a16:creationId xmlns:a16="http://schemas.microsoft.com/office/drawing/2014/main" id="{3E008DF9-80EE-5BEA-F8FE-618E58FB2382}"/>
              </a:ext>
            </a:extLst>
          </p:cNvPr>
          <p:cNvSpPr txBox="1"/>
          <p:nvPr/>
        </p:nvSpPr>
        <p:spPr>
          <a:xfrm>
            <a:off x="294290" y="5029201"/>
            <a:ext cx="2497252" cy="1015663"/>
          </a:xfrm>
          <a:prstGeom prst="rect">
            <a:avLst/>
          </a:prstGeom>
          <a:noFill/>
        </p:spPr>
        <p:txBody>
          <a:bodyPr wrap="square" rtlCol="0">
            <a:spAutoFit/>
          </a:bodyPr>
          <a:lstStyle/>
          <a:p>
            <a:r>
              <a:rPr lang="en-US" dirty="0">
                <a:solidFill>
                  <a:schemeClr val="bg1"/>
                </a:solidFill>
              </a:rPr>
              <a:t>Different from classical M</a:t>
            </a:r>
            <a:r>
              <a:rPr lang="en-US" baseline="30000" dirty="0">
                <a:solidFill>
                  <a:schemeClr val="bg1"/>
                </a:solidFill>
              </a:rPr>
              <a:t>2</a:t>
            </a:r>
            <a:r>
              <a:rPr lang="en-US" dirty="0">
                <a:solidFill>
                  <a:schemeClr val="bg1"/>
                </a:solidFill>
              </a:rPr>
              <a:t> dependence (</a:t>
            </a:r>
            <a:r>
              <a:rPr lang="en-US" dirty="0" err="1">
                <a:solidFill>
                  <a:schemeClr val="bg1"/>
                </a:solidFill>
              </a:rPr>
              <a:t>Jokipii</a:t>
            </a:r>
            <a:r>
              <a:rPr lang="en-US" dirty="0">
                <a:solidFill>
                  <a:schemeClr val="bg1"/>
                </a:solidFill>
              </a:rPr>
              <a:t> &amp; Parker 1963)</a:t>
            </a:r>
          </a:p>
        </p:txBody>
      </p:sp>
    </p:spTree>
    <p:extLst>
      <p:ext uri="{BB962C8B-B14F-4D97-AF65-F5344CB8AC3E}">
        <p14:creationId xmlns:p14="http://schemas.microsoft.com/office/powerpoint/2010/main" val="52708663"/>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793750"/>
            <a:ext cx="5181600" cy="464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2" name="TextBox 4"/>
          <p:cNvSpPr txBox="1">
            <a:spLocks noChangeArrowheads="1"/>
          </p:cNvSpPr>
          <p:nvPr/>
        </p:nvSpPr>
        <p:spPr bwMode="auto">
          <a:xfrm>
            <a:off x="6019800" y="1066800"/>
            <a:ext cx="14319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FF8C38"/>
                </a:solidFill>
              </a:rPr>
              <a:t>Xu &amp; Yan 13</a:t>
            </a:r>
          </a:p>
        </p:txBody>
      </p:sp>
      <p:sp>
        <p:nvSpPr>
          <p:cNvPr id="46083" name="TextBox 5"/>
          <p:cNvSpPr txBox="1">
            <a:spLocks noChangeArrowheads="1"/>
          </p:cNvSpPr>
          <p:nvPr/>
        </p:nvSpPr>
        <p:spPr bwMode="auto">
          <a:xfrm>
            <a:off x="342900" y="5638800"/>
            <a:ext cx="18875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To compare with </a:t>
            </a:r>
          </a:p>
        </p:txBody>
      </p:sp>
      <p:pic>
        <p:nvPicPr>
          <p:cNvPr id="46084" name="Picture 7" descr="1.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5638800"/>
            <a:ext cx="18415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5" name="TextBox 8"/>
          <p:cNvSpPr txBox="1">
            <a:spLocks noChangeArrowheads="1"/>
          </p:cNvSpPr>
          <p:nvPr/>
        </p:nvSpPr>
        <p:spPr bwMode="auto">
          <a:xfrm>
            <a:off x="4267200" y="5638800"/>
            <a:ext cx="276338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dirty="0">
                <a:solidFill>
                  <a:srgbClr val="0A0E5B"/>
                </a:solidFill>
              </a:rPr>
              <a:t>in AL 2006, Yan &amp; AL 2008</a:t>
            </a:r>
          </a:p>
        </p:txBody>
      </p:sp>
      <p:sp>
        <p:nvSpPr>
          <p:cNvPr id="46086" name="TextBox 1"/>
          <p:cNvSpPr txBox="1">
            <a:spLocks noChangeArrowheads="1"/>
          </p:cNvSpPr>
          <p:nvPr/>
        </p:nvSpPr>
        <p:spPr bwMode="auto">
          <a:xfrm>
            <a:off x="0" y="12700"/>
            <a:ext cx="83820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i="0">
                <a:solidFill>
                  <a:srgbClr val="0A0E5B"/>
                </a:solidFill>
              </a:rPr>
              <a:t>On scales &gt;&gt; L the parallel and perpendicular diffusion are related through M</a:t>
            </a:r>
            <a:r>
              <a:rPr lang="en-US" sz="2800" i="0" baseline="-25000">
                <a:solidFill>
                  <a:srgbClr val="0A0E5B"/>
                </a:solidFill>
              </a:rPr>
              <a:t>A</a:t>
            </a:r>
            <a:r>
              <a:rPr lang="en-US" sz="2800" i="0" baseline="30000">
                <a:solidFill>
                  <a:srgbClr val="0A0E5B"/>
                </a:solidFill>
              </a:rPr>
              <a:t>4</a:t>
            </a:r>
            <a:endParaRPr lang="en-US" sz="2800">
              <a:solidFill>
                <a:srgbClr val="0A0E5B"/>
              </a:solidFill>
            </a:endParaRPr>
          </a:p>
        </p:txBody>
      </p:sp>
      <p:sp>
        <p:nvSpPr>
          <p:cNvPr id="46087" name="TextBox 2"/>
          <p:cNvSpPr txBox="1">
            <a:spLocks noChangeArrowheads="1"/>
          </p:cNvSpPr>
          <p:nvPr/>
        </p:nvSpPr>
        <p:spPr bwMode="auto">
          <a:xfrm>
            <a:off x="444500" y="2311400"/>
            <a:ext cx="18716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Diffusive regime</a:t>
            </a:r>
          </a:p>
        </p:txBody>
      </p:sp>
    </p:spTree>
    <p:extLst>
      <p:ext uri="{BB962C8B-B14F-4D97-AF65-F5344CB8AC3E}">
        <p14:creationId xmlns:p14="http://schemas.microsoft.com/office/powerpoint/2010/main" val="1007554115"/>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F08DBD-483A-32B0-E341-56392BE819F2}"/>
              </a:ext>
            </a:extLst>
          </p:cNvPr>
          <p:cNvSpPr txBox="1"/>
          <p:nvPr/>
        </p:nvSpPr>
        <p:spPr>
          <a:xfrm>
            <a:off x="2665021" y="566056"/>
            <a:ext cx="3431580" cy="415498"/>
          </a:xfrm>
          <a:prstGeom prst="rect">
            <a:avLst/>
          </a:prstGeom>
          <a:noFill/>
        </p:spPr>
        <p:txBody>
          <a:bodyPr wrap="none" rtlCol="0">
            <a:spAutoFit/>
          </a:bodyPr>
          <a:lstStyle/>
          <a:p>
            <a:r>
              <a:rPr lang="en-US" sz="2100" dirty="0" err="1">
                <a:solidFill>
                  <a:schemeClr val="bg1"/>
                </a:solidFill>
              </a:rPr>
              <a:t>SuperAlvenic</a:t>
            </a:r>
            <a:r>
              <a:rPr lang="en-US" sz="2100" dirty="0">
                <a:solidFill>
                  <a:schemeClr val="bg1"/>
                </a:solidFill>
              </a:rPr>
              <a:t> Turbulence M</a:t>
            </a:r>
            <a:r>
              <a:rPr lang="en-US" sz="2100" baseline="-25000" dirty="0">
                <a:solidFill>
                  <a:schemeClr val="bg1"/>
                </a:solidFill>
              </a:rPr>
              <a:t>A</a:t>
            </a:r>
            <a:r>
              <a:rPr lang="en-US" sz="2100" dirty="0">
                <a:solidFill>
                  <a:schemeClr val="bg1"/>
                </a:solidFill>
              </a:rPr>
              <a:t>&gt;1</a:t>
            </a:r>
            <a:endParaRPr lang="en-US" sz="1500" dirty="0">
              <a:solidFill>
                <a:schemeClr val="bg1"/>
              </a:solidFill>
            </a:endParaRPr>
          </a:p>
        </p:txBody>
      </p:sp>
      <p:sp>
        <p:nvSpPr>
          <p:cNvPr id="5" name="TextBox 4">
            <a:extLst>
              <a:ext uri="{FF2B5EF4-FFF2-40B4-BE49-F238E27FC236}">
                <a16:creationId xmlns:a16="http://schemas.microsoft.com/office/drawing/2014/main" id="{B71FA340-4167-5E64-963E-1084EC5EABC9}"/>
              </a:ext>
            </a:extLst>
          </p:cNvPr>
          <p:cNvSpPr txBox="1"/>
          <p:nvPr/>
        </p:nvSpPr>
        <p:spPr>
          <a:xfrm>
            <a:off x="304800" y="1600200"/>
            <a:ext cx="8382000" cy="2169825"/>
          </a:xfrm>
          <a:prstGeom prst="rect">
            <a:avLst/>
          </a:prstGeom>
          <a:noFill/>
        </p:spPr>
        <p:txBody>
          <a:bodyPr wrap="square" rtlCol="0">
            <a:spAutoFit/>
          </a:bodyPr>
          <a:lstStyle/>
          <a:p>
            <a:r>
              <a:rPr lang="en-US" dirty="0">
                <a:solidFill>
                  <a:schemeClr val="bg1"/>
                </a:solidFill>
              </a:rPr>
              <a:t>At the injection scale L magnetic field is weak to affect motions. Turbulence is isotropic Kolmogorov-type. </a:t>
            </a:r>
          </a:p>
          <a:p>
            <a:endParaRPr lang="en-US" dirty="0">
              <a:solidFill>
                <a:schemeClr val="bg1"/>
              </a:solidFill>
            </a:endParaRPr>
          </a:p>
          <a:p>
            <a:r>
              <a:rPr lang="en-US" dirty="0">
                <a:solidFill>
                  <a:schemeClr val="bg1"/>
                </a:solidFill>
              </a:rPr>
              <a:t>At scale </a:t>
            </a:r>
          </a:p>
          <a:p>
            <a:r>
              <a:rPr lang="en-US" dirty="0">
                <a:solidFill>
                  <a:schemeClr val="bg1"/>
                </a:solidFill>
              </a:rPr>
              <a:t>                           </a:t>
            </a:r>
            <a:r>
              <a:rPr lang="en-US" dirty="0" err="1">
                <a:solidFill>
                  <a:schemeClr val="bg1"/>
                </a:solidFill>
              </a:rPr>
              <a:t>l</a:t>
            </a:r>
            <a:r>
              <a:rPr lang="en-US" baseline="-25000" dirty="0" err="1">
                <a:solidFill>
                  <a:schemeClr val="bg1"/>
                </a:solidFill>
              </a:rPr>
              <a:t>A</a:t>
            </a:r>
            <a:r>
              <a:rPr lang="en-US" dirty="0">
                <a:solidFill>
                  <a:schemeClr val="bg1"/>
                </a:solidFill>
              </a:rPr>
              <a:t>=LM</a:t>
            </a:r>
            <a:r>
              <a:rPr lang="en-US" baseline="-25000" dirty="0">
                <a:solidFill>
                  <a:schemeClr val="bg1"/>
                </a:solidFill>
              </a:rPr>
              <a:t>A</a:t>
            </a:r>
            <a:r>
              <a:rPr lang="en-US" baseline="30000" dirty="0">
                <a:solidFill>
                  <a:schemeClr val="bg1"/>
                </a:solidFill>
              </a:rPr>
              <a:t> -3</a:t>
            </a:r>
          </a:p>
          <a:p>
            <a:r>
              <a:rPr lang="en-US" dirty="0">
                <a:solidFill>
                  <a:schemeClr val="bg1"/>
                </a:solidFill>
              </a:rPr>
              <a:t>Magnetic forces get dynamically important and turbulence get anisotropic.</a:t>
            </a:r>
          </a:p>
          <a:p>
            <a:endParaRPr lang="en-US" sz="1500" dirty="0">
              <a:solidFill>
                <a:schemeClr val="bg1"/>
              </a:solidFill>
            </a:endParaRPr>
          </a:p>
        </p:txBody>
      </p:sp>
      <p:sp>
        <p:nvSpPr>
          <p:cNvPr id="2" name="TextBox 1">
            <a:extLst>
              <a:ext uri="{FF2B5EF4-FFF2-40B4-BE49-F238E27FC236}">
                <a16:creationId xmlns:a16="http://schemas.microsoft.com/office/drawing/2014/main" id="{129F1949-7AC8-7191-36D0-F8B8C8F0E8B7}"/>
              </a:ext>
            </a:extLst>
          </p:cNvPr>
          <p:cNvSpPr txBox="1"/>
          <p:nvPr/>
        </p:nvSpPr>
        <p:spPr>
          <a:xfrm>
            <a:off x="583324" y="5289419"/>
            <a:ext cx="7977352" cy="1015663"/>
          </a:xfrm>
          <a:prstGeom prst="rect">
            <a:avLst/>
          </a:prstGeom>
          <a:noFill/>
        </p:spPr>
        <p:txBody>
          <a:bodyPr wrap="square" rtlCol="0">
            <a:spAutoFit/>
          </a:bodyPr>
          <a:lstStyle/>
          <a:p>
            <a:r>
              <a:rPr lang="en-US" dirty="0">
                <a:solidFill>
                  <a:schemeClr val="bg1"/>
                </a:solidFill>
              </a:rPr>
              <a:t>Tangling of magnetic field at scale </a:t>
            </a:r>
            <a:r>
              <a:rPr lang="en-US" dirty="0" err="1">
                <a:solidFill>
                  <a:schemeClr val="bg1"/>
                </a:solidFill>
              </a:rPr>
              <a:t>l</a:t>
            </a:r>
            <a:r>
              <a:rPr lang="en-US" baseline="-25000" dirty="0" err="1">
                <a:solidFill>
                  <a:schemeClr val="bg1"/>
                </a:solidFill>
              </a:rPr>
              <a:t>A</a:t>
            </a:r>
            <a:r>
              <a:rPr lang="en-US" dirty="0">
                <a:solidFill>
                  <a:schemeClr val="bg1"/>
                </a:solidFill>
              </a:rPr>
              <a:t> induces diffusion with the mean free path of </a:t>
            </a:r>
            <a:r>
              <a:rPr lang="en-US" dirty="0" err="1">
                <a:solidFill>
                  <a:schemeClr val="bg1"/>
                </a:solidFill>
              </a:rPr>
              <a:t>l</a:t>
            </a:r>
            <a:r>
              <a:rPr lang="en-US" baseline="-25000" dirty="0" err="1">
                <a:solidFill>
                  <a:schemeClr val="bg1"/>
                </a:solidFill>
              </a:rPr>
              <a:t>A</a:t>
            </a:r>
            <a:r>
              <a:rPr lang="en-US" dirty="0">
                <a:solidFill>
                  <a:schemeClr val="bg1"/>
                </a:solidFill>
              </a:rPr>
              <a:t> for superalfvenic turbulence in the absence of resonance scattering (Brunetti &amp; AL 2007)</a:t>
            </a:r>
          </a:p>
        </p:txBody>
      </p:sp>
    </p:spTree>
    <p:extLst>
      <p:ext uri="{BB962C8B-B14F-4D97-AF65-F5344CB8AC3E}">
        <p14:creationId xmlns:p14="http://schemas.microsoft.com/office/powerpoint/2010/main" val="929627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5" name="Rectangle 3"/>
          <p:cNvSpPr>
            <a:spLocks noChangeArrowheads="1"/>
          </p:cNvSpPr>
          <p:nvPr/>
        </p:nvSpPr>
        <p:spPr bwMode="auto">
          <a:xfrm>
            <a:off x="314325" y="771525"/>
            <a:ext cx="184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800"/>
          </a:p>
        </p:txBody>
      </p:sp>
      <p:sp>
        <p:nvSpPr>
          <p:cNvPr id="719876" name="Rectangle 4"/>
          <p:cNvSpPr>
            <a:spLocks noChangeArrowheads="1"/>
          </p:cNvSpPr>
          <p:nvPr/>
        </p:nvSpPr>
        <p:spPr bwMode="auto">
          <a:xfrm>
            <a:off x="0" y="430213"/>
            <a:ext cx="9144000" cy="954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800" dirty="0">
                <a:solidFill>
                  <a:srgbClr val="0A0E5B"/>
                </a:solidFill>
                <a:effectLst>
                  <a:outerShdw blurRad="38100" dist="38100" dir="2700000" algn="tl">
                    <a:srgbClr val="DDDDDD"/>
                  </a:outerShdw>
                </a:effectLst>
                <a:latin typeface="+mj-lt"/>
                <a:cs typeface="Lucida Grande" charset="0"/>
                <a:sym typeface="Chalkboard" charset="0"/>
              </a:rPr>
              <a:t>Different regimes of </a:t>
            </a:r>
            <a:r>
              <a:rPr lang="en-US" sz="2800" dirty="0" err="1">
                <a:solidFill>
                  <a:srgbClr val="0A0E5B"/>
                </a:solidFill>
                <a:effectLst>
                  <a:outerShdw blurRad="38100" dist="38100" dir="2700000" algn="tl">
                    <a:srgbClr val="DDDDDD"/>
                  </a:outerShdw>
                </a:effectLst>
                <a:latin typeface="+mj-lt"/>
                <a:cs typeface="Lucida Grande" charset="0"/>
                <a:sym typeface="Chalkboard" charset="0"/>
              </a:rPr>
              <a:t>Alfvenic</a:t>
            </a:r>
            <a:r>
              <a:rPr lang="en-US" sz="2800" dirty="0">
                <a:solidFill>
                  <a:srgbClr val="0A0E5B"/>
                </a:solidFill>
                <a:effectLst>
                  <a:outerShdw blurRad="38100" dist="38100" dir="2700000" algn="tl">
                    <a:srgbClr val="DDDDDD"/>
                  </a:outerShdw>
                </a:effectLst>
                <a:latin typeface="+mj-lt"/>
                <a:cs typeface="Lucida Grande" charset="0"/>
                <a:sym typeface="Chalkboard" charset="0"/>
              </a:rPr>
              <a:t> turbulence provide different regimes of  B-field line separation</a:t>
            </a:r>
          </a:p>
        </p:txBody>
      </p:sp>
      <p:pic>
        <p:nvPicPr>
          <p:cNvPr id="41987" name="Picture 1" descr="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52600"/>
            <a:ext cx="9786938"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9877" name="Rectangle 5"/>
          <p:cNvSpPr>
            <a:spLocks noChangeArrowheads="1"/>
          </p:cNvSpPr>
          <p:nvPr/>
        </p:nvSpPr>
        <p:spPr bwMode="auto">
          <a:xfrm>
            <a:off x="7391400" y="4800600"/>
            <a:ext cx="1528763" cy="369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dirty="0">
                <a:solidFill>
                  <a:srgbClr val="0A0E5B"/>
                </a:solidFill>
              </a:rPr>
              <a:t>AL &amp; Yan 2014</a:t>
            </a:r>
          </a:p>
        </p:txBody>
      </p:sp>
      <p:sp>
        <p:nvSpPr>
          <p:cNvPr id="41989" name="Rectangle 1"/>
          <p:cNvSpPr>
            <a:spLocks noChangeArrowheads="1"/>
          </p:cNvSpPr>
          <p:nvPr/>
        </p:nvSpPr>
        <p:spPr bwMode="auto">
          <a:xfrm>
            <a:off x="7848600" y="2743200"/>
            <a:ext cx="381000" cy="152400"/>
          </a:xfrm>
          <a:prstGeom prst="rect">
            <a:avLst/>
          </a:prstGeom>
          <a:solidFill>
            <a:srgbClr val="FFFFFF"/>
          </a:solidFill>
          <a:ln w="9525">
            <a:solidFill>
              <a:schemeClr val="tx1"/>
            </a:solidFill>
            <a:round/>
            <a:headEnd/>
            <a:tailEnd/>
          </a:ln>
        </p:spPr>
        <p:txBody>
          <a:bodyPr/>
          <a:lstStyle/>
          <a:p>
            <a:endParaRPr lang="en-US" sz="1800" b="0" i="0"/>
          </a:p>
        </p:txBody>
      </p:sp>
      <p:pic>
        <p:nvPicPr>
          <p:cNvPr id="41990" name="Picture 3"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2701925"/>
            <a:ext cx="533400" cy="23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2693980"/>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9F424C-482F-434A-B82A-9FF44B88CFCD}"/>
              </a:ext>
            </a:extLst>
          </p:cNvPr>
          <p:cNvSpPr txBox="1"/>
          <p:nvPr/>
        </p:nvSpPr>
        <p:spPr>
          <a:xfrm>
            <a:off x="76201" y="18865"/>
            <a:ext cx="8830812" cy="954107"/>
          </a:xfrm>
          <a:prstGeom prst="rect">
            <a:avLst/>
          </a:prstGeom>
          <a:noFill/>
        </p:spPr>
        <p:txBody>
          <a:bodyPr wrap="square" rtlCol="0">
            <a:spAutoFit/>
          </a:bodyPr>
          <a:lstStyle/>
          <a:p>
            <a:r>
              <a:rPr lang="en-US" sz="2800" dirty="0">
                <a:solidFill>
                  <a:schemeClr val="bg1"/>
                </a:solidFill>
              </a:rPr>
              <a:t>Compressible MHD Turbulence preserves Alfvenic turbulence anisotropy</a:t>
            </a:r>
            <a:endParaRPr lang="en-US" sz="2100" dirty="0">
              <a:solidFill>
                <a:schemeClr val="bg1"/>
              </a:solidFill>
            </a:endParaRPr>
          </a:p>
        </p:txBody>
      </p:sp>
      <p:pic>
        <p:nvPicPr>
          <p:cNvPr id="4" name="Picture 3">
            <a:extLst>
              <a:ext uri="{FF2B5EF4-FFF2-40B4-BE49-F238E27FC236}">
                <a16:creationId xmlns:a16="http://schemas.microsoft.com/office/drawing/2014/main" id="{952E7105-516B-7842-95AA-28CFD22EE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025" y="1140875"/>
            <a:ext cx="5140317" cy="3665270"/>
          </a:xfrm>
          <a:prstGeom prst="rect">
            <a:avLst/>
          </a:prstGeom>
        </p:spPr>
      </p:pic>
      <p:sp>
        <p:nvSpPr>
          <p:cNvPr id="5" name="TextBox 4">
            <a:extLst>
              <a:ext uri="{FF2B5EF4-FFF2-40B4-BE49-F238E27FC236}">
                <a16:creationId xmlns:a16="http://schemas.microsoft.com/office/drawing/2014/main" id="{94A265FF-D998-E54F-BCDA-5C1DF411CB4A}"/>
              </a:ext>
            </a:extLst>
          </p:cNvPr>
          <p:cNvSpPr txBox="1"/>
          <p:nvPr/>
        </p:nvSpPr>
        <p:spPr>
          <a:xfrm>
            <a:off x="3276600" y="4900477"/>
            <a:ext cx="1445267" cy="323165"/>
          </a:xfrm>
          <a:prstGeom prst="rect">
            <a:avLst/>
          </a:prstGeom>
          <a:noFill/>
        </p:spPr>
        <p:txBody>
          <a:bodyPr wrap="none" rtlCol="0">
            <a:spAutoFit/>
          </a:bodyPr>
          <a:lstStyle/>
          <a:p>
            <a:r>
              <a:rPr lang="en-US" sz="1500" dirty="0">
                <a:solidFill>
                  <a:schemeClr val="bg1"/>
                </a:solidFill>
              </a:rPr>
              <a:t>Kowal &amp; AL 2010</a:t>
            </a:r>
          </a:p>
        </p:txBody>
      </p:sp>
      <p:pic>
        <p:nvPicPr>
          <p:cNvPr id="3" name="Picture 3" descr="&#10;turbb.tiff                                                     000D81A7Macintosh HD                   7C2624E3:">
            <a:extLst>
              <a:ext uri="{FF2B5EF4-FFF2-40B4-BE49-F238E27FC236}">
                <a16:creationId xmlns:a16="http://schemas.microsoft.com/office/drawing/2014/main" id="{2369F0AE-3EC0-53B3-F6E2-D0CBDC753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1417" y="3173865"/>
            <a:ext cx="3542583" cy="366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96F17B6-C2A3-AA87-19DB-EFD3F61ED1AD}"/>
              </a:ext>
            </a:extLst>
          </p:cNvPr>
          <p:cNvSpPr txBox="1"/>
          <p:nvPr/>
        </p:nvSpPr>
        <p:spPr>
          <a:xfrm>
            <a:off x="7007518" y="3106212"/>
            <a:ext cx="1899494" cy="307777"/>
          </a:xfrm>
          <a:prstGeom prst="rect">
            <a:avLst/>
          </a:prstGeom>
          <a:noFill/>
        </p:spPr>
        <p:txBody>
          <a:bodyPr wrap="none" rtlCol="0">
            <a:spAutoFit/>
          </a:bodyPr>
          <a:lstStyle/>
          <a:p>
            <a:r>
              <a:rPr lang="en-US" sz="1400" dirty="0">
                <a:solidFill>
                  <a:schemeClr val="bg1"/>
                </a:solidFill>
              </a:rPr>
              <a:t>Cho, AL &amp; </a:t>
            </a:r>
            <a:r>
              <a:rPr lang="en-US" sz="1400" dirty="0" err="1">
                <a:solidFill>
                  <a:schemeClr val="bg1"/>
                </a:solidFill>
              </a:rPr>
              <a:t>Vishniac</a:t>
            </a:r>
            <a:r>
              <a:rPr lang="en-US" sz="1400" dirty="0">
                <a:solidFill>
                  <a:schemeClr val="bg1"/>
                </a:solidFill>
              </a:rPr>
              <a:t> 2002</a:t>
            </a:r>
          </a:p>
        </p:txBody>
      </p:sp>
      <p:pic>
        <p:nvPicPr>
          <p:cNvPr id="8" name="Picture 4" descr="&#10;turbb.tiff                                                     000D81A7Macintosh HD                   7C2624E3:">
            <a:extLst>
              <a:ext uri="{FF2B5EF4-FFF2-40B4-BE49-F238E27FC236}">
                <a16:creationId xmlns:a16="http://schemas.microsoft.com/office/drawing/2014/main" id="{58046151-9EAD-23CE-100E-847E389253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292" y="6019800"/>
            <a:ext cx="49720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5A97064-A69B-5AB0-2CB9-DA52A0D27C33}"/>
              </a:ext>
            </a:extLst>
          </p:cNvPr>
          <p:cNvSpPr txBox="1"/>
          <p:nvPr/>
        </p:nvSpPr>
        <p:spPr>
          <a:xfrm>
            <a:off x="441434" y="5580993"/>
            <a:ext cx="2180405" cy="400110"/>
          </a:xfrm>
          <a:prstGeom prst="rect">
            <a:avLst/>
          </a:prstGeom>
          <a:noFill/>
        </p:spPr>
        <p:txBody>
          <a:bodyPr wrap="none" rtlCol="0">
            <a:spAutoFit/>
          </a:bodyPr>
          <a:lstStyle/>
          <a:p>
            <a:r>
              <a:rPr lang="en-US" dirty="0">
                <a:solidFill>
                  <a:schemeClr val="bg1"/>
                </a:solidFill>
              </a:rPr>
              <a:t>Energy distribution:</a:t>
            </a:r>
          </a:p>
        </p:txBody>
      </p:sp>
    </p:spTree>
    <p:extLst>
      <p:ext uri="{BB962C8B-B14F-4D97-AF65-F5344CB8AC3E}">
        <p14:creationId xmlns:p14="http://schemas.microsoft.com/office/powerpoint/2010/main" val="1356595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6631" y="93330"/>
            <a:ext cx="9113569" cy="523220"/>
          </a:xfrm>
          <a:prstGeom prst="rect">
            <a:avLst/>
          </a:prstGeom>
        </p:spPr>
        <p:txBody>
          <a:bodyPr wrap="square">
            <a:spAutoFit/>
          </a:bodyPr>
          <a:lstStyle/>
          <a:p>
            <a:r>
              <a:rPr lang="en-US" altLang="zh-CN" sz="2800" dirty="0">
                <a:solidFill>
                  <a:srgbClr val="000000"/>
                </a:solidFill>
                <a:latin typeface="Avenir Black Oblique"/>
                <a:cs typeface="Avenir Black Oblique"/>
              </a:rPr>
              <a:t>Alfvenic turbulence persists</a:t>
            </a:r>
            <a:r>
              <a:rPr lang="zh-CN" altLang="en-US" sz="2800" dirty="0">
                <a:solidFill>
                  <a:srgbClr val="000000"/>
                </a:solidFill>
                <a:latin typeface="Avenir Black Oblique"/>
                <a:cs typeface="Avenir Black Oblique"/>
              </a:rPr>
              <a:t> </a:t>
            </a:r>
            <a:r>
              <a:rPr lang="en-US" altLang="zh-CN" sz="2800" dirty="0">
                <a:solidFill>
                  <a:srgbClr val="000000"/>
                </a:solidFill>
                <a:latin typeface="Avenir Black Oblique"/>
                <a:cs typeface="Avenir Black Oblique"/>
              </a:rPr>
              <a:t>in</a:t>
            </a:r>
            <a:r>
              <a:rPr lang="zh-CN" altLang="en-US" sz="2800" dirty="0">
                <a:solidFill>
                  <a:srgbClr val="000000"/>
                </a:solidFill>
                <a:latin typeface="Avenir Black Oblique"/>
                <a:cs typeface="Avenir Black Oblique"/>
              </a:rPr>
              <a:t> </a:t>
            </a:r>
            <a:r>
              <a:rPr lang="en-US" altLang="zh-CN" sz="2800" dirty="0">
                <a:solidFill>
                  <a:srgbClr val="000000"/>
                </a:solidFill>
                <a:latin typeface="Avenir Black Oblique"/>
                <a:cs typeface="Avenir Black Oblique"/>
              </a:rPr>
              <a:t>compressible</a:t>
            </a:r>
            <a:r>
              <a:rPr lang="zh-CN" altLang="en-US" sz="2800" dirty="0">
                <a:solidFill>
                  <a:srgbClr val="000000"/>
                </a:solidFill>
                <a:latin typeface="Avenir Black Oblique"/>
                <a:cs typeface="Avenir Black Oblique"/>
              </a:rPr>
              <a:t> </a:t>
            </a:r>
            <a:r>
              <a:rPr lang="en-US" altLang="zh-CN" sz="2800" dirty="0">
                <a:solidFill>
                  <a:srgbClr val="000000"/>
                </a:solidFill>
                <a:latin typeface="Avenir Black Oblique"/>
                <a:cs typeface="Avenir Black Oblique"/>
              </a:rPr>
              <a:t>medium</a:t>
            </a:r>
            <a:endParaRPr lang="zh-CN" altLang="en-US" sz="2800" dirty="0">
              <a:solidFill>
                <a:schemeClr val="accent4">
                  <a:lumMod val="75000"/>
                </a:schemeClr>
              </a:solidFill>
              <a:latin typeface="Avenir Black Oblique"/>
              <a:cs typeface="Avenir Black Oblique"/>
            </a:endParaRPr>
          </a:p>
        </p:txBody>
      </p:sp>
      <p:sp>
        <p:nvSpPr>
          <p:cNvPr id="6" name="文本框 5"/>
          <p:cNvSpPr txBox="1"/>
          <p:nvPr/>
        </p:nvSpPr>
        <p:spPr>
          <a:xfrm>
            <a:off x="46347" y="600573"/>
            <a:ext cx="6315190" cy="646331"/>
          </a:xfrm>
          <a:prstGeom prst="rect">
            <a:avLst/>
          </a:prstGeom>
          <a:noFill/>
        </p:spPr>
        <p:txBody>
          <a:bodyPr wrap="none" rtlCol="0">
            <a:spAutoFit/>
          </a:bodyPr>
          <a:lstStyle>
            <a:defPPr>
              <a:defRPr lang="zh-CN"/>
            </a:defPPr>
            <a:lvl1pPr>
              <a:defRPr kumimoji="1" sz="2800" u="sng">
                <a:solidFill>
                  <a:schemeClr val="accent2">
                    <a:lumMod val="50000"/>
                  </a:schemeClr>
                </a:solidFill>
                <a:latin typeface="Avenir Black Oblique"/>
                <a:cs typeface="Avenir Black Oblique"/>
              </a:defRPr>
            </a:lvl1pPr>
          </a:lstStyle>
          <a:p>
            <a:r>
              <a:rPr lang="en-US" altLang="zh-CN" sz="1800" dirty="0"/>
              <a:t>Mode decomposition of compressible MHD turbulence  </a:t>
            </a:r>
          </a:p>
          <a:p>
            <a:endParaRPr lang="zh-CN" altLang="en-US" sz="1800" dirty="0"/>
          </a:p>
        </p:txBody>
      </p:sp>
      <p:cxnSp>
        <p:nvCxnSpPr>
          <p:cNvPr id="8" name="直线连接符 7"/>
          <p:cNvCxnSpPr/>
          <p:nvPr/>
        </p:nvCxnSpPr>
        <p:spPr>
          <a:xfrm flipH="1">
            <a:off x="1786607" y="963430"/>
            <a:ext cx="2824768" cy="667916"/>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直线连接符 8"/>
          <p:cNvCxnSpPr/>
          <p:nvPr/>
        </p:nvCxnSpPr>
        <p:spPr>
          <a:xfrm flipH="1">
            <a:off x="3954452" y="963430"/>
            <a:ext cx="656923" cy="6679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直线连接符 10"/>
          <p:cNvCxnSpPr/>
          <p:nvPr/>
        </p:nvCxnSpPr>
        <p:spPr>
          <a:xfrm>
            <a:off x="4611375" y="963430"/>
            <a:ext cx="1395301" cy="667916"/>
          </a:xfrm>
          <a:prstGeom prst="line">
            <a:avLst/>
          </a:prstGeom>
        </p:spPr>
        <p:style>
          <a:lnRef idx="2">
            <a:schemeClr val="accent1"/>
          </a:lnRef>
          <a:fillRef idx="0">
            <a:schemeClr val="accent1"/>
          </a:fillRef>
          <a:effectRef idx="1">
            <a:schemeClr val="accent1"/>
          </a:effectRef>
          <a:fontRef idx="minor">
            <a:schemeClr val="tx1"/>
          </a:fontRef>
        </p:style>
      </p:cxnSp>
      <p:sp>
        <p:nvSpPr>
          <p:cNvPr id="13" name="矩形 12"/>
          <p:cNvSpPr/>
          <p:nvPr/>
        </p:nvSpPr>
        <p:spPr>
          <a:xfrm>
            <a:off x="928420" y="1565618"/>
            <a:ext cx="2247246" cy="369332"/>
          </a:xfrm>
          <a:prstGeom prst="rect">
            <a:avLst/>
          </a:prstGeom>
        </p:spPr>
        <p:txBody>
          <a:bodyPr wrap="square">
            <a:spAutoFit/>
          </a:bodyPr>
          <a:lstStyle/>
          <a:p>
            <a:r>
              <a:rPr lang="en-US" altLang="zh-CN" sz="1800" dirty="0">
                <a:solidFill>
                  <a:srgbClr val="660066"/>
                </a:solidFill>
                <a:latin typeface="Avenir Next Demi Bold"/>
                <a:cs typeface="Avenir Next Demi Bold"/>
              </a:rPr>
              <a:t>Alfven modes</a:t>
            </a:r>
            <a:endParaRPr lang="zh-CN" altLang="en-US" sz="1800" dirty="0">
              <a:solidFill>
                <a:srgbClr val="660066"/>
              </a:solidFill>
              <a:latin typeface="Avenir Next Demi Bold"/>
              <a:cs typeface="Avenir Next Demi Bold"/>
            </a:endParaRPr>
          </a:p>
        </p:txBody>
      </p:sp>
      <p:sp>
        <p:nvSpPr>
          <p:cNvPr id="14" name="矩形 13"/>
          <p:cNvSpPr/>
          <p:nvPr/>
        </p:nvSpPr>
        <p:spPr>
          <a:xfrm>
            <a:off x="5429767" y="1567140"/>
            <a:ext cx="1390252" cy="369332"/>
          </a:xfrm>
          <a:prstGeom prst="rect">
            <a:avLst/>
          </a:prstGeom>
        </p:spPr>
        <p:txBody>
          <a:bodyPr wrap="none">
            <a:spAutoFit/>
          </a:bodyPr>
          <a:lstStyle/>
          <a:p>
            <a:r>
              <a:rPr lang="en-US" altLang="zh-CN" sz="1800" dirty="0">
                <a:solidFill>
                  <a:srgbClr val="000090"/>
                </a:solidFill>
                <a:latin typeface="Avenir Next Demi Bold"/>
                <a:cs typeface="Avenir Next Demi Bold"/>
              </a:rPr>
              <a:t>Fast modes</a:t>
            </a:r>
            <a:endParaRPr lang="zh-CN" altLang="en-US" sz="1800" dirty="0">
              <a:solidFill>
                <a:srgbClr val="000090"/>
              </a:solidFill>
              <a:latin typeface="Avenir Next Demi Bold"/>
              <a:cs typeface="Avenir Next Demi Bold"/>
            </a:endParaRPr>
          </a:p>
        </p:txBody>
      </p:sp>
      <p:sp>
        <p:nvSpPr>
          <p:cNvPr id="15" name="矩形 14"/>
          <p:cNvSpPr/>
          <p:nvPr/>
        </p:nvSpPr>
        <p:spPr>
          <a:xfrm>
            <a:off x="3328948" y="1565650"/>
            <a:ext cx="1481496" cy="369332"/>
          </a:xfrm>
          <a:prstGeom prst="rect">
            <a:avLst/>
          </a:prstGeom>
        </p:spPr>
        <p:txBody>
          <a:bodyPr wrap="none">
            <a:spAutoFit/>
          </a:bodyPr>
          <a:lstStyle/>
          <a:p>
            <a:r>
              <a:rPr lang="en-US" altLang="zh-CN" sz="1800" dirty="0">
                <a:solidFill>
                  <a:srgbClr val="660066"/>
                </a:solidFill>
                <a:latin typeface="Avenir Next Demi Bold"/>
                <a:cs typeface="Avenir Next Demi Bold"/>
              </a:rPr>
              <a:t>Slow modes</a:t>
            </a:r>
            <a:endParaRPr lang="zh-CN" altLang="en-US" sz="1800" dirty="0">
              <a:solidFill>
                <a:srgbClr val="660066"/>
              </a:solidFill>
              <a:latin typeface="Avenir Next Demi Bold"/>
              <a:cs typeface="Avenir Next Demi Bold"/>
            </a:endParaRPr>
          </a:p>
        </p:txBody>
      </p:sp>
      <p:pic>
        <p:nvPicPr>
          <p:cNvPr id="16" name="图片 15" descr="Screen Shot 2018-11-04 at 2.54.33 PM.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09089" y="1832880"/>
            <a:ext cx="6649975" cy="3073729"/>
          </a:xfrm>
          <a:prstGeom prst="rect">
            <a:avLst/>
          </a:prstGeom>
        </p:spPr>
      </p:pic>
      <p:sp>
        <p:nvSpPr>
          <p:cNvPr id="17" name="文本框 16"/>
          <p:cNvSpPr txBox="1"/>
          <p:nvPr/>
        </p:nvSpPr>
        <p:spPr>
          <a:xfrm>
            <a:off x="494659" y="1029125"/>
            <a:ext cx="1286571" cy="323165"/>
          </a:xfrm>
          <a:prstGeom prst="rect">
            <a:avLst/>
          </a:prstGeom>
          <a:noFill/>
        </p:spPr>
        <p:txBody>
          <a:bodyPr wrap="none" rtlCol="0">
            <a:spAutoFit/>
          </a:bodyPr>
          <a:lstStyle/>
          <a:p>
            <a:r>
              <a:rPr kumimoji="1" lang="en-US" altLang="zh-CN" sz="1500" dirty="0">
                <a:solidFill>
                  <a:schemeClr val="bg1"/>
                </a:solidFill>
              </a:rPr>
              <a:t>Cho &amp; AL 2003</a:t>
            </a:r>
            <a:endParaRPr kumimoji="1" lang="zh-CN" altLang="en-US" sz="1500" dirty="0">
              <a:solidFill>
                <a:schemeClr val="bg1"/>
              </a:solidFill>
            </a:endParaRPr>
          </a:p>
        </p:txBody>
      </p:sp>
      <p:cxnSp>
        <p:nvCxnSpPr>
          <p:cNvPr id="19" name="直线连接符 18"/>
          <p:cNvCxnSpPr/>
          <p:nvPr/>
        </p:nvCxnSpPr>
        <p:spPr>
          <a:xfrm flipH="1">
            <a:off x="4917939" y="1567141"/>
            <a:ext cx="10949" cy="3403784"/>
          </a:xfrm>
          <a:prstGeom prst="line">
            <a:avLst/>
          </a:prstGeom>
          <a:ln w="57150" cmpd="sng">
            <a:prstDash val="dash"/>
          </a:ln>
        </p:spPr>
        <p:style>
          <a:lnRef idx="2">
            <a:schemeClr val="accent1"/>
          </a:lnRef>
          <a:fillRef idx="0">
            <a:schemeClr val="accent1"/>
          </a:fillRef>
          <a:effectRef idx="1">
            <a:schemeClr val="accent1"/>
          </a:effectRef>
          <a:fontRef idx="minor">
            <a:schemeClr val="tx1"/>
          </a:fontRef>
        </p:style>
      </p:cxnSp>
      <p:sp>
        <p:nvSpPr>
          <p:cNvPr id="22" name="文本框 21"/>
          <p:cNvSpPr txBox="1"/>
          <p:nvPr/>
        </p:nvSpPr>
        <p:spPr>
          <a:xfrm>
            <a:off x="5329518" y="3126765"/>
            <a:ext cx="1562624" cy="323165"/>
          </a:xfrm>
          <a:prstGeom prst="rect">
            <a:avLst/>
          </a:prstGeom>
          <a:solidFill>
            <a:schemeClr val="accent5">
              <a:lumMod val="60000"/>
              <a:lumOff val="40000"/>
            </a:schemeClr>
          </a:solidFill>
        </p:spPr>
        <p:txBody>
          <a:bodyPr wrap="square" rtlCol="0">
            <a:spAutoFit/>
          </a:bodyPr>
          <a:lstStyle>
            <a:defPPr>
              <a:defRPr lang="zh-CN"/>
            </a:defPPr>
            <a:lvl1pPr algn="ctr">
              <a:defRPr kumimoji="1">
                <a:latin typeface="Avenir Black"/>
                <a:cs typeface="Avenir Black"/>
              </a:defRPr>
            </a:lvl1pPr>
          </a:lstStyle>
          <a:p>
            <a:r>
              <a:rPr lang="en-US" altLang="zh-CN" sz="1500" dirty="0"/>
              <a:t>Isotropic </a:t>
            </a:r>
            <a:endParaRPr lang="zh-CN" altLang="en-US" sz="1500" dirty="0"/>
          </a:p>
        </p:txBody>
      </p:sp>
      <p:sp>
        <p:nvSpPr>
          <p:cNvPr id="2" name="TextBox 1">
            <a:extLst>
              <a:ext uri="{FF2B5EF4-FFF2-40B4-BE49-F238E27FC236}">
                <a16:creationId xmlns:a16="http://schemas.microsoft.com/office/drawing/2014/main" id="{482DB63C-CE3D-3644-BC31-A6D42760C10E}"/>
              </a:ext>
            </a:extLst>
          </p:cNvPr>
          <p:cNvSpPr txBox="1"/>
          <p:nvPr/>
        </p:nvSpPr>
        <p:spPr>
          <a:xfrm>
            <a:off x="228600" y="4970925"/>
            <a:ext cx="5440592" cy="323165"/>
          </a:xfrm>
          <a:prstGeom prst="rect">
            <a:avLst/>
          </a:prstGeom>
          <a:noFill/>
        </p:spPr>
        <p:txBody>
          <a:bodyPr wrap="none" rtlCol="0">
            <a:spAutoFit/>
          </a:bodyPr>
          <a:lstStyle/>
          <a:p>
            <a:r>
              <a:rPr lang="en-US" sz="1500" dirty="0" err="1">
                <a:solidFill>
                  <a:schemeClr val="bg1"/>
                </a:solidFill>
              </a:rPr>
              <a:t>Lithwick</a:t>
            </a:r>
            <a:r>
              <a:rPr lang="en-US" sz="1500" dirty="0">
                <a:solidFill>
                  <a:schemeClr val="bg1"/>
                </a:solidFill>
              </a:rPr>
              <a:t> &amp; </a:t>
            </a:r>
            <a:r>
              <a:rPr lang="en-US" sz="1500" dirty="0" err="1">
                <a:solidFill>
                  <a:schemeClr val="bg1"/>
                </a:solidFill>
              </a:rPr>
              <a:t>Goldreich</a:t>
            </a:r>
            <a:r>
              <a:rPr lang="en-US" sz="1500" dirty="0">
                <a:solidFill>
                  <a:schemeClr val="bg1"/>
                </a:solidFill>
              </a:rPr>
              <a:t> (2001), Cho &amp; AL (2002, 2003), Kowal &amp; AL (2007)</a:t>
            </a:r>
          </a:p>
        </p:txBody>
      </p:sp>
      <p:pic>
        <p:nvPicPr>
          <p:cNvPr id="3" name="Picture 2">
            <a:extLst>
              <a:ext uri="{FF2B5EF4-FFF2-40B4-BE49-F238E27FC236}">
                <a16:creationId xmlns:a16="http://schemas.microsoft.com/office/drawing/2014/main" id="{7D65C202-5043-D245-BCBA-0EA7AA433F9C}"/>
              </a:ext>
            </a:extLst>
          </p:cNvPr>
          <p:cNvPicPr>
            <a:picLocks noChangeAspect="1"/>
          </p:cNvPicPr>
          <p:nvPr/>
        </p:nvPicPr>
        <p:blipFill>
          <a:blip r:embed="rId5"/>
          <a:stretch>
            <a:fillRect/>
          </a:stretch>
        </p:blipFill>
        <p:spPr>
          <a:xfrm>
            <a:off x="7541975" y="883646"/>
            <a:ext cx="1507943" cy="1507943"/>
          </a:xfrm>
          <a:prstGeom prst="rect">
            <a:avLst/>
          </a:prstGeom>
        </p:spPr>
      </p:pic>
      <p:sp>
        <p:nvSpPr>
          <p:cNvPr id="5" name="TextBox 4">
            <a:extLst>
              <a:ext uri="{FF2B5EF4-FFF2-40B4-BE49-F238E27FC236}">
                <a16:creationId xmlns:a16="http://schemas.microsoft.com/office/drawing/2014/main" id="{E431F519-50D6-FB45-8188-49455EB98010}"/>
              </a:ext>
            </a:extLst>
          </p:cNvPr>
          <p:cNvSpPr txBox="1"/>
          <p:nvPr/>
        </p:nvSpPr>
        <p:spPr>
          <a:xfrm>
            <a:off x="8110331" y="2546903"/>
            <a:ext cx="665567" cy="323165"/>
          </a:xfrm>
          <a:prstGeom prst="rect">
            <a:avLst/>
          </a:prstGeom>
          <a:noFill/>
        </p:spPr>
        <p:txBody>
          <a:bodyPr wrap="none" rtlCol="0">
            <a:spAutoFit/>
          </a:bodyPr>
          <a:lstStyle/>
          <a:p>
            <a:r>
              <a:rPr lang="en-US" sz="1500" dirty="0">
                <a:solidFill>
                  <a:schemeClr val="bg1"/>
                </a:solidFill>
              </a:rPr>
              <a:t>J. Cho</a:t>
            </a:r>
          </a:p>
        </p:txBody>
      </p:sp>
      <p:sp>
        <p:nvSpPr>
          <p:cNvPr id="7" name="TextBox 6">
            <a:extLst>
              <a:ext uri="{FF2B5EF4-FFF2-40B4-BE49-F238E27FC236}">
                <a16:creationId xmlns:a16="http://schemas.microsoft.com/office/drawing/2014/main" id="{93F94205-64F5-B9A3-2778-4B1ED7ACB735}"/>
              </a:ext>
            </a:extLst>
          </p:cNvPr>
          <p:cNvSpPr txBox="1"/>
          <p:nvPr/>
        </p:nvSpPr>
        <p:spPr>
          <a:xfrm>
            <a:off x="5723602" y="5187144"/>
            <a:ext cx="2670924" cy="400110"/>
          </a:xfrm>
          <a:prstGeom prst="rect">
            <a:avLst/>
          </a:prstGeom>
          <a:noFill/>
        </p:spPr>
        <p:txBody>
          <a:bodyPr wrap="none" rtlCol="0">
            <a:spAutoFit/>
          </a:bodyPr>
          <a:lstStyle/>
          <a:p>
            <a:r>
              <a:rPr lang="en-US" dirty="0">
                <a:solidFill>
                  <a:schemeClr val="bg1"/>
                </a:solidFill>
              </a:rPr>
              <a:t>Fast modes are isotropic</a:t>
            </a:r>
          </a:p>
        </p:txBody>
      </p:sp>
      <p:pic>
        <p:nvPicPr>
          <p:cNvPr id="10" name="Picture 9">
            <a:extLst>
              <a:ext uri="{FF2B5EF4-FFF2-40B4-BE49-F238E27FC236}">
                <a16:creationId xmlns:a16="http://schemas.microsoft.com/office/drawing/2014/main" id="{D96A02E4-1B37-ECE4-FDC8-F1BA2D323CAD}"/>
              </a:ext>
            </a:extLst>
          </p:cNvPr>
          <p:cNvPicPr>
            <a:picLocks noChangeAspect="1"/>
          </p:cNvPicPr>
          <p:nvPr/>
        </p:nvPicPr>
        <p:blipFill>
          <a:blip r:embed="rId6"/>
          <a:stretch>
            <a:fillRect/>
          </a:stretch>
        </p:blipFill>
        <p:spPr>
          <a:xfrm>
            <a:off x="2682713" y="5394642"/>
            <a:ext cx="1600200" cy="1456593"/>
          </a:xfrm>
          <a:prstGeom prst="rect">
            <a:avLst/>
          </a:prstGeom>
        </p:spPr>
      </p:pic>
      <p:pic>
        <p:nvPicPr>
          <p:cNvPr id="20" name="Picture 19">
            <a:extLst>
              <a:ext uri="{FF2B5EF4-FFF2-40B4-BE49-F238E27FC236}">
                <a16:creationId xmlns:a16="http://schemas.microsoft.com/office/drawing/2014/main" id="{30982963-3CF2-B926-FF13-43731DC11C37}"/>
              </a:ext>
            </a:extLst>
          </p:cNvPr>
          <p:cNvPicPr>
            <a:picLocks noChangeAspect="1"/>
          </p:cNvPicPr>
          <p:nvPr/>
        </p:nvPicPr>
        <p:blipFill>
          <a:blip r:embed="rId7"/>
          <a:stretch>
            <a:fillRect/>
          </a:stretch>
        </p:blipFill>
        <p:spPr>
          <a:xfrm>
            <a:off x="6553200" y="5470729"/>
            <a:ext cx="1124309" cy="1456594"/>
          </a:xfrm>
          <a:prstGeom prst="rect">
            <a:avLst/>
          </a:prstGeom>
        </p:spPr>
      </p:pic>
      <p:sp>
        <p:nvSpPr>
          <p:cNvPr id="23" name="TextBox 22">
            <a:extLst>
              <a:ext uri="{FF2B5EF4-FFF2-40B4-BE49-F238E27FC236}">
                <a16:creationId xmlns:a16="http://schemas.microsoft.com/office/drawing/2014/main" id="{10875D8A-E91B-1B6D-8492-AD0E68803D28}"/>
              </a:ext>
            </a:extLst>
          </p:cNvPr>
          <p:cNvSpPr txBox="1"/>
          <p:nvPr/>
        </p:nvSpPr>
        <p:spPr>
          <a:xfrm>
            <a:off x="495181" y="5604025"/>
            <a:ext cx="2004182" cy="707886"/>
          </a:xfrm>
          <a:prstGeom prst="rect">
            <a:avLst/>
          </a:prstGeom>
          <a:noFill/>
        </p:spPr>
        <p:txBody>
          <a:bodyPr wrap="square" rtlCol="0">
            <a:spAutoFit/>
          </a:bodyPr>
          <a:lstStyle/>
          <a:p>
            <a:r>
              <a:rPr lang="en-US" dirty="0">
                <a:solidFill>
                  <a:schemeClr val="bg1"/>
                </a:solidFill>
              </a:rPr>
              <a:t>Slow modes are slaved by Alfven</a:t>
            </a:r>
          </a:p>
        </p:txBody>
      </p:sp>
    </p:spTree>
    <p:extLst>
      <p:ext uri="{BB962C8B-B14F-4D97-AF65-F5344CB8AC3E}">
        <p14:creationId xmlns:p14="http://schemas.microsoft.com/office/powerpoint/2010/main" val="2645748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diagram, line, plot&#10;&#10;Description automatically generated">
            <a:extLst>
              <a:ext uri="{FF2B5EF4-FFF2-40B4-BE49-F238E27FC236}">
                <a16:creationId xmlns:a16="http://schemas.microsoft.com/office/drawing/2014/main" id="{822032D0-23EA-EAFD-6FAD-442A396D2126}"/>
              </a:ext>
            </a:extLst>
          </p:cNvPr>
          <p:cNvPicPr>
            <a:picLocks noChangeAspect="1"/>
          </p:cNvPicPr>
          <p:nvPr/>
        </p:nvPicPr>
        <p:blipFill>
          <a:blip r:embed="rId2"/>
          <a:stretch>
            <a:fillRect/>
          </a:stretch>
        </p:blipFill>
        <p:spPr>
          <a:xfrm>
            <a:off x="1524000" y="838200"/>
            <a:ext cx="5270500" cy="5575300"/>
          </a:xfrm>
          <a:prstGeom prst="rect">
            <a:avLst/>
          </a:prstGeom>
        </p:spPr>
      </p:pic>
      <p:sp>
        <p:nvSpPr>
          <p:cNvPr id="10" name="TextBox 9">
            <a:extLst>
              <a:ext uri="{FF2B5EF4-FFF2-40B4-BE49-F238E27FC236}">
                <a16:creationId xmlns:a16="http://schemas.microsoft.com/office/drawing/2014/main" id="{C699DCD9-4887-DAC0-D800-C54426932D53}"/>
              </a:ext>
            </a:extLst>
          </p:cNvPr>
          <p:cNvSpPr txBox="1"/>
          <p:nvPr/>
        </p:nvSpPr>
        <p:spPr>
          <a:xfrm>
            <a:off x="582790" y="52626"/>
            <a:ext cx="7152920" cy="523220"/>
          </a:xfrm>
          <a:prstGeom prst="rect">
            <a:avLst/>
          </a:prstGeom>
          <a:noFill/>
        </p:spPr>
        <p:txBody>
          <a:bodyPr wrap="none" rtlCol="0">
            <a:spAutoFit/>
          </a:bodyPr>
          <a:lstStyle/>
          <a:p>
            <a:r>
              <a:rPr lang="en-US" sz="2800" dirty="0">
                <a:solidFill>
                  <a:schemeClr val="bg1"/>
                </a:solidFill>
              </a:rPr>
              <a:t>Fast modes steep to k</a:t>
            </a:r>
            <a:r>
              <a:rPr lang="en-US" sz="2800" baseline="30000" dirty="0">
                <a:solidFill>
                  <a:schemeClr val="bg1"/>
                </a:solidFill>
              </a:rPr>
              <a:t>-2</a:t>
            </a:r>
            <a:r>
              <a:rPr lang="en-US" sz="2800" dirty="0">
                <a:solidFill>
                  <a:schemeClr val="bg1"/>
                </a:solidFill>
              </a:rPr>
              <a:t> for supersonic turbulence</a:t>
            </a:r>
          </a:p>
        </p:txBody>
      </p:sp>
      <p:sp>
        <p:nvSpPr>
          <p:cNvPr id="11" name="TextBox 10">
            <a:extLst>
              <a:ext uri="{FF2B5EF4-FFF2-40B4-BE49-F238E27FC236}">
                <a16:creationId xmlns:a16="http://schemas.microsoft.com/office/drawing/2014/main" id="{7188E164-3D7C-0FF9-2557-056ED0EC00F0}"/>
              </a:ext>
            </a:extLst>
          </p:cNvPr>
          <p:cNvSpPr txBox="1"/>
          <p:nvPr/>
        </p:nvSpPr>
        <p:spPr>
          <a:xfrm>
            <a:off x="3377690" y="6090712"/>
            <a:ext cx="1563120" cy="338554"/>
          </a:xfrm>
          <a:prstGeom prst="rect">
            <a:avLst/>
          </a:prstGeom>
          <a:noFill/>
        </p:spPr>
        <p:txBody>
          <a:bodyPr wrap="none" rtlCol="0">
            <a:spAutoFit/>
          </a:bodyPr>
          <a:lstStyle/>
          <a:p>
            <a:r>
              <a:rPr lang="en-US" sz="1600" dirty="0">
                <a:solidFill>
                  <a:schemeClr val="bg1"/>
                </a:solidFill>
              </a:rPr>
              <a:t>Hu, AL &amp; Xu 2022</a:t>
            </a:r>
          </a:p>
        </p:txBody>
      </p:sp>
      <p:sp>
        <p:nvSpPr>
          <p:cNvPr id="12" name="TextBox 11">
            <a:extLst>
              <a:ext uri="{FF2B5EF4-FFF2-40B4-BE49-F238E27FC236}">
                <a16:creationId xmlns:a16="http://schemas.microsoft.com/office/drawing/2014/main" id="{402ED6E4-585E-7B65-E79A-C487F0B68227}"/>
              </a:ext>
            </a:extLst>
          </p:cNvPr>
          <p:cNvSpPr txBox="1"/>
          <p:nvPr/>
        </p:nvSpPr>
        <p:spPr>
          <a:xfrm>
            <a:off x="7086600" y="6121112"/>
            <a:ext cx="1763110" cy="584775"/>
          </a:xfrm>
          <a:prstGeom prst="rect">
            <a:avLst/>
          </a:prstGeom>
          <a:noFill/>
        </p:spPr>
        <p:txBody>
          <a:bodyPr wrap="square" rtlCol="0">
            <a:spAutoFit/>
          </a:bodyPr>
          <a:lstStyle/>
          <a:p>
            <a:r>
              <a:rPr lang="en-US" sz="1600" i="0" dirty="0">
                <a:solidFill>
                  <a:schemeClr val="bg1"/>
                </a:solidFill>
              </a:rPr>
              <a:t>Earlier reported in Kowal &amp; AL 2010</a:t>
            </a:r>
          </a:p>
        </p:txBody>
      </p:sp>
      <p:sp>
        <p:nvSpPr>
          <p:cNvPr id="14" name="TextBox 13">
            <a:extLst>
              <a:ext uri="{FF2B5EF4-FFF2-40B4-BE49-F238E27FC236}">
                <a16:creationId xmlns:a16="http://schemas.microsoft.com/office/drawing/2014/main" id="{3EA61276-77C5-F9BC-2592-792B00936A89}"/>
              </a:ext>
            </a:extLst>
          </p:cNvPr>
          <p:cNvSpPr txBox="1"/>
          <p:nvPr/>
        </p:nvSpPr>
        <p:spPr>
          <a:xfrm>
            <a:off x="7020911" y="3216166"/>
            <a:ext cx="2123090" cy="707886"/>
          </a:xfrm>
          <a:prstGeom prst="rect">
            <a:avLst/>
          </a:prstGeom>
          <a:noFill/>
        </p:spPr>
        <p:txBody>
          <a:bodyPr wrap="square" rtlCol="0">
            <a:spAutoFit/>
          </a:bodyPr>
          <a:lstStyle/>
          <a:p>
            <a:r>
              <a:rPr lang="en-US" dirty="0">
                <a:solidFill>
                  <a:schemeClr val="bg1"/>
                </a:solidFill>
              </a:rPr>
              <a:t>Similar to acoustic turbulence</a:t>
            </a:r>
          </a:p>
        </p:txBody>
      </p:sp>
      <p:pic>
        <p:nvPicPr>
          <p:cNvPr id="15" name="Picture 14">
            <a:extLst>
              <a:ext uri="{FF2B5EF4-FFF2-40B4-BE49-F238E27FC236}">
                <a16:creationId xmlns:a16="http://schemas.microsoft.com/office/drawing/2014/main" id="{A4166EE6-6B28-7E4D-255F-88953DBA8434}"/>
              </a:ext>
            </a:extLst>
          </p:cNvPr>
          <p:cNvPicPr>
            <a:picLocks noChangeAspect="1"/>
          </p:cNvPicPr>
          <p:nvPr/>
        </p:nvPicPr>
        <p:blipFill>
          <a:blip r:embed="rId3"/>
          <a:stretch>
            <a:fillRect/>
          </a:stretch>
        </p:blipFill>
        <p:spPr>
          <a:xfrm>
            <a:off x="7467600" y="575846"/>
            <a:ext cx="1575475" cy="1339889"/>
          </a:xfrm>
          <a:prstGeom prst="rect">
            <a:avLst/>
          </a:prstGeom>
        </p:spPr>
      </p:pic>
      <p:sp>
        <p:nvSpPr>
          <p:cNvPr id="16" name="TextBox 15">
            <a:extLst>
              <a:ext uri="{FF2B5EF4-FFF2-40B4-BE49-F238E27FC236}">
                <a16:creationId xmlns:a16="http://schemas.microsoft.com/office/drawing/2014/main" id="{841D41C9-D0EF-7D4F-6C33-9EE594F6EA7F}"/>
              </a:ext>
            </a:extLst>
          </p:cNvPr>
          <p:cNvSpPr txBox="1"/>
          <p:nvPr/>
        </p:nvSpPr>
        <p:spPr>
          <a:xfrm>
            <a:off x="8029903" y="2102069"/>
            <a:ext cx="895053" cy="400110"/>
          </a:xfrm>
          <a:prstGeom prst="rect">
            <a:avLst/>
          </a:prstGeom>
          <a:noFill/>
        </p:spPr>
        <p:txBody>
          <a:bodyPr wrap="none" rtlCol="0">
            <a:spAutoFit/>
          </a:bodyPr>
          <a:lstStyle/>
          <a:p>
            <a:r>
              <a:rPr lang="en-US" dirty="0">
                <a:solidFill>
                  <a:schemeClr val="bg1"/>
                </a:solidFill>
              </a:rPr>
              <a:t>Yue Hu</a:t>
            </a:r>
          </a:p>
        </p:txBody>
      </p:sp>
    </p:spTree>
    <p:extLst>
      <p:ext uri="{BB962C8B-B14F-4D97-AF65-F5344CB8AC3E}">
        <p14:creationId xmlns:p14="http://schemas.microsoft.com/office/powerpoint/2010/main" val="3449857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olorfulness, screenshot, yellow&#10;&#10;Description automatically generated">
            <a:extLst>
              <a:ext uri="{FF2B5EF4-FFF2-40B4-BE49-F238E27FC236}">
                <a16:creationId xmlns:a16="http://schemas.microsoft.com/office/drawing/2014/main" id="{872AAD16-263B-3E36-BEC4-ED65F9DF9064}"/>
              </a:ext>
            </a:extLst>
          </p:cNvPr>
          <p:cNvPicPr>
            <a:picLocks noChangeAspect="1"/>
          </p:cNvPicPr>
          <p:nvPr/>
        </p:nvPicPr>
        <p:blipFill>
          <a:blip r:embed="rId2"/>
          <a:stretch>
            <a:fillRect/>
          </a:stretch>
        </p:blipFill>
        <p:spPr>
          <a:xfrm>
            <a:off x="1301750" y="1676400"/>
            <a:ext cx="6540500" cy="4089400"/>
          </a:xfrm>
          <a:prstGeom prst="rect">
            <a:avLst/>
          </a:prstGeom>
        </p:spPr>
      </p:pic>
      <p:sp>
        <p:nvSpPr>
          <p:cNvPr id="6" name="TextBox 5">
            <a:extLst>
              <a:ext uri="{FF2B5EF4-FFF2-40B4-BE49-F238E27FC236}">
                <a16:creationId xmlns:a16="http://schemas.microsoft.com/office/drawing/2014/main" id="{6538CFA0-65EB-51FD-6C0D-3A5C0A1C3DC5}"/>
              </a:ext>
            </a:extLst>
          </p:cNvPr>
          <p:cNvSpPr txBox="1"/>
          <p:nvPr/>
        </p:nvSpPr>
        <p:spPr>
          <a:xfrm>
            <a:off x="461740" y="381000"/>
            <a:ext cx="8220520" cy="523220"/>
          </a:xfrm>
          <a:prstGeom prst="rect">
            <a:avLst/>
          </a:prstGeom>
          <a:noFill/>
        </p:spPr>
        <p:txBody>
          <a:bodyPr wrap="none" rtlCol="0">
            <a:spAutoFit/>
          </a:bodyPr>
          <a:lstStyle/>
          <a:p>
            <a:r>
              <a:rPr lang="en-US" sz="2800" dirty="0">
                <a:solidFill>
                  <a:schemeClr val="bg1"/>
                </a:solidFill>
              </a:rPr>
              <a:t>The anisotropy does not change with sonic Mach number</a:t>
            </a:r>
          </a:p>
        </p:txBody>
      </p:sp>
      <p:sp>
        <p:nvSpPr>
          <p:cNvPr id="7" name="TextBox 6">
            <a:extLst>
              <a:ext uri="{FF2B5EF4-FFF2-40B4-BE49-F238E27FC236}">
                <a16:creationId xmlns:a16="http://schemas.microsoft.com/office/drawing/2014/main" id="{FEC855CF-F66A-3168-B7AC-DF57CBBDD31A}"/>
              </a:ext>
            </a:extLst>
          </p:cNvPr>
          <p:cNvSpPr txBox="1"/>
          <p:nvPr/>
        </p:nvSpPr>
        <p:spPr>
          <a:xfrm>
            <a:off x="5980386" y="6043448"/>
            <a:ext cx="1563120" cy="338554"/>
          </a:xfrm>
          <a:prstGeom prst="rect">
            <a:avLst/>
          </a:prstGeom>
          <a:noFill/>
        </p:spPr>
        <p:txBody>
          <a:bodyPr wrap="none" rtlCol="0">
            <a:spAutoFit/>
          </a:bodyPr>
          <a:lstStyle/>
          <a:p>
            <a:r>
              <a:rPr lang="en-US" sz="1600" dirty="0">
                <a:solidFill>
                  <a:schemeClr val="bg1"/>
                </a:solidFill>
              </a:rPr>
              <a:t>Hu, AL &amp; Xu 2022</a:t>
            </a:r>
          </a:p>
        </p:txBody>
      </p:sp>
    </p:spTree>
    <p:extLst>
      <p:ext uri="{BB962C8B-B14F-4D97-AF65-F5344CB8AC3E}">
        <p14:creationId xmlns:p14="http://schemas.microsoft.com/office/powerpoint/2010/main" val="1365438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5" descr="1.png                                                          000D81A7Macintosh HD                   7C2624E3:">
            <a:extLst>
              <a:ext uri="{FF2B5EF4-FFF2-40B4-BE49-F238E27FC236}">
                <a16:creationId xmlns:a16="http://schemas.microsoft.com/office/drawing/2014/main" id="{55574568-40B8-AE44-83E9-7072A57F9F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828800"/>
            <a:ext cx="561022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Rectangle 4">
            <a:extLst>
              <a:ext uri="{FF2B5EF4-FFF2-40B4-BE49-F238E27FC236}">
                <a16:creationId xmlns:a16="http://schemas.microsoft.com/office/drawing/2014/main" id="{6D3E66EB-6474-C84D-80EB-C980B919CB50}"/>
              </a:ext>
            </a:extLst>
          </p:cNvPr>
          <p:cNvSpPr>
            <a:spLocks noChangeArrowheads="1"/>
          </p:cNvSpPr>
          <p:nvPr/>
        </p:nvSpPr>
        <p:spPr bwMode="auto">
          <a:xfrm>
            <a:off x="3550444" y="3370660"/>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Times" pitchFamily="2" charset="0"/>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lr>
                <a:schemeClr val="accent2"/>
              </a:buClr>
              <a:buFont typeface="Times" pitchFamily="2" charset="0"/>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lr>
                <a:schemeClr val="tx1"/>
              </a:buClr>
              <a:buFont typeface="Times" pitchFamily="2" charset="0"/>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lr>
                <a:schemeClr val="tx2"/>
              </a:buClr>
              <a:buFont typeface="Wingdings" pitchFamily="2" charset="2"/>
              <a:buChar char="Ø"/>
              <a:defRPr sz="2000">
                <a:solidFill>
                  <a:schemeClr val="tx1"/>
                </a:solidFill>
                <a:latin typeface="Times" pitchFamily="2" charset="0"/>
                <a:ea typeface="ＭＳ Ｐゴシック" panose="020B0600070205080204" pitchFamily="34" charset="-128"/>
              </a:defRPr>
            </a:lvl4pPr>
            <a:lvl5pPr marL="2057400" indent="-228600">
              <a:spcBef>
                <a:spcPct val="20000"/>
              </a:spcBef>
              <a:buFont typeface="Wingdings" pitchFamily="2" charset="2"/>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imes" pitchFamily="2" charset="0"/>
                <a:ea typeface="ＭＳ Ｐゴシック" panose="020B0600070205080204" pitchFamily="34" charset="-128"/>
              </a:defRPr>
            </a:lvl9pPr>
          </a:lstStyle>
          <a:p>
            <a:pPr>
              <a:spcBef>
                <a:spcPct val="0"/>
              </a:spcBef>
              <a:buClrTx/>
              <a:buFontTx/>
              <a:buNone/>
            </a:pPr>
            <a:endParaRPr lang="en-US" altLang="en-US" sz="1350">
              <a:latin typeface="Arial" panose="020B0604020202020204" pitchFamily="34" charset="0"/>
            </a:endParaRPr>
          </a:p>
        </p:txBody>
      </p:sp>
      <p:sp>
        <p:nvSpPr>
          <p:cNvPr id="88067" name="Rectangle 10">
            <a:extLst>
              <a:ext uri="{FF2B5EF4-FFF2-40B4-BE49-F238E27FC236}">
                <a16:creationId xmlns:a16="http://schemas.microsoft.com/office/drawing/2014/main" id="{7F07FDDF-195C-9C48-A442-9F3D2ACC42D4}"/>
              </a:ext>
            </a:extLst>
          </p:cNvPr>
          <p:cNvSpPr>
            <a:spLocks noChangeArrowheads="1"/>
          </p:cNvSpPr>
          <p:nvPr/>
        </p:nvSpPr>
        <p:spPr bwMode="auto">
          <a:xfrm>
            <a:off x="5112544" y="3613547"/>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Times" pitchFamily="2" charset="0"/>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lr>
                <a:schemeClr val="accent2"/>
              </a:buClr>
              <a:buFont typeface="Times" pitchFamily="2" charset="0"/>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lr>
                <a:schemeClr val="tx1"/>
              </a:buClr>
              <a:buFont typeface="Times" pitchFamily="2" charset="0"/>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lr>
                <a:schemeClr val="tx2"/>
              </a:buClr>
              <a:buFont typeface="Wingdings" pitchFamily="2" charset="2"/>
              <a:buChar char="Ø"/>
              <a:defRPr sz="2000">
                <a:solidFill>
                  <a:schemeClr val="tx1"/>
                </a:solidFill>
                <a:latin typeface="Times" pitchFamily="2" charset="0"/>
                <a:ea typeface="ＭＳ Ｐゴシック" panose="020B0600070205080204" pitchFamily="34" charset="-128"/>
              </a:defRPr>
            </a:lvl4pPr>
            <a:lvl5pPr marL="2057400" indent="-228600">
              <a:spcBef>
                <a:spcPct val="20000"/>
              </a:spcBef>
              <a:buFont typeface="Wingdings" pitchFamily="2" charset="2"/>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imes" pitchFamily="2" charset="0"/>
                <a:ea typeface="ＭＳ Ｐゴシック" panose="020B0600070205080204" pitchFamily="34" charset="-128"/>
              </a:defRPr>
            </a:lvl9pPr>
          </a:lstStyle>
          <a:p>
            <a:pPr>
              <a:spcBef>
                <a:spcPct val="0"/>
              </a:spcBef>
              <a:buClrTx/>
              <a:buFontTx/>
              <a:buNone/>
            </a:pPr>
            <a:endParaRPr lang="en-US" altLang="en-US" sz="1350">
              <a:latin typeface="Arial" panose="020B0604020202020204" pitchFamily="34" charset="0"/>
            </a:endParaRPr>
          </a:p>
        </p:txBody>
      </p:sp>
      <p:sp>
        <p:nvSpPr>
          <p:cNvPr id="88068" name="Rectangle 17">
            <a:extLst>
              <a:ext uri="{FF2B5EF4-FFF2-40B4-BE49-F238E27FC236}">
                <a16:creationId xmlns:a16="http://schemas.microsoft.com/office/drawing/2014/main" id="{46A14309-A371-5447-A338-4918E4B575A9}"/>
              </a:ext>
            </a:extLst>
          </p:cNvPr>
          <p:cNvSpPr>
            <a:spLocks noChangeArrowheads="1"/>
          </p:cNvSpPr>
          <p:nvPr/>
        </p:nvSpPr>
        <p:spPr bwMode="auto">
          <a:xfrm>
            <a:off x="1143000" y="5968781"/>
            <a:ext cx="73329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Times" pitchFamily="2" charset="0"/>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lr>
                <a:schemeClr val="accent2"/>
              </a:buClr>
              <a:buFont typeface="Times" pitchFamily="2" charset="0"/>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lr>
                <a:schemeClr val="tx1"/>
              </a:buClr>
              <a:buFont typeface="Times" pitchFamily="2" charset="0"/>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lr>
                <a:schemeClr val="tx2"/>
              </a:buClr>
              <a:buFont typeface="Wingdings" pitchFamily="2" charset="2"/>
              <a:buChar char="Ø"/>
              <a:defRPr sz="2000">
                <a:solidFill>
                  <a:schemeClr val="tx1"/>
                </a:solidFill>
                <a:latin typeface="Times" pitchFamily="2" charset="0"/>
                <a:ea typeface="ＭＳ Ｐゴシック" panose="020B0600070205080204" pitchFamily="34" charset="-128"/>
              </a:defRPr>
            </a:lvl4pPr>
            <a:lvl5pPr marL="2057400" indent="-228600">
              <a:spcBef>
                <a:spcPct val="20000"/>
              </a:spcBef>
              <a:buFont typeface="Wingdings" pitchFamily="2" charset="2"/>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imes" pitchFamily="2" charset="0"/>
                <a:ea typeface="ＭＳ Ｐゴシック" panose="020B0600070205080204" pitchFamily="34" charset="-128"/>
              </a:defRPr>
            </a:lvl9pPr>
          </a:lstStyle>
          <a:p>
            <a:pPr>
              <a:spcBef>
                <a:spcPct val="0"/>
              </a:spcBef>
              <a:buClrTx/>
              <a:buFontTx/>
              <a:buNone/>
            </a:pPr>
            <a:r>
              <a:rPr lang="en-US" altLang="en-US" sz="1800" dirty="0">
                <a:solidFill>
                  <a:schemeClr val="bg1"/>
                </a:solidFill>
                <a:latin typeface="Arial" panose="020B0604020202020204" pitchFamily="34" charset="0"/>
              </a:rPr>
              <a:t>The coupling of Alfvenic, fast and slow modes is weak for </a:t>
            </a:r>
            <a:r>
              <a:rPr lang="en-US" altLang="en-US" sz="1800" dirty="0" err="1">
                <a:solidFill>
                  <a:schemeClr val="bg1"/>
                </a:solidFill>
                <a:latin typeface="Arial" panose="020B0604020202020204" pitchFamily="34" charset="0"/>
              </a:rPr>
              <a:t>M</a:t>
            </a:r>
            <a:r>
              <a:rPr lang="en-US" altLang="en-US" sz="1800" baseline="-25000" dirty="0" err="1">
                <a:solidFill>
                  <a:schemeClr val="bg1"/>
                </a:solidFill>
                <a:latin typeface="Arial" panose="020B0604020202020204" pitchFamily="34" charset="0"/>
              </a:rPr>
              <a:t>total</a:t>
            </a:r>
            <a:r>
              <a:rPr lang="en-US" altLang="en-US" sz="1800" dirty="0">
                <a:solidFill>
                  <a:schemeClr val="bg1"/>
                </a:solidFill>
                <a:latin typeface="Arial" panose="020B0604020202020204" pitchFamily="34" charset="0"/>
              </a:rPr>
              <a:t>&lt;&lt;1 . Thus Alfvenic motions persist</a:t>
            </a:r>
            <a:r>
              <a:rPr lang="en-US" altLang="en-US" sz="1350" dirty="0">
                <a:solidFill>
                  <a:schemeClr val="bg1"/>
                </a:solidFill>
                <a:latin typeface="Arial" panose="020B0604020202020204" pitchFamily="34" charset="0"/>
              </a:rPr>
              <a:t>.</a:t>
            </a:r>
          </a:p>
        </p:txBody>
      </p:sp>
      <p:sp>
        <p:nvSpPr>
          <p:cNvPr id="88069" name="Rectangle 14">
            <a:extLst>
              <a:ext uri="{FF2B5EF4-FFF2-40B4-BE49-F238E27FC236}">
                <a16:creationId xmlns:a16="http://schemas.microsoft.com/office/drawing/2014/main" id="{E45606B9-37D7-6B4F-9AAA-ADE923A64FC5}"/>
              </a:ext>
            </a:extLst>
          </p:cNvPr>
          <p:cNvSpPr>
            <a:spLocks noChangeArrowheads="1"/>
          </p:cNvSpPr>
          <p:nvPr/>
        </p:nvSpPr>
        <p:spPr bwMode="auto">
          <a:xfrm>
            <a:off x="5657850" y="5143501"/>
            <a:ext cx="10915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Times" pitchFamily="2" charset="0"/>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lr>
                <a:schemeClr val="accent2"/>
              </a:buClr>
              <a:buFont typeface="Times" pitchFamily="2" charset="0"/>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lr>
                <a:schemeClr val="tx1"/>
              </a:buClr>
              <a:buFont typeface="Times" pitchFamily="2" charset="0"/>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lr>
                <a:schemeClr val="tx2"/>
              </a:buClr>
              <a:buFont typeface="Wingdings" pitchFamily="2" charset="2"/>
              <a:buChar char="Ø"/>
              <a:defRPr sz="2000">
                <a:solidFill>
                  <a:schemeClr val="tx1"/>
                </a:solidFill>
                <a:latin typeface="Times" pitchFamily="2" charset="0"/>
                <a:ea typeface="ＭＳ Ｐゴシック" panose="020B0600070205080204" pitchFamily="34" charset="-128"/>
              </a:defRPr>
            </a:lvl4pPr>
            <a:lvl5pPr marL="2057400" indent="-228600">
              <a:spcBef>
                <a:spcPct val="20000"/>
              </a:spcBef>
              <a:buFont typeface="Wingdings" pitchFamily="2" charset="2"/>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imes" pitchFamily="2" charset="0"/>
                <a:ea typeface="ＭＳ Ｐゴシック" panose="020B0600070205080204" pitchFamily="34" charset="-128"/>
              </a:defRPr>
            </a:lvl9pPr>
          </a:lstStyle>
          <a:p>
            <a:pPr>
              <a:spcBef>
                <a:spcPct val="0"/>
              </a:spcBef>
              <a:buClrTx/>
              <a:buFontTx/>
              <a:buNone/>
            </a:pPr>
            <a:r>
              <a:rPr lang="en-US" altLang="en-US" sz="1200" dirty="0">
                <a:solidFill>
                  <a:srgbClr val="FF0000"/>
                </a:solidFill>
                <a:latin typeface="Arial" panose="020B0604020202020204" pitchFamily="34" charset="0"/>
              </a:rPr>
              <a:t>Cho &amp; AL 02</a:t>
            </a:r>
            <a:endParaRPr lang="en-US" altLang="en-US" sz="675" dirty="0">
              <a:latin typeface="Arial" panose="020B0604020202020204" pitchFamily="34" charset="0"/>
            </a:endParaRPr>
          </a:p>
        </p:txBody>
      </p:sp>
      <p:sp>
        <p:nvSpPr>
          <p:cNvPr id="227342" name="Rectangle 14">
            <a:extLst>
              <a:ext uri="{FF2B5EF4-FFF2-40B4-BE49-F238E27FC236}">
                <a16:creationId xmlns:a16="http://schemas.microsoft.com/office/drawing/2014/main" id="{0B334E57-9B28-EB4E-BB97-B1A0338D05E6}"/>
              </a:ext>
            </a:extLst>
          </p:cNvPr>
          <p:cNvSpPr>
            <a:spLocks noChangeArrowheads="1"/>
          </p:cNvSpPr>
          <p:nvPr/>
        </p:nvSpPr>
        <p:spPr bwMode="auto">
          <a:xfrm>
            <a:off x="150185" y="95049"/>
            <a:ext cx="8843630" cy="954107"/>
          </a:xfrm>
          <a:prstGeom prst="rect">
            <a:avLst/>
          </a:prstGeom>
          <a:noFill/>
          <a:ln>
            <a:noFill/>
          </a:ln>
          <a:effectLst>
            <a:prstShdw prst="shdw17" dist="17961" dir="2700000">
              <a:schemeClr val="accent1">
                <a:gamma/>
                <a:shade val="60000"/>
                <a:invGamma/>
                <a:alpha val="74998"/>
              </a:schemeClr>
            </a:prstShdw>
          </a:effectLst>
          <a:extLst>
            <a:ext uri="{909E8E84-426E-40dd-AFC4-6F175D3DCCD1}"/>
            <a:ext uri="{91240B29-F687-4f45-9708-019B960494DF}"/>
          </a:extLst>
        </p:spPr>
        <p:txBody>
          <a:bodyPr wrap="square">
            <a:spAutoFit/>
          </a:bodyPr>
          <a:lstStyle/>
          <a:p>
            <a:pPr>
              <a:defRPr/>
            </a:pPr>
            <a:r>
              <a:rPr lang="en-US" sz="2800" dirty="0">
                <a:solidFill>
                  <a:schemeClr val="bg1"/>
                </a:solidFill>
              </a:rPr>
              <a:t>Transfer of energy from Alfven modes to slow and fast modes is rather marginal  ~</a:t>
            </a:r>
            <a:r>
              <a:rPr lang="en-US" sz="2800" dirty="0" err="1">
                <a:solidFill>
                  <a:schemeClr val="bg1"/>
                </a:solidFill>
              </a:rPr>
              <a:t>M</a:t>
            </a:r>
            <a:r>
              <a:rPr lang="en-US" sz="2800" baseline="-25000" dirty="0" err="1">
                <a:solidFill>
                  <a:schemeClr val="bg1"/>
                </a:solidFill>
              </a:rPr>
              <a:t>total</a:t>
            </a:r>
            <a:r>
              <a:rPr lang="en-US" sz="2800" dirty="0">
                <a:solidFill>
                  <a:schemeClr val="bg1"/>
                </a:solidFill>
              </a:rPr>
              <a:t>= v/(v</a:t>
            </a:r>
            <a:r>
              <a:rPr lang="en-US" sz="2800" baseline="-25000" dirty="0">
                <a:solidFill>
                  <a:schemeClr val="bg1"/>
                </a:solidFill>
              </a:rPr>
              <a:t>A</a:t>
            </a:r>
            <a:r>
              <a:rPr lang="en-US" sz="2800" baseline="30000" dirty="0">
                <a:solidFill>
                  <a:schemeClr val="bg1"/>
                </a:solidFill>
              </a:rPr>
              <a:t>2</a:t>
            </a:r>
            <a:r>
              <a:rPr lang="en-US" sz="2800" dirty="0">
                <a:solidFill>
                  <a:schemeClr val="bg1"/>
                </a:solidFill>
              </a:rPr>
              <a:t>+v</a:t>
            </a:r>
            <a:r>
              <a:rPr lang="en-US" sz="2800" baseline="-25000" dirty="0">
                <a:solidFill>
                  <a:schemeClr val="bg1"/>
                </a:solidFill>
              </a:rPr>
              <a:t>s</a:t>
            </a:r>
            <a:r>
              <a:rPr lang="en-US" sz="2800" baseline="30000" dirty="0">
                <a:solidFill>
                  <a:schemeClr val="bg1"/>
                </a:solidFill>
              </a:rPr>
              <a:t>2</a:t>
            </a:r>
            <a:r>
              <a:rPr lang="en-US" sz="2800" dirty="0">
                <a:solidFill>
                  <a:schemeClr val="bg1"/>
                </a:solidFill>
              </a:rPr>
              <a:t>)</a:t>
            </a:r>
            <a:r>
              <a:rPr lang="en-US" sz="2800" baseline="30000" dirty="0">
                <a:solidFill>
                  <a:schemeClr val="bg1"/>
                </a:solidFill>
              </a:rPr>
              <a:t>1/2</a:t>
            </a:r>
            <a:endParaRPr lang="en-US" sz="2800" dirty="0">
              <a:solidFill>
                <a:schemeClr val="bg1"/>
              </a:solidFill>
            </a:endParaRPr>
          </a:p>
        </p:txBody>
      </p:sp>
      <p:sp>
        <p:nvSpPr>
          <p:cNvPr id="88071" name="Line 16">
            <a:extLst>
              <a:ext uri="{FF2B5EF4-FFF2-40B4-BE49-F238E27FC236}">
                <a16:creationId xmlns:a16="http://schemas.microsoft.com/office/drawing/2014/main" id="{134108F2-9866-F445-94B6-D07C35A45FFE}"/>
              </a:ext>
            </a:extLst>
          </p:cNvPr>
          <p:cNvSpPr>
            <a:spLocks noChangeShapeType="1"/>
          </p:cNvSpPr>
          <p:nvPr/>
        </p:nvSpPr>
        <p:spPr bwMode="auto">
          <a:xfrm flipV="1">
            <a:off x="5429250" y="2228850"/>
            <a:ext cx="1200150" cy="97155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z="1500"/>
          </a:p>
        </p:txBody>
      </p:sp>
      <p:sp>
        <p:nvSpPr>
          <p:cNvPr id="88072" name="Line 17">
            <a:extLst>
              <a:ext uri="{FF2B5EF4-FFF2-40B4-BE49-F238E27FC236}">
                <a16:creationId xmlns:a16="http://schemas.microsoft.com/office/drawing/2014/main" id="{F074B467-93F3-B445-9C6A-3CC8D3482BB5}"/>
              </a:ext>
            </a:extLst>
          </p:cNvPr>
          <p:cNvSpPr>
            <a:spLocks noChangeShapeType="1"/>
          </p:cNvSpPr>
          <p:nvPr/>
        </p:nvSpPr>
        <p:spPr bwMode="auto">
          <a:xfrm flipH="1" flipV="1">
            <a:off x="6343650" y="2457450"/>
            <a:ext cx="914400" cy="514350"/>
          </a:xfrm>
          <a:prstGeom prst="line">
            <a:avLst/>
          </a:prstGeom>
          <a:noFill/>
          <a:ln w="25400">
            <a:solidFill>
              <a:srgbClr val="6E7A89"/>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500"/>
          </a:p>
        </p:txBody>
      </p:sp>
      <p:sp>
        <p:nvSpPr>
          <p:cNvPr id="88073" name="Rectangle 18">
            <a:extLst>
              <a:ext uri="{FF2B5EF4-FFF2-40B4-BE49-F238E27FC236}">
                <a16:creationId xmlns:a16="http://schemas.microsoft.com/office/drawing/2014/main" id="{BB693D72-B3A0-9C4A-93C2-155E039255FA}"/>
              </a:ext>
            </a:extLst>
          </p:cNvPr>
          <p:cNvSpPr>
            <a:spLocks noChangeArrowheads="1"/>
          </p:cNvSpPr>
          <p:nvPr/>
        </p:nvSpPr>
        <p:spPr bwMode="auto">
          <a:xfrm>
            <a:off x="7252098" y="2857500"/>
            <a:ext cx="86914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r>
              <a:rPr lang="en-US" altLang="en-US" sz="1350" dirty="0">
                <a:solidFill>
                  <a:schemeClr val="bg1"/>
                </a:solidFill>
              </a:rPr>
              <a:t>prediction</a:t>
            </a:r>
          </a:p>
        </p:txBody>
      </p:sp>
    </p:spTree>
    <p:extLst>
      <p:ext uri="{BB962C8B-B14F-4D97-AF65-F5344CB8AC3E}">
        <p14:creationId xmlns:p14="http://schemas.microsoft.com/office/powerpoint/2010/main" val="2462305686"/>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7B33CBB-F1DC-8D48-965D-A6F2C99356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5339" y="2105026"/>
            <a:ext cx="3198019" cy="256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连接器 10">
            <a:extLst>
              <a:ext uri="{FF2B5EF4-FFF2-40B4-BE49-F238E27FC236}">
                <a16:creationId xmlns:a16="http://schemas.microsoft.com/office/drawing/2014/main" id="{5E1026C5-7492-F541-8290-C769DCC3DD03}"/>
              </a:ext>
            </a:extLst>
          </p:cNvPr>
          <p:cNvSpPr/>
          <p:nvPr/>
        </p:nvSpPr>
        <p:spPr>
          <a:xfrm>
            <a:off x="7168753" y="2252664"/>
            <a:ext cx="566738" cy="579835"/>
          </a:xfrm>
          <a:prstGeom prst="flowChartConnector">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zh-CN" altLang="en-US" sz="1500"/>
          </a:p>
        </p:txBody>
      </p:sp>
      <p:pic>
        <p:nvPicPr>
          <p:cNvPr id="41" name="图片 40">
            <a:extLst>
              <a:ext uri="{FF2B5EF4-FFF2-40B4-BE49-F238E27FC236}">
                <a16:creationId xmlns:a16="http://schemas.microsoft.com/office/drawing/2014/main" id="{AA4144CD-DF57-9142-B9F5-18DAEAA08472}"/>
              </a:ext>
            </a:extLst>
          </p:cNvPr>
          <p:cNvPicPr>
            <a:picLocks noChangeAspect="1"/>
          </p:cNvPicPr>
          <p:nvPr/>
        </p:nvPicPr>
        <p:blipFill>
          <a:blip r:embed="rId4">
            <a:extLst>
              <a:ext uri="{28A0092B-C50C-407E-A947-70E740481C1C}">
                <a14:useLocalDpi xmlns:a14="http://schemas.microsoft.com/office/drawing/2010/main" val="0"/>
              </a:ext>
            </a:extLst>
          </a:blip>
          <a:srcRect l="2721" t="70338" r="2721" b="2777"/>
          <a:stretch>
            <a:fillRect/>
          </a:stretch>
        </p:blipFill>
        <p:spPr bwMode="auto">
          <a:xfrm>
            <a:off x="4693445" y="3944542"/>
            <a:ext cx="3022997" cy="68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连接器 12">
            <a:extLst>
              <a:ext uri="{FF2B5EF4-FFF2-40B4-BE49-F238E27FC236}">
                <a16:creationId xmlns:a16="http://schemas.microsoft.com/office/drawing/2014/main" id="{EF409595-D269-0E4F-B857-5F827A792F80}"/>
              </a:ext>
            </a:extLst>
          </p:cNvPr>
          <p:cNvSpPr/>
          <p:nvPr/>
        </p:nvSpPr>
        <p:spPr>
          <a:xfrm>
            <a:off x="4914901" y="2225280"/>
            <a:ext cx="132160" cy="130969"/>
          </a:xfrm>
          <a:prstGeom prst="flowChartConnector">
            <a:avLst/>
          </a:prstGeom>
          <a:solidFill>
            <a:srgbClr val="BEC53A"/>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zh-CN" altLang="en-US" sz="1500"/>
          </a:p>
        </p:txBody>
      </p:sp>
      <p:sp>
        <p:nvSpPr>
          <p:cNvPr id="14" name="连接器 13">
            <a:extLst>
              <a:ext uri="{FF2B5EF4-FFF2-40B4-BE49-F238E27FC236}">
                <a16:creationId xmlns:a16="http://schemas.microsoft.com/office/drawing/2014/main" id="{1D9EC047-4D5F-3E40-B5FB-B29DB9681239}"/>
              </a:ext>
            </a:extLst>
          </p:cNvPr>
          <p:cNvSpPr/>
          <p:nvPr/>
        </p:nvSpPr>
        <p:spPr>
          <a:xfrm>
            <a:off x="4999435" y="3301605"/>
            <a:ext cx="132159" cy="130969"/>
          </a:xfrm>
          <a:prstGeom prst="flowChartConnector">
            <a:avLst/>
          </a:prstGeom>
          <a:solidFill>
            <a:schemeClr val="accent3">
              <a:lumMod val="75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zh-CN" altLang="en-US" sz="1500"/>
          </a:p>
        </p:txBody>
      </p:sp>
      <p:sp>
        <p:nvSpPr>
          <p:cNvPr id="15" name="连接器 14">
            <a:extLst>
              <a:ext uri="{FF2B5EF4-FFF2-40B4-BE49-F238E27FC236}">
                <a16:creationId xmlns:a16="http://schemas.microsoft.com/office/drawing/2014/main" id="{F47A6C02-7452-C842-8B67-7B94FD4B837A}"/>
              </a:ext>
            </a:extLst>
          </p:cNvPr>
          <p:cNvSpPr/>
          <p:nvPr/>
        </p:nvSpPr>
        <p:spPr>
          <a:xfrm>
            <a:off x="5395914" y="2528889"/>
            <a:ext cx="132160" cy="132160"/>
          </a:xfrm>
          <a:prstGeom prst="flowChartConnector">
            <a:avLst/>
          </a:prstGeom>
          <a:solidFill>
            <a:srgbClr val="BEC53A"/>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zh-CN" altLang="en-US" sz="1500"/>
          </a:p>
        </p:txBody>
      </p:sp>
      <p:sp>
        <p:nvSpPr>
          <p:cNvPr id="16" name="连接器 15">
            <a:extLst>
              <a:ext uri="{FF2B5EF4-FFF2-40B4-BE49-F238E27FC236}">
                <a16:creationId xmlns:a16="http://schemas.microsoft.com/office/drawing/2014/main" id="{FE09613F-1C24-BE4B-8277-8B079809C853}"/>
              </a:ext>
            </a:extLst>
          </p:cNvPr>
          <p:cNvSpPr/>
          <p:nvPr/>
        </p:nvSpPr>
        <p:spPr>
          <a:xfrm>
            <a:off x="6481764" y="2319339"/>
            <a:ext cx="132160" cy="132160"/>
          </a:xfrm>
          <a:prstGeom prst="flowChartConnector">
            <a:avLst/>
          </a:prstGeom>
          <a:solidFill>
            <a:srgbClr val="BEC53A"/>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zh-CN" altLang="en-US" sz="1500"/>
          </a:p>
        </p:txBody>
      </p:sp>
      <p:sp>
        <p:nvSpPr>
          <p:cNvPr id="17" name="连接器 16">
            <a:extLst>
              <a:ext uri="{FF2B5EF4-FFF2-40B4-BE49-F238E27FC236}">
                <a16:creationId xmlns:a16="http://schemas.microsoft.com/office/drawing/2014/main" id="{DAB2F238-9BE0-AF46-B08E-E66F4A99F1E9}"/>
              </a:ext>
            </a:extLst>
          </p:cNvPr>
          <p:cNvSpPr/>
          <p:nvPr/>
        </p:nvSpPr>
        <p:spPr>
          <a:xfrm>
            <a:off x="6793707" y="2661047"/>
            <a:ext cx="132160" cy="132159"/>
          </a:xfrm>
          <a:prstGeom prst="flowChartConnector">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zh-CN" altLang="en-US" sz="1500"/>
          </a:p>
        </p:txBody>
      </p:sp>
      <p:sp>
        <p:nvSpPr>
          <p:cNvPr id="18" name="连接器 17">
            <a:extLst>
              <a:ext uri="{FF2B5EF4-FFF2-40B4-BE49-F238E27FC236}">
                <a16:creationId xmlns:a16="http://schemas.microsoft.com/office/drawing/2014/main" id="{47D7CFD8-9249-AC42-911E-F2713B196E36}"/>
              </a:ext>
            </a:extLst>
          </p:cNvPr>
          <p:cNvSpPr/>
          <p:nvPr/>
        </p:nvSpPr>
        <p:spPr>
          <a:xfrm>
            <a:off x="5719764" y="2932510"/>
            <a:ext cx="132160" cy="132159"/>
          </a:xfrm>
          <a:prstGeom prst="flowChartConnector">
            <a:avLst/>
          </a:prstGeom>
          <a:solidFill>
            <a:srgbClr val="BEC53A"/>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zh-CN" altLang="en-US" sz="1500"/>
          </a:p>
        </p:txBody>
      </p:sp>
      <p:sp>
        <p:nvSpPr>
          <p:cNvPr id="19" name="连接器 18">
            <a:extLst>
              <a:ext uri="{FF2B5EF4-FFF2-40B4-BE49-F238E27FC236}">
                <a16:creationId xmlns:a16="http://schemas.microsoft.com/office/drawing/2014/main" id="{9D7D1C7E-5264-934A-9F51-659E850483A2}"/>
              </a:ext>
            </a:extLst>
          </p:cNvPr>
          <p:cNvSpPr/>
          <p:nvPr/>
        </p:nvSpPr>
        <p:spPr>
          <a:xfrm>
            <a:off x="4711304" y="3178970"/>
            <a:ext cx="133350" cy="130969"/>
          </a:xfrm>
          <a:prstGeom prst="flowChartConnector">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zh-CN" altLang="en-US" sz="1500"/>
          </a:p>
        </p:txBody>
      </p:sp>
      <p:sp>
        <p:nvSpPr>
          <p:cNvPr id="20" name="连接器 19">
            <a:extLst>
              <a:ext uri="{FF2B5EF4-FFF2-40B4-BE49-F238E27FC236}">
                <a16:creationId xmlns:a16="http://schemas.microsoft.com/office/drawing/2014/main" id="{1D3642EB-598C-4346-8419-1B22E0389E04}"/>
              </a:ext>
            </a:extLst>
          </p:cNvPr>
          <p:cNvSpPr/>
          <p:nvPr/>
        </p:nvSpPr>
        <p:spPr>
          <a:xfrm>
            <a:off x="5738814" y="2187179"/>
            <a:ext cx="132160" cy="132159"/>
          </a:xfrm>
          <a:prstGeom prst="flowChartConnector">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zh-CN" altLang="en-US" sz="1500"/>
          </a:p>
        </p:txBody>
      </p:sp>
      <p:sp>
        <p:nvSpPr>
          <p:cNvPr id="21" name="连接器 20">
            <a:extLst>
              <a:ext uri="{FF2B5EF4-FFF2-40B4-BE49-F238E27FC236}">
                <a16:creationId xmlns:a16="http://schemas.microsoft.com/office/drawing/2014/main" id="{5C350FE4-48D2-224A-A498-2B2389675CAF}"/>
              </a:ext>
            </a:extLst>
          </p:cNvPr>
          <p:cNvSpPr/>
          <p:nvPr/>
        </p:nvSpPr>
        <p:spPr>
          <a:xfrm>
            <a:off x="5890022" y="2301479"/>
            <a:ext cx="133350" cy="132159"/>
          </a:xfrm>
          <a:prstGeom prst="flowChartConnector">
            <a:avLst/>
          </a:prstGeom>
          <a:solidFill>
            <a:srgbClr val="BEC53A"/>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zh-CN" altLang="en-US" sz="1500"/>
          </a:p>
        </p:txBody>
      </p:sp>
      <p:sp>
        <p:nvSpPr>
          <p:cNvPr id="22" name="连接器 21">
            <a:extLst>
              <a:ext uri="{FF2B5EF4-FFF2-40B4-BE49-F238E27FC236}">
                <a16:creationId xmlns:a16="http://schemas.microsoft.com/office/drawing/2014/main" id="{7A70666E-FFCF-6043-9F16-CC4B69CB6CA9}"/>
              </a:ext>
            </a:extLst>
          </p:cNvPr>
          <p:cNvSpPr/>
          <p:nvPr/>
        </p:nvSpPr>
        <p:spPr>
          <a:xfrm>
            <a:off x="5329239" y="2140745"/>
            <a:ext cx="132160" cy="132160"/>
          </a:xfrm>
          <a:prstGeom prst="flowChartConnector">
            <a:avLst/>
          </a:prstGeom>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zh-CN" altLang="en-US" sz="1500"/>
          </a:p>
        </p:txBody>
      </p:sp>
      <p:sp>
        <p:nvSpPr>
          <p:cNvPr id="23" name="连接器 22">
            <a:extLst>
              <a:ext uri="{FF2B5EF4-FFF2-40B4-BE49-F238E27FC236}">
                <a16:creationId xmlns:a16="http://schemas.microsoft.com/office/drawing/2014/main" id="{9C2A86B3-D5A4-D24C-819E-A5BE4D3C3213}"/>
              </a:ext>
            </a:extLst>
          </p:cNvPr>
          <p:cNvSpPr/>
          <p:nvPr/>
        </p:nvSpPr>
        <p:spPr>
          <a:xfrm>
            <a:off x="5530455" y="3273028"/>
            <a:ext cx="291703" cy="290513"/>
          </a:xfrm>
          <a:prstGeom prst="flowChartConnector">
            <a:avLst/>
          </a:prstGeom>
          <a:solidFill>
            <a:schemeClr val="accent3">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zh-CN" altLang="en-US" sz="1500"/>
          </a:p>
        </p:txBody>
      </p:sp>
      <p:cxnSp>
        <p:nvCxnSpPr>
          <p:cNvPr id="25" name="直线连接符 24">
            <a:extLst>
              <a:ext uri="{FF2B5EF4-FFF2-40B4-BE49-F238E27FC236}">
                <a16:creationId xmlns:a16="http://schemas.microsoft.com/office/drawing/2014/main" id="{9046B1E5-FA55-E54F-AADD-17BC7D18137A}"/>
              </a:ext>
            </a:extLst>
          </p:cNvPr>
          <p:cNvCxnSpPr/>
          <p:nvPr/>
        </p:nvCxnSpPr>
        <p:spPr>
          <a:xfrm flipV="1">
            <a:off x="4605339" y="3337324"/>
            <a:ext cx="3198019" cy="697706"/>
          </a:xfrm>
          <a:prstGeom prst="line">
            <a:avLst/>
          </a:prstGeom>
          <a:ln w="57150" cmpd="thickThin">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直线连接符 26">
            <a:extLst>
              <a:ext uri="{FF2B5EF4-FFF2-40B4-BE49-F238E27FC236}">
                <a16:creationId xmlns:a16="http://schemas.microsoft.com/office/drawing/2014/main" id="{D9AB2EF8-6448-6148-A328-51991A18B79E}"/>
              </a:ext>
            </a:extLst>
          </p:cNvPr>
          <p:cNvCxnSpPr/>
          <p:nvPr/>
        </p:nvCxnSpPr>
        <p:spPr>
          <a:xfrm flipV="1">
            <a:off x="4614864" y="3301605"/>
            <a:ext cx="3198019" cy="715565"/>
          </a:xfrm>
          <a:prstGeom prst="line">
            <a:avLst/>
          </a:prstGeom>
          <a:ln w="57150" cmpd="thickThin">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直线连接符 31">
            <a:extLst>
              <a:ext uri="{FF2B5EF4-FFF2-40B4-BE49-F238E27FC236}">
                <a16:creationId xmlns:a16="http://schemas.microsoft.com/office/drawing/2014/main" id="{A7170DB2-D651-1B4F-86B6-C9E52FE1A52C}"/>
              </a:ext>
            </a:extLst>
          </p:cNvPr>
          <p:cNvCxnSpPr/>
          <p:nvPr/>
        </p:nvCxnSpPr>
        <p:spPr>
          <a:xfrm flipV="1">
            <a:off x="4597005" y="3161111"/>
            <a:ext cx="3198019" cy="715565"/>
          </a:xfrm>
          <a:prstGeom prst="line">
            <a:avLst/>
          </a:prstGeom>
          <a:ln w="57150" cmpd="thickThin">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直线连接符 32">
            <a:extLst>
              <a:ext uri="{FF2B5EF4-FFF2-40B4-BE49-F238E27FC236}">
                <a16:creationId xmlns:a16="http://schemas.microsoft.com/office/drawing/2014/main" id="{1FA12AE4-6CEE-3C49-A8A2-74D4ECD0D814}"/>
              </a:ext>
            </a:extLst>
          </p:cNvPr>
          <p:cNvCxnSpPr/>
          <p:nvPr/>
        </p:nvCxnSpPr>
        <p:spPr>
          <a:xfrm flipV="1">
            <a:off x="4598195" y="3189686"/>
            <a:ext cx="3198019" cy="715565"/>
          </a:xfrm>
          <a:prstGeom prst="line">
            <a:avLst/>
          </a:prstGeom>
          <a:ln w="57150" cmpd="thickThin">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直线连接符 33">
            <a:extLst>
              <a:ext uri="{FF2B5EF4-FFF2-40B4-BE49-F238E27FC236}">
                <a16:creationId xmlns:a16="http://schemas.microsoft.com/office/drawing/2014/main" id="{55064275-B9FA-824D-97F4-61C4483BA473}"/>
              </a:ext>
            </a:extLst>
          </p:cNvPr>
          <p:cNvCxnSpPr/>
          <p:nvPr/>
        </p:nvCxnSpPr>
        <p:spPr>
          <a:xfrm flipV="1">
            <a:off x="4618436" y="3248025"/>
            <a:ext cx="3198019" cy="715566"/>
          </a:xfrm>
          <a:prstGeom prst="line">
            <a:avLst/>
          </a:prstGeom>
          <a:ln w="57150" cmpd="thickThin">
            <a:solidFill>
              <a:schemeClr val="accent3">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直线连接符 35">
            <a:extLst>
              <a:ext uri="{FF2B5EF4-FFF2-40B4-BE49-F238E27FC236}">
                <a16:creationId xmlns:a16="http://schemas.microsoft.com/office/drawing/2014/main" id="{11D49171-A4D9-0A47-B3CA-BF4D6B71CC3D}"/>
              </a:ext>
            </a:extLst>
          </p:cNvPr>
          <p:cNvCxnSpPr/>
          <p:nvPr/>
        </p:nvCxnSpPr>
        <p:spPr>
          <a:xfrm>
            <a:off x="4618435" y="2631281"/>
            <a:ext cx="2213372" cy="529829"/>
          </a:xfrm>
          <a:prstGeom prst="line">
            <a:avLst/>
          </a:prstGeom>
          <a:ln w="76200" cmpd="sng">
            <a:solidFill>
              <a:srgbClr val="91B1E9"/>
            </a:solidFill>
          </a:ln>
          <a:effectLst/>
        </p:spPr>
        <p:style>
          <a:lnRef idx="2">
            <a:schemeClr val="accent1"/>
          </a:lnRef>
          <a:fillRef idx="0">
            <a:schemeClr val="accent1"/>
          </a:fillRef>
          <a:effectRef idx="1">
            <a:schemeClr val="accent1"/>
          </a:effectRef>
          <a:fontRef idx="minor">
            <a:schemeClr val="tx1"/>
          </a:fontRef>
        </p:style>
      </p:cxnSp>
      <p:cxnSp>
        <p:nvCxnSpPr>
          <p:cNvPr id="38" name="直线连接符 37">
            <a:extLst>
              <a:ext uri="{FF2B5EF4-FFF2-40B4-BE49-F238E27FC236}">
                <a16:creationId xmlns:a16="http://schemas.microsoft.com/office/drawing/2014/main" id="{3C5B3A66-4ECA-2540-9EDF-5A008D2DDD1B}"/>
              </a:ext>
            </a:extLst>
          </p:cNvPr>
          <p:cNvCxnSpPr/>
          <p:nvPr/>
        </p:nvCxnSpPr>
        <p:spPr>
          <a:xfrm>
            <a:off x="4619626" y="2699147"/>
            <a:ext cx="2213372" cy="528638"/>
          </a:xfrm>
          <a:prstGeom prst="line">
            <a:avLst/>
          </a:prstGeom>
          <a:ln w="76200" cmpd="tri">
            <a:solidFill>
              <a:srgbClr val="91B1E9"/>
            </a:solidFill>
          </a:ln>
          <a:effectLst/>
        </p:spPr>
        <p:style>
          <a:lnRef idx="2">
            <a:schemeClr val="accent1"/>
          </a:lnRef>
          <a:fillRef idx="0">
            <a:schemeClr val="accent1"/>
          </a:fillRef>
          <a:effectRef idx="1">
            <a:schemeClr val="accent1"/>
          </a:effectRef>
          <a:fontRef idx="minor">
            <a:schemeClr val="tx1"/>
          </a:fontRef>
        </p:style>
      </p:cxnSp>
      <p:cxnSp>
        <p:nvCxnSpPr>
          <p:cNvPr id="39" name="直线连接符 38">
            <a:extLst>
              <a:ext uri="{FF2B5EF4-FFF2-40B4-BE49-F238E27FC236}">
                <a16:creationId xmlns:a16="http://schemas.microsoft.com/office/drawing/2014/main" id="{1E635341-BBD2-F647-AB96-F24792781144}"/>
              </a:ext>
            </a:extLst>
          </p:cNvPr>
          <p:cNvCxnSpPr/>
          <p:nvPr/>
        </p:nvCxnSpPr>
        <p:spPr>
          <a:xfrm>
            <a:off x="4639866" y="2765822"/>
            <a:ext cx="2213372" cy="528638"/>
          </a:xfrm>
          <a:prstGeom prst="line">
            <a:avLst/>
          </a:prstGeom>
          <a:ln w="76200" cmpd="tri">
            <a:solidFill>
              <a:srgbClr val="91B1E9"/>
            </a:solidFill>
          </a:ln>
          <a:effectLst/>
        </p:spPr>
        <p:style>
          <a:lnRef idx="2">
            <a:schemeClr val="accent1"/>
          </a:lnRef>
          <a:fillRef idx="0">
            <a:schemeClr val="accent1"/>
          </a:fillRef>
          <a:effectRef idx="1">
            <a:schemeClr val="accent1"/>
          </a:effectRef>
          <a:fontRef idx="minor">
            <a:schemeClr val="tx1"/>
          </a:fontRef>
        </p:style>
      </p:cxnSp>
      <p:cxnSp>
        <p:nvCxnSpPr>
          <p:cNvPr id="40" name="直线连接符 39">
            <a:extLst>
              <a:ext uri="{FF2B5EF4-FFF2-40B4-BE49-F238E27FC236}">
                <a16:creationId xmlns:a16="http://schemas.microsoft.com/office/drawing/2014/main" id="{354C4531-BF33-004C-BFC5-BC52779E8F50}"/>
              </a:ext>
            </a:extLst>
          </p:cNvPr>
          <p:cNvCxnSpPr/>
          <p:nvPr/>
        </p:nvCxnSpPr>
        <p:spPr>
          <a:xfrm>
            <a:off x="4631533" y="2832498"/>
            <a:ext cx="2213372" cy="529828"/>
          </a:xfrm>
          <a:prstGeom prst="line">
            <a:avLst/>
          </a:prstGeom>
          <a:ln w="76200" cmpd="tri">
            <a:solidFill>
              <a:srgbClr val="91B1E9"/>
            </a:solidFill>
          </a:ln>
          <a:effectLst/>
        </p:spPr>
        <p:style>
          <a:lnRef idx="2">
            <a:schemeClr val="accent1"/>
          </a:lnRef>
          <a:fillRef idx="0">
            <a:schemeClr val="accent1"/>
          </a:fillRef>
          <a:effectRef idx="1">
            <a:schemeClr val="accent1"/>
          </a:effectRef>
          <a:fontRef idx="minor">
            <a:schemeClr val="tx1"/>
          </a:fontRef>
        </p:style>
      </p:cxnSp>
      <p:pic>
        <p:nvPicPr>
          <p:cNvPr id="16408" name="图片 3">
            <a:extLst>
              <a:ext uri="{FF2B5EF4-FFF2-40B4-BE49-F238E27FC236}">
                <a16:creationId xmlns:a16="http://schemas.microsoft.com/office/drawing/2014/main" id="{1AA4DAF0-4224-6E49-B5C7-9FAE88B629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21595" y="2105026"/>
            <a:ext cx="3198019" cy="256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直线连接符 41">
            <a:extLst>
              <a:ext uri="{FF2B5EF4-FFF2-40B4-BE49-F238E27FC236}">
                <a16:creationId xmlns:a16="http://schemas.microsoft.com/office/drawing/2014/main" id="{2CF25C95-EB01-E54D-9550-1EAB907F6865}"/>
              </a:ext>
            </a:extLst>
          </p:cNvPr>
          <p:cNvCxnSpPr/>
          <p:nvPr/>
        </p:nvCxnSpPr>
        <p:spPr>
          <a:xfrm>
            <a:off x="4597003" y="2558655"/>
            <a:ext cx="2214563" cy="529828"/>
          </a:xfrm>
          <a:prstGeom prst="line">
            <a:avLst/>
          </a:prstGeom>
          <a:ln w="76200" cmpd="tri">
            <a:solidFill>
              <a:srgbClr val="91B1E9"/>
            </a:solidFill>
          </a:ln>
          <a:effectLst/>
        </p:spPr>
        <p:style>
          <a:lnRef idx="2">
            <a:schemeClr val="accent1"/>
          </a:lnRef>
          <a:fillRef idx="0">
            <a:schemeClr val="accent1"/>
          </a:fillRef>
          <a:effectRef idx="1">
            <a:schemeClr val="accent1"/>
          </a:effectRef>
          <a:fontRef idx="minor">
            <a:schemeClr val="tx1"/>
          </a:fontRef>
        </p:style>
      </p:cxnSp>
      <p:cxnSp>
        <p:nvCxnSpPr>
          <p:cNvPr id="43" name="直线连接符 42">
            <a:extLst>
              <a:ext uri="{FF2B5EF4-FFF2-40B4-BE49-F238E27FC236}">
                <a16:creationId xmlns:a16="http://schemas.microsoft.com/office/drawing/2014/main" id="{539585E0-13AE-D444-A93F-59E13873E33D}"/>
              </a:ext>
            </a:extLst>
          </p:cNvPr>
          <p:cNvCxnSpPr/>
          <p:nvPr/>
        </p:nvCxnSpPr>
        <p:spPr>
          <a:xfrm>
            <a:off x="4612481" y="2501503"/>
            <a:ext cx="2214563" cy="528638"/>
          </a:xfrm>
          <a:prstGeom prst="line">
            <a:avLst/>
          </a:prstGeom>
          <a:ln w="76200" cmpd="tri">
            <a:solidFill>
              <a:srgbClr val="91B1E9"/>
            </a:solidFill>
          </a:ln>
          <a:effectLst/>
        </p:spPr>
        <p:style>
          <a:lnRef idx="2">
            <a:schemeClr val="accent1"/>
          </a:lnRef>
          <a:fillRef idx="0">
            <a:schemeClr val="accent1"/>
          </a:fillRef>
          <a:effectRef idx="1">
            <a:schemeClr val="accent1"/>
          </a:effectRef>
          <a:fontRef idx="minor">
            <a:schemeClr val="tx1"/>
          </a:fontRef>
        </p:style>
      </p:cxnSp>
      <p:sp>
        <p:nvSpPr>
          <p:cNvPr id="7" name="提取 6">
            <a:extLst>
              <a:ext uri="{FF2B5EF4-FFF2-40B4-BE49-F238E27FC236}">
                <a16:creationId xmlns:a16="http://schemas.microsoft.com/office/drawing/2014/main" id="{715C4AF1-E096-7B42-BDA1-36794679E8DC}"/>
              </a:ext>
            </a:extLst>
          </p:cNvPr>
          <p:cNvSpPr>
            <a:spLocks noChangeArrowheads="1"/>
          </p:cNvSpPr>
          <p:nvPr/>
        </p:nvSpPr>
        <p:spPr bwMode="auto">
          <a:xfrm>
            <a:off x="5141119" y="2319337"/>
            <a:ext cx="386954" cy="2309813"/>
          </a:xfrm>
          <a:prstGeom prst="flowChartExtract">
            <a:avLst/>
          </a:prstGeom>
          <a:solidFill>
            <a:srgbClr val="0D1E1C"/>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kumimoji="1" lang="zh-CN" altLang="en-US" sz="1500">
              <a:solidFill>
                <a:schemeClr val="lt1"/>
              </a:solidFill>
            </a:endParaRPr>
          </a:p>
        </p:txBody>
      </p:sp>
      <p:sp>
        <p:nvSpPr>
          <p:cNvPr id="44" name="矩形 43">
            <a:extLst>
              <a:ext uri="{FF2B5EF4-FFF2-40B4-BE49-F238E27FC236}">
                <a16:creationId xmlns:a16="http://schemas.microsoft.com/office/drawing/2014/main" id="{208F3D90-5C83-D343-98DD-DBFDEF4C4825}"/>
              </a:ext>
            </a:extLst>
          </p:cNvPr>
          <p:cNvSpPr>
            <a:spLocks noChangeArrowheads="1"/>
          </p:cNvSpPr>
          <p:nvPr/>
        </p:nvSpPr>
        <p:spPr bwMode="auto">
          <a:xfrm>
            <a:off x="2400299" y="1696641"/>
            <a:ext cx="18395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77"/>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9pPr>
          </a:lstStyle>
          <a:p>
            <a:pPr>
              <a:spcBef>
                <a:spcPct val="0"/>
              </a:spcBef>
              <a:buClrTx/>
              <a:buFontTx/>
              <a:buNone/>
            </a:pPr>
            <a:r>
              <a:rPr lang="en-US" altLang="zh-CN" sz="1800" dirty="0">
                <a:solidFill>
                  <a:srgbClr val="FF6600"/>
                </a:solidFill>
                <a:latin typeface="Abadi MT Condensed Extra Bold" panose="020B0306030101010103" pitchFamily="34" charset="77"/>
              </a:rPr>
              <a:t>WITH</a:t>
            </a:r>
            <a:r>
              <a:rPr lang="en-US" altLang="zh-CN" sz="1800" dirty="0">
                <a:solidFill>
                  <a:schemeClr val="tx1"/>
                </a:solidFill>
                <a:latin typeface="Abadi MT Condensed Extra Bold" panose="020B0306030101010103" pitchFamily="34" charset="77"/>
              </a:rPr>
              <a:t> </a:t>
            </a:r>
            <a:r>
              <a:rPr lang="en-US" altLang="zh-CN" sz="1800" dirty="0">
                <a:solidFill>
                  <a:schemeClr val="bg1"/>
                </a:solidFill>
                <a:latin typeface="Abadi MT Condensed Extra Bold" panose="020B0306030101010103" pitchFamily="34" charset="77"/>
              </a:rPr>
              <a:t>turbulence</a:t>
            </a:r>
            <a:endParaRPr lang="zh-CN" altLang="en-US" sz="1800" dirty="0">
              <a:solidFill>
                <a:schemeClr val="bg1"/>
              </a:solidFill>
              <a:latin typeface="Abadi MT Condensed Extra Bold" panose="020B0306030101010103" pitchFamily="34" charset="77"/>
            </a:endParaRPr>
          </a:p>
        </p:txBody>
      </p:sp>
      <p:sp>
        <p:nvSpPr>
          <p:cNvPr id="16413" name="矩形 44">
            <a:extLst>
              <a:ext uri="{FF2B5EF4-FFF2-40B4-BE49-F238E27FC236}">
                <a16:creationId xmlns:a16="http://schemas.microsoft.com/office/drawing/2014/main" id="{6690E297-CC5C-CF49-BB5A-E6A195F24B28}"/>
              </a:ext>
            </a:extLst>
          </p:cNvPr>
          <p:cNvSpPr>
            <a:spLocks noChangeArrowheads="1"/>
          </p:cNvSpPr>
          <p:nvPr/>
        </p:nvSpPr>
        <p:spPr bwMode="auto">
          <a:xfrm>
            <a:off x="3663554" y="4761310"/>
            <a:ext cx="8833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77"/>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9pPr>
          </a:lstStyle>
          <a:p>
            <a:pPr>
              <a:spcBef>
                <a:spcPct val="0"/>
              </a:spcBef>
              <a:buClrTx/>
              <a:buFontTx/>
              <a:buNone/>
            </a:pPr>
            <a:r>
              <a:rPr lang="en-US" altLang="zh-CN" sz="1500" dirty="0">
                <a:solidFill>
                  <a:schemeClr val="bg1"/>
                </a:solidFill>
                <a:latin typeface="Abadi MT Condensed Extra Bold" panose="020B0306030101010103" pitchFamily="34" charset="77"/>
              </a:rPr>
              <a:t>Van Gogh</a:t>
            </a:r>
            <a:endParaRPr lang="zh-CN" altLang="en-US" sz="1500" dirty="0">
              <a:solidFill>
                <a:schemeClr val="bg1"/>
              </a:solidFill>
              <a:latin typeface="Abadi MT Condensed Extra Bold" panose="020B0306030101010103" pitchFamily="34" charset="77"/>
            </a:endParaRPr>
          </a:p>
        </p:txBody>
      </p:sp>
      <p:sp>
        <p:nvSpPr>
          <p:cNvPr id="46" name="矩形 45">
            <a:extLst>
              <a:ext uri="{FF2B5EF4-FFF2-40B4-BE49-F238E27FC236}">
                <a16:creationId xmlns:a16="http://schemas.microsoft.com/office/drawing/2014/main" id="{A35F0474-5A68-AF4D-84D5-0C89857EA07B}"/>
              </a:ext>
            </a:extLst>
          </p:cNvPr>
          <p:cNvSpPr>
            <a:spLocks noChangeArrowheads="1"/>
          </p:cNvSpPr>
          <p:nvPr/>
        </p:nvSpPr>
        <p:spPr bwMode="auto">
          <a:xfrm>
            <a:off x="7211617" y="4761310"/>
            <a:ext cx="82933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77"/>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9pPr>
          </a:lstStyle>
          <a:p>
            <a:pPr>
              <a:spcBef>
                <a:spcPct val="0"/>
              </a:spcBef>
              <a:buClrTx/>
              <a:buFontTx/>
              <a:buNone/>
            </a:pPr>
            <a:r>
              <a:rPr lang="en-US" altLang="zh-CN" sz="1500" dirty="0" err="1">
                <a:solidFill>
                  <a:schemeClr val="bg1"/>
                </a:solidFill>
                <a:latin typeface="Abadi MT Condensed Extra Bold" panose="020B0306030101010103" pitchFamily="34" charset="77"/>
              </a:rPr>
              <a:t>Siyao</a:t>
            </a:r>
            <a:r>
              <a:rPr lang="en-US" altLang="zh-CN" sz="1500" dirty="0">
                <a:solidFill>
                  <a:schemeClr val="bg1"/>
                </a:solidFill>
                <a:latin typeface="Abadi MT Condensed Extra Bold" panose="020B0306030101010103" pitchFamily="34" charset="77"/>
              </a:rPr>
              <a:t> Xu</a:t>
            </a:r>
            <a:endParaRPr lang="zh-CN" altLang="en-US" sz="1500" dirty="0">
              <a:solidFill>
                <a:schemeClr val="bg1"/>
              </a:solidFill>
              <a:latin typeface="Abadi MT Condensed Extra Bold" panose="020B0306030101010103" pitchFamily="34" charset="77"/>
            </a:endParaRPr>
          </a:p>
        </p:txBody>
      </p:sp>
      <p:sp>
        <p:nvSpPr>
          <p:cNvPr id="47" name="矩形 46">
            <a:extLst>
              <a:ext uri="{FF2B5EF4-FFF2-40B4-BE49-F238E27FC236}">
                <a16:creationId xmlns:a16="http://schemas.microsoft.com/office/drawing/2014/main" id="{EFF301B6-FB8F-9248-99F6-580F161004A7}"/>
              </a:ext>
            </a:extLst>
          </p:cNvPr>
          <p:cNvSpPr>
            <a:spLocks noChangeArrowheads="1"/>
          </p:cNvSpPr>
          <p:nvPr/>
        </p:nvSpPr>
        <p:spPr bwMode="auto">
          <a:xfrm>
            <a:off x="4844654" y="1738313"/>
            <a:ext cx="20812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77"/>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9pPr>
          </a:lstStyle>
          <a:p>
            <a:pPr>
              <a:spcBef>
                <a:spcPct val="0"/>
              </a:spcBef>
              <a:buClrTx/>
              <a:buFontTx/>
              <a:buNone/>
            </a:pPr>
            <a:r>
              <a:rPr lang="en-US" altLang="zh-CN" sz="1800" dirty="0">
                <a:solidFill>
                  <a:srgbClr val="FF6600"/>
                </a:solidFill>
                <a:latin typeface="Abadi MT Condensed Extra Bold" panose="020B0306030101010103" pitchFamily="34" charset="77"/>
              </a:rPr>
              <a:t>WITHOUT</a:t>
            </a:r>
            <a:r>
              <a:rPr lang="en-US" altLang="zh-CN" sz="1800" dirty="0">
                <a:solidFill>
                  <a:srgbClr val="000000"/>
                </a:solidFill>
                <a:latin typeface="Abadi MT Condensed Extra Bold" panose="020B0306030101010103" pitchFamily="34" charset="77"/>
              </a:rPr>
              <a:t> </a:t>
            </a:r>
            <a:r>
              <a:rPr lang="en-US" altLang="zh-CN" sz="1800" dirty="0">
                <a:solidFill>
                  <a:schemeClr val="bg1"/>
                </a:solidFill>
                <a:latin typeface="Abadi MT Condensed Extra Bold" panose="020B0306030101010103" pitchFamily="34" charset="77"/>
              </a:rPr>
              <a:t>turbulence</a:t>
            </a:r>
            <a:endParaRPr lang="zh-CN" altLang="en-US" sz="1800" dirty="0">
              <a:solidFill>
                <a:schemeClr val="bg1"/>
              </a:solidFill>
              <a:latin typeface="Abadi MT Condensed Extra Bold" panose="020B0306030101010103" pitchFamily="34" charset="77"/>
            </a:endParaRPr>
          </a:p>
        </p:txBody>
      </p:sp>
      <p:sp>
        <p:nvSpPr>
          <p:cNvPr id="16416" name="矩形 47">
            <a:extLst>
              <a:ext uri="{FF2B5EF4-FFF2-40B4-BE49-F238E27FC236}">
                <a16:creationId xmlns:a16="http://schemas.microsoft.com/office/drawing/2014/main" id="{4A159102-A8BA-0743-B812-D8B431BA2CBE}"/>
              </a:ext>
            </a:extLst>
          </p:cNvPr>
          <p:cNvSpPr>
            <a:spLocks noChangeArrowheads="1"/>
          </p:cNvSpPr>
          <p:nvPr/>
        </p:nvSpPr>
        <p:spPr bwMode="auto">
          <a:xfrm>
            <a:off x="3754041" y="1241823"/>
            <a:ext cx="376118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77"/>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9pPr>
          </a:lstStyle>
          <a:p>
            <a:pPr>
              <a:spcBef>
                <a:spcPct val="0"/>
              </a:spcBef>
              <a:buClrTx/>
              <a:buFontTx/>
              <a:buNone/>
            </a:pPr>
            <a:r>
              <a:rPr lang="en-US" altLang="zh-CN" sz="2100">
                <a:solidFill>
                  <a:srgbClr val="0000FF"/>
                </a:solidFill>
                <a:latin typeface="Abadi MT Condensed Extra Bold" panose="020B0306030101010103" pitchFamily="34" charset="77"/>
              </a:rPr>
              <a:t>Starry Night </a:t>
            </a:r>
            <a:endParaRPr lang="zh-CN" altLang="en-US" sz="2100">
              <a:solidFill>
                <a:schemeClr val="tx1"/>
              </a:solidFill>
              <a:latin typeface="Abadi MT Condensed Extra Bold" panose="020B0306030101010103" pitchFamily="34" charset="77"/>
            </a:endParaRPr>
          </a:p>
        </p:txBody>
      </p:sp>
      <p:sp>
        <p:nvSpPr>
          <p:cNvPr id="37" name="提取 36">
            <a:extLst>
              <a:ext uri="{FF2B5EF4-FFF2-40B4-BE49-F238E27FC236}">
                <a16:creationId xmlns:a16="http://schemas.microsoft.com/office/drawing/2014/main" id="{790BAF92-973A-5244-B8FE-E3AFADE1A689}"/>
              </a:ext>
            </a:extLst>
          </p:cNvPr>
          <p:cNvSpPr>
            <a:spLocks noChangeArrowheads="1"/>
          </p:cNvSpPr>
          <p:nvPr/>
        </p:nvSpPr>
        <p:spPr bwMode="auto">
          <a:xfrm>
            <a:off x="5376864" y="3658791"/>
            <a:ext cx="613172" cy="970359"/>
          </a:xfrm>
          <a:prstGeom prst="flowChartExtract">
            <a:avLst/>
          </a:prstGeom>
          <a:solidFill>
            <a:srgbClr val="0D1E1C"/>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kumimoji="1" lang="zh-CN" altLang="en-US" sz="1500">
              <a:solidFill>
                <a:schemeClr val="lt1"/>
              </a:solidFill>
            </a:endParaRPr>
          </a:p>
        </p:txBody>
      </p:sp>
      <p:sp>
        <p:nvSpPr>
          <p:cNvPr id="49" name="提取 48">
            <a:extLst>
              <a:ext uri="{FF2B5EF4-FFF2-40B4-BE49-F238E27FC236}">
                <a16:creationId xmlns:a16="http://schemas.microsoft.com/office/drawing/2014/main" id="{CE1B9ECE-92FC-C549-AEBF-F72B384C47A1}"/>
              </a:ext>
            </a:extLst>
          </p:cNvPr>
          <p:cNvSpPr>
            <a:spLocks noChangeArrowheads="1"/>
          </p:cNvSpPr>
          <p:nvPr/>
        </p:nvSpPr>
        <p:spPr bwMode="auto">
          <a:xfrm>
            <a:off x="5085161" y="3064670"/>
            <a:ext cx="150019" cy="1556147"/>
          </a:xfrm>
          <a:prstGeom prst="flowChartExtract">
            <a:avLst/>
          </a:prstGeom>
          <a:solidFill>
            <a:srgbClr val="0D1E1C"/>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kumimoji="1" lang="zh-CN" altLang="en-US" sz="1500">
              <a:solidFill>
                <a:schemeClr val="lt1"/>
              </a:solidFill>
            </a:endParaRPr>
          </a:p>
        </p:txBody>
      </p:sp>
      <p:pic>
        <p:nvPicPr>
          <p:cNvPr id="16419" name="Picture 2">
            <a:extLst>
              <a:ext uri="{FF2B5EF4-FFF2-40B4-BE49-F238E27FC236}">
                <a16:creationId xmlns:a16="http://schemas.microsoft.com/office/drawing/2014/main" id="{5AA3BE1A-AEAA-5045-A304-E7706DEF2A3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857250"/>
            <a:ext cx="1085850" cy="1148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20" name="TextBox 4">
            <a:extLst>
              <a:ext uri="{FF2B5EF4-FFF2-40B4-BE49-F238E27FC236}">
                <a16:creationId xmlns:a16="http://schemas.microsoft.com/office/drawing/2014/main" id="{BB61576C-8F51-7C47-B19B-4653759A7D1E}"/>
              </a:ext>
            </a:extLst>
          </p:cNvPr>
          <p:cNvSpPr txBox="1">
            <a:spLocks noChangeArrowheads="1"/>
          </p:cNvSpPr>
          <p:nvPr/>
        </p:nvSpPr>
        <p:spPr bwMode="auto">
          <a:xfrm>
            <a:off x="2799420" y="69712"/>
            <a:ext cx="36261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77"/>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9pPr>
          </a:lstStyle>
          <a:p>
            <a:pPr>
              <a:spcBef>
                <a:spcPct val="0"/>
              </a:spcBef>
              <a:buClrTx/>
              <a:buFontTx/>
              <a:buNone/>
            </a:pPr>
            <a:r>
              <a:rPr lang="en-US" altLang="en-US" sz="2800" dirty="0">
                <a:solidFill>
                  <a:schemeClr val="bg1"/>
                </a:solidFill>
                <a:latin typeface="Abadi MT Condensed Extra Bold" panose="020B0306030101010103" pitchFamily="34" charset="77"/>
              </a:rPr>
              <a:t>Turbulence is important!</a:t>
            </a:r>
          </a:p>
        </p:txBody>
      </p:sp>
      <p:sp>
        <p:nvSpPr>
          <p:cNvPr id="16421" name="TextBox 7">
            <a:extLst>
              <a:ext uri="{FF2B5EF4-FFF2-40B4-BE49-F238E27FC236}">
                <a16:creationId xmlns:a16="http://schemas.microsoft.com/office/drawing/2014/main" id="{BF2A16CD-9E72-A24B-82DE-95D788301758}"/>
              </a:ext>
            </a:extLst>
          </p:cNvPr>
          <p:cNvSpPr txBox="1">
            <a:spLocks noChangeArrowheads="1"/>
          </p:cNvSpPr>
          <p:nvPr/>
        </p:nvSpPr>
        <p:spPr bwMode="auto">
          <a:xfrm>
            <a:off x="7586664" y="1023938"/>
            <a:ext cx="18473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77"/>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9pPr>
          </a:lstStyle>
          <a:p>
            <a:pPr>
              <a:spcBef>
                <a:spcPct val="0"/>
              </a:spcBef>
              <a:buClrTx/>
              <a:buFontTx/>
              <a:buNone/>
            </a:pPr>
            <a:endParaRPr lang="en-US" altLang="en-US" sz="1500">
              <a:solidFill>
                <a:schemeClr val="tx1"/>
              </a:solidFill>
              <a:latin typeface="Abadi MT Condensed Extra Bold" panose="020B0306030101010103" pitchFamily="34" charset="77"/>
            </a:endParaRPr>
          </a:p>
        </p:txBody>
      </p:sp>
      <p:pic>
        <p:nvPicPr>
          <p:cNvPr id="16422" name="Picture 49" descr="Screen Shot 2018-07-31 at 9.39.43 PM.png">
            <a:extLst>
              <a:ext uri="{FF2B5EF4-FFF2-40B4-BE49-F238E27FC236}">
                <a16:creationId xmlns:a16="http://schemas.microsoft.com/office/drawing/2014/main" id="{20321CFD-6CBC-4141-97CD-548C3112DB4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27045" y="857251"/>
            <a:ext cx="1173956" cy="112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7" grpId="0" animBg="1"/>
      <p:bldP spid="44" grpId="0"/>
      <p:bldP spid="46" grpId="0"/>
      <p:bldP spid="47" grpId="0"/>
      <p:bldP spid="37" grpId="0" animBg="1"/>
      <p:bldP spid="4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3" descr="1.tiff">
            <a:extLst>
              <a:ext uri="{FF2B5EF4-FFF2-40B4-BE49-F238E27FC236}">
                <a16:creationId xmlns:a16="http://schemas.microsoft.com/office/drawing/2014/main" id="{A57FBEE0-CF7D-6440-9F98-3928F02398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1943100"/>
            <a:ext cx="5400675" cy="3587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F1ABC37-8518-0744-9012-0DE0613A6D54}"/>
              </a:ext>
            </a:extLst>
          </p:cNvPr>
          <p:cNvSpPr txBox="1"/>
          <p:nvPr/>
        </p:nvSpPr>
        <p:spPr>
          <a:xfrm>
            <a:off x="533400" y="151597"/>
            <a:ext cx="7512788" cy="954107"/>
          </a:xfrm>
          <a:prstGeom prst="rect">
            <a:avLst/>
          </a:prstGeom>
          <a:noFill/>
        </p:spPr>
        <p:txBody>
          <a:bodyPr wrap="square">
            <a:spAutoFit/>
          </a:bodyPr>
          <a:lstStyle/>
          <a:p>
            <a:pPr>
              <a:defRPr/>
            </a:pPr>
            <a:r>
              <a:rPr lang="en-US" sz="2800" dirty="0">
                <a:solidFill>
                  <a:schemeClr val="bg1"/>
                </a:solidFill>
                <a:effectLst>
                  <a:outerShdw blurRad="38100" dist="38100" dir="2700000" algn="tl">
                    <a:srgbClr val="DDDDDD"/>
                  </a:outerShdw>
                </a:effectLst>
                <a:cs typeface="Lucida Grande" charset="0"/>
                <a:sym typeface="Chalkboard" charset="0"/>
              </a:rPr>
              <a:t>Compressibility in relativistic limit: Coupling of Alfven and fast modes increases in relativistic MHD</a:t>
            </a:r>
            <a:endParaRPr lang="en-US" sz="2800" dirty="0">
              <a:solidFill>
                <a:schemeClr val="bg1"/>
              </a:solidFill>
            </a:endParaRPr>
          </a:p>
        </p:txBody>
      </p:sp>
      <p:sp>
        <p:nvSpPr>
          <p:cNvPr id="89091" name="TextBox 8">
            <a:extLst>
              <a:ext uri="{FF2B5EF4-FFF2-40B4-BE49-F238E27FC236}">
                <a16:creationId xmlns:a16="http://schemas.microsoft.com/office/drawing/2014/main" id="{3AAC4512-87BA-704B-BF40-5C735B229A19}"/>
              </a:ext>
            </a:extLst>
          </p:cNvPr>
          <p:cNvSpPr txBox="1">
            <a:spLocks noChangeArrowheads="1"/>
          </p:cNvSpPr>
          <p:nvPr/>
        </p:nvSpPr>
        <p:spPr bwMode="auto">
          <a:xfrm>
            <a:off x="5200650" y="4572000"/>
            <a:ext cx="17114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Times" pitchFamily="2" charset="0"/>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lr>
                <a:schemeClr val="accent2"/>
              </a:buClr>
              <a:buFont typeface="Times" pitchFamily="2" charset="0"/>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lr>
                <a:schemeClr val="tx1"/>
              </a:buClr>
              <a:buFont typeface="Times" pitchFamily="2" charset="0"/>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lr>
                <a:schemeClr val="tx2"/>
              </a:buClr>
              <a:buFont typeface="Wingdings" pitchFamily="2" charset="2"/>
              <a:buChar char="Ø"/>
              <a:defRPr sz="2000">
                <a:solidFill>
                  <a:schemeClr val="tx1"/>
                </a:solidFill>
                <a:latin typeface="Times" pitchFamily="2" charset="0"/>
                <a:ea typeface="ＭＳ Ｐゴシック" panose="020B0600070205080204" pitchFamily="34" charset="-128"/>
              </a:defRPr>
            </a:lvl4pPr>
            <a:lvl5pPr marL="2057400" indent="-228600">
              <a:spcBef>
                <a:spcPct val="20000"/>
              </a:spcBef>
              <a:buFont typeface="Wingdings" pitchFamily="2" charset="2"/>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ClrTx/>
              <a:buFontTx/>
              <a:buNone/>
            </a:pPr>
            <a:r>
              <a:rPr lang="en-US" altLang="en-US" sz="1500">
                <a:solidFill>
                  <a:srgbClr val="FF0000"/>
                </a:solidFill>
                <a:latin typeface="Arial Narrow" panose="020B0604020202020204" pitchFamily="34" charset="0"/>
                <a:sym typeface="Cochin" panose="02000603020000020003" pitchFamily="2" charset="0"/>
              </a:rPr>
              <a:t>Takamoto &amp; AL 2016</a:t>
            </a:r>
          </a:p>
        </p:txBody>
      </p:sp>
      <p:sp>
        <p:nvSpPr>
          <p:cNvPr id="89092" name="TextBox 11">
            <a:extLst>
              <a:ext uri="{FF2B5EF4-FFF2-40B4-BE49-F238E27FC236}">
                <a16:creationId xmlns:a16="http://schemas.microsoft.com/office/drawing/2014/main" id="{BB3B6D1C-3AC9-ED40-BD37-620790096AA6}"/>
              </a:ext>
            </a:extLst>
          </p:cNvPr>
          <p:cNvSpPr txBox="1">
            <a:spLocks noChangeArrowheads="1"/>
          </p:cNvSpPr>
          <p:nvPr/>
        </p:nvSpPr>
        <p:spPr bwMode="auto">
          <a:xfrm>
            <a:off x="4974050" y="5289698"/>
            <a:ext cx="187583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Times" pitchFamily="2" charset="0"/>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lr>
                <a:schemeClr val="accent2"/>
              </a:buClr>
              <a:buFont typeface="Times" pitchFamily="2" charset="0"/>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lr>
                <a:schemeClr val="tx1"/>
              </a:buClr>
              <a:buFont typeface="Times" pitchFamily="2" charset="0"/>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lr>
                <a:schemeClr val="tx2"/>
              </a:buClr>
              <a:buFont typeface="Wingdings" pitchFamily="2" charset="2"/>
              <a:buChar char="Ø"/>
              <a:defRPr sz="2000">
                <a:solidFill>
                  <a:schemeClr val="tx1"/>
                </a:solidFill>
                <a:latin typeface="Times" pitchFamily="2" charset="0"/>
                <a:ea typeface="ＭＳ Ｐゴシック" panose="020B0600070205080204" pitchFamily="34" charset="-128"/>
              </a:defRPr>
            </a:lvl4pPr>
            <a:lvl5pPr marL="2057400" indent="-228600">
              <a:spcBef>
                <a:spcPct val="20000"/>
              </a:spcBef>
              <a:buFont typeface="Wingdings" pitchFamily="2" charset="2"/>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imes" pitchFamily="2" charset="0"/>
                <a:ea typeface="ＭＳ Ｐゴシック" panose="020B0600070205080204" pitchFamily="34" charset="-128"/>
              </a:defRPr>
            </a:lvl9pPr>
          </a:lstStyle>
          <a:p>
            <a:pPr eaLnBrk="1" hangingPunct="1">
              <a:spcBef>
                <a:spcPct val="0"/>
              </a:spcBef>
              <a:buClrTx/>
              <a:buFontTx/>
              <a:buNone/>
            </a:pPr>
            <a:r>
              <a:rPr lang="en-US" altLang="en-US" sz="1500" dirty="0">
                <a:solidFill>
                  <a:schemeClr val="tx2"/>
                </a:solidFill>
                <a:latin typeface="Arial Narrow" panose="020B0604020202020204" pitchFamily="34" charset="0"/>
                <a:sym typeface="Cochin" panose="02000603020000020003" pitchFamily="2" charset="0"/>
              </a:rPr>
              <a:t>=B</a:t>
            </a:r>
            <a:r>
              <a:rPr lang="en-US" altLang="en-US" sz="1500" baseline="30000" dirty="0">
                <a:solidFill>
                  <a:schemeClr val="tx2"/>
                </a:solidFill>
                <a:latin typeface="Arial Narrow" panose="020B0604020202020204" pitchFamily="34" charset="0"/>
                <a:sym typeface="Cochin" panose="02000603020000020003" pitchFamily="2" charset="0"/>
              </a:rPr>
              <a:t>2</a:t>
            </a:r>
            <a:r>
              <a:rPr lang="en-US" altLang="en-US" sz="1500" dirty="0">
                <a:solidFill>
                  <a:schemeClr val="tx2"/>
                </a:solidFill>
                <a:latin typeface="Arial Narrow" panose="020B0604020202020204" pitchFamily="34" charset="0"/>
                <a:sym typeface="Cochin" panose="02000603020000020003" pitchFamily="2" charset="0"/>
              </a:rPr>
              <a:t>/ (plasmas energy) </a:t>
            </a:r>
          </a:p>
        </p:txBody>
      </p:sp>
      <p:sp>
        <p:nvSpPr>
          <p:cNvPr id="2" name="TextBox 1">
            <a:extLst>
              <a:ext uri="{FF2B5EF4-FFF2-40B4-BE49-F238E27FC236}">
                <a16:creationId xmlns:a16="http://schemas.microsoft.com/office/drawing/2014/main" id="{E1810EC6-3EE1-F19E-BC58-CB7352F99CF2}"/>
              </a:ext>
            </a:extLst>
          </p:cNvPr>
          <p:cNvSpPr txBox="1"/>
          <p:nvPr/>
        </p:nvSpPr>
        <p:spPr>
          <a:xfrm>
            <a:off x="819807" y="5843752"/>
            <a:ext cx="6454011" cy="400110"/>
          </a:xfrm>
          <a:prstGeom prst="rect">
            <a:avLst/>
          </a:prstGeom>
          <a:noFill/>
        </p:spPr>
        <p:txBody>
          <a:bodyPr wrap="none" rtlCol="0">
            <a:spAutoFit/>
          </a:bodyPr>
          <a:lstStyle/>
          <a:p>
            <a:r>
              <a:rPr lang="en-US" dirty="0">
                <a:solidFill>
                  <a:schemeClr val="bg1"/>
                </a:solidFill>
              </a:rPr>
              <a:t>Fast modes get </a:t>
            </a:r>
            <a:r>
              <a:rPr lang="en-US" dirty="0" err="1">
                <a:solidFill>
                  <a:schemeClr val="bg1"/>
                </a:solidFill>
              </a:rPr>
              <a:t>anisotopic</a:t>
            </a:r>
            <a:r>
              <a:rPr lang="en-US" dirty="0">
                <a:solidFill>
                  <a:schemeClr val="bg1"/>
                </a:solidFill>
              </a:rPr>
              <a:t>: the interaction with CRs decreases</a:t>
            </a:r>
          </a:p>
        </p:txBody>
      </p:sp>
    </p:spTree>
    <p:extLst>
      <p:ext uri="{BB962C8B-B14F-4D97-AF65-F5344CB8AC3E}">
        <p14:creationId xmlns:p14="http://schemas.microsoft.com/office/powerpoint/2010/main" val="4278361850"/>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5" name="Group 2">
            <a:extLst>
              <a:ext uri="{FF2B5EF4-FFF2-40B4-BE49-F238E27FC236}">
                <a16:creationId xmlns:a16="http://schemas.microsoft.com/office/drawing/2014/main" id="{E151026C-54D5-804E-7126-DB8E077A7BA8}"/>
              </a:ext>
            </a:extLst>
          </p:cNvPr>
          <p:cNvGrpSpPr>
            <a:grpSpLocks/>
          </p:cNvGrpSpPr>
          <p:nvPr/>
        </p:nvGrpSpPr>
        <p:grpSpPr bwMode="auto">
          <a:xfrm>
            <a:off x="990600" y="1604304"/>
            <a:ext cx="3911600" cy="3924300"/>
            <a:chOff x="0" y="0"/>
            <a:chExt cx="2464" cy="2472"/>
          </a:xfrm>
        </p:grpSpPr>
        <p:grpSp>
          <p:nvGrpSpPr>
            <p:cNvPr id="77832" name="Group 3">
              <a:extLst>
                <a:ext uri="{FF2B5EF4-FFF2-40B4-BE49-F238E27FC236}">
                  <a16:creationId xmlns:a16="http://schemas.microsoft.com/office/drawing/2014/main" id="{504902D2-CFBB-24BB-9E1E-459AA04070FE}"/>
                </a:ext>
              </a:extLst>
            </p:cNvPr>
            <p:cNvGrpSpPr>
              <a:grpSpLocks/>
            </p:cNvGrpSpPr>
            <p:nvPr/>
          </p:nvGrpSpPr>
          <p:grpSpPr bwMode="auto">
            <a:xfrm>
              <a:off x="0" y="0"/>
              <a:ext cx="2464" cy="2429"/>
              <a:chOff x="0" y="0"/>
              <a:chExt cx="2464" cy="2429"/>
            </a:xfrm>
          </p:grpSpPr>
          <p:grpSp>
            <p:nvGrpSpPr>
              <p:cNvPr id="77834" name="Group 4">
                <a:extLst>
                  <a:ext uri="{FF2B5EF4-FFF2-40B4-BE49-F238E27FC236}">
                    <a16:creationId xmlns:a16="http://schemas.microsoft.com/office/drawing/2014/main" id="{AC6A5296-95A6-32D6-D8B5-1988DFC6BB0A}"/>
                  </a:ext>
                </a:extLst>
              </p:cNvPr>
              <p:cNvGrpSpPr>
                <a:grpSpLocks/>
              </p:cNvGrpSpPr>
              <p:nvPr/>
            </p:nvGrpSpPr>
            <p:grpSpPr bwMode="auto">
              <a:xfrm>
                <a:off x="0" y="0"/>
                <a:ext cx="2464" cy="2241"/>
                <a:chOff x="0" y="0"/>
                <a:chExt cx="2464" cy="2241"/>
              </a:xfrm>
            </p:grpSpPr>
            <p:grpSp>
              <p:nvGrpSpPr>
                <p:cNvPr id="77836" name="Group 5">
                  <a:extLst>
                    <a:ext uri="{FF2B5EF4-FFF2-40B4-BE49-F238E27FC236}">
                      <a16:creationId xmlns:a16="http://schemas.microsoft.com/office/drawing/2014/main" id="{FB820368-7DA9-43E8-8F98-08898F7E344D}"/>
                    </a:ext>
                  </a:extLst>
                </p:cNvPr>
                <p:cNvGrpSpPr>
                  <a:grpSpLocks/>
                </p:cNvGrpSpPr>
                <p:nvPr/>
              </p:nvGrpSpPr>
              <p:grpSpPr bwMode="auto">
                <a:xfrm>
                  <a:off x="0" y="0"/>
                  <a:ext cx="2464" cy="2241"/>
                  <a:chOff x="0" y="0"/>
                  <a:chExt cx="2464" cy="2241"/>
                </a:xfrm>
              </p:grpSpPr>
              <p:sp>
                <p:nvSpPr>
                  <p:cNvPr id="77838" name="Rectangle 6">
                    <a:extLst>
                      <a:ext uri="{FF2B5EF4-FFF2-40B4-BE49-F238E27FC236}">
                        <a16:creationId xmlns:a16="http://schemas.microsoft.com/office/drawing/2014/main" id="{CE7F5F71-2769-0D7B-9387-8BE623078553}"/>
                      </a:ext>
                    </a:extLst>
                  </p:cNvPr>
                  <p:cNvSpPr>
                    <a:spLocks/>
                  </p:cNvSpPr>
                  <p:nvPr/>
                </p:nvSpPr>
                <p:spPr bwMode="auto">
                  <a:xfrm>
                    <a:off x="573" y="0"/>
                    <a:ext cx="1078"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727272"/>
                        </a:solidFill>
                        <a:miter lim="800000"/>
                        <a:headEnd/>
                        <a:tailEnd/>
                      </a14:hiddenLine>
                    </a:ext>
                  </a:extLst>
                </p:spPr>
                <p:txBody>
                  <a:bodyPr lIns="0" tIns="0" rIns="0" bIns="0" anchor="ctr"/>
                  <a:lstStyle>
                    <a:lvl1pPr>
                      <a:spcBef>
                        <a:spcPct val="20000"/>
                      </a:spcBef>
                      <a:buClr>
                        <a:schemeClr val="tx2"/>
                      </a:buClr>
                      <a:buFont typeface="Times" charset="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accent2"/>
                      </a:buClr>
                      <a:buFont typeface="Times" charset="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Font typeface="Times" charset="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2"/>
                      </a:buClr>
                      <a:buFont typeface="Wingdings" pitchFamily="2" charset="2"/>
                      <a:buChar char="Ø"/>
                      <a:defRPr sz="2000">
                        <a:solidFill>
                          <a:schemeClr val="tx1"/>
                        </a:solidFill>
                        <a:latin typeface="Times" charset="0"/>
                        <a:ea typeface="ＭＳ Ｐゴシック" panose="020B0600070205080204" pitchFamily="34" charset="-128"/>
                      </a:defRPr>
                    </a:lvl4pPr>
                    <a:lvl5pPr marL="2057400" indent="-228600">
                      <a:spcBef>
                        <a:spcPct val="20000"/>
                      </a:spcBef>
                      <a:buFont typeface="Wingdings" pitchFamily="2" charset="2"/>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9pPr>
                  </a:lstStyle>
                  <a:p>
                    <a:pPr>
                      <a:spcBef>
                        <a:spcPct val="0"/>
                      </a:spcBef>
                      <a:buClrTx/>
                      <a:buFontTx/>
                      <a:buNone/>
                    </a:pPr>
                    <a:r>
                      <a:rPr lang="en-US" altLang="en-US" sz="2000">
                        <a:latin typeface="Arial" panose="020B0604020202020204" pitchFamily="34" charset="0"/>
                        <a:cs typeface="Arial" panose="020B0604020202020204" pitchFamily="34" charset="0"/>
                        <a:sym typeface="Arial" panose="020B0604020202020204" pitchFamily="34" charset="0"/>
                      </a:rPr>
                      <a:t> </a:t>
                    </a:r>
                  </a:p>
                </p:txBody>
              </p:sp>
              <p:pic>
                <p:nvPicPr>
                  <p:cNvPr id="77839" name="Picture 7">
                    <a:extLst>
                      <a:ext uri="{FF2B5EF4-FFF2-40B4-BE49-F238E27FC236}">
                        <a16:creationId xmlns:a16="http://schemas.microsoft.com/office/drawing/2014/main" id="{2621DBE4-A05A-60A8-0C21-A72CC3DF88F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
                    <a:ext cx="2464"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77837" name="Rectangle 8">
                  <a:extLst>
                    <a:ext uri="{FF2B5EF4-FFF2-40B4-BE49-F238E27FC236}">
                      <a16:creationId xmlns:a16="http://schemas.microsoft.com/office/drawing/2014/main" id="{0A8AB7CE-ECC4-6DB3-E93A-401281A3D43A}"/>
                    </a:ext>
                  </a:extLst>
                </p:cNvPr>
                <p:cNvSpPr>
                  <a:spLocks/>
                </p:cNvSpPr>
                <p:nvPr/>
              </p:nvSpPr>
              <p:spPr bwMode="auto">
                <a:xfrm>
                  <a:off x="333" y="900"/>
                  <a:ext cx="2072"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727272"/>
                      </a:solidFill>
                      <a:miter lim="800000"/>
                      <a:headEnd/>
                      <a:tailEnd/>
                    </a14:hiddenLine>
                  </a:ext>
                </a:extLst>
              </p:spPr>
              <p:txBody>
                <a:bodyPr lIns="0" tIns="0" rIns="0" bIns="0" anchor="ctr"/>
                <a:lstStyle>
                  <a:lvl1pPr>
                    <a:spcBef>
                      <a:spcPct val="20000"/>
                    </a:spcBef>
                    <a:buClr>
                      <a:schemeClr val="tx2"/>
                    </a:buClr>
                    <a:buFont typeface="Times" charset="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accent2"/>
                    </a:buClr>
                    <a:buFont typeface="Times" charset="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Font typeface="Times" charset="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2"/>
                    </a:buClr>
                    <a:buFont typeface="Wingdings" pitchFamily="2" charset="2"/>
                    <a:buChar char="Ø"/>
                    <a:defRPr sz="2000">
                      <a:solidFill>
                        <a:schemeClr val="tx1"/>
                      </a:solidFill>
                      <a:latin typeface="Times" charset="0"/>
                      <a:ea typeface="ＭＳ Ｐゴシック" panose="020B0600070205080204" pitchFamily="34" charset="-128"/>
                    </a:defRPr>
                  </a:lvl4pPr>
                  <a:lvl5pPr marL="2057400" indent="-228600">
                    <a:spcBef>
                      <a:spcPct val="20000"/>
                    </a:spcBef>
                    <a:buFont typeface="Wingdings" pitchFamily="2" charset="2"/>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9pPr>
                </a:lstStyle>
                <a:p>
                  <a:pPr>
                    <a:spcBef>
                      <a:spcPct val="0"/>
                    </a:spcBef>
                    <a:buClrTx/>
                    <a:buFontTx/>
                    <a:buNone/>
                  </a:pPr>
                  <a:r>
                    <a:rPr lang="en-US" altLang="en-US" sz="2000">
                      <a:solidFill>
                        <a:srgbClr val="00FF00"/>
                      </a:solidFill>
                      <a:latin typeface="Geneva" panose="020B0503030404040204" pitchFamily="34" charset="0"/>
                      <a:sym typeface="Geneva" panose="020B0503030404040204" pitchFamily="34" charset="0"/>
                    </a:rPr>
                    <a:t>Depends on</a:t>
                  </a:r>
                </a:p>
                <a:p>
                  <a:pPr>
                    <a:spcBef>
                      <a:spcPct val="0"/>
                    </a:spcBef>
                    <a:buClrTx/>
                    <a:buFontTx/>
                    <a:buNone/>
                  </a:pPr>
                  <a:r>
                    <a:rPr lang="en-US" altLang="en-US" sz="2000">
                      <a:solidFill>
                        <a:srgbClr val="00FF00"/>
                      </a:solidFill>
                      <a:latin typeface="Geneva" panose="020B0503030404040204" pitchFamily="34" charset="0"/>
                      <a:sym typeface="Geneva" panose="020B0503030404040204" pitchFamily="34" charset="0"/>
                    </a:rPr>
                    <a:t>damping</a:t>
                  </a:r>
                </a:p>
              </p:txBody>
            </p:sp>
          </p:grpSp>
          <p:sp>
            <p:nvSpPr>
              <p:cNvPr id="77835" name="Rectangle 9">
                <a:extLst>
                  <a:ext uri="{FF2B5EF4-FFF2-40B4-BE49-F238E27FC236}">
                    <a16:creationId xmlns:a16="http://schemas.microsoft.com/office/drawing/2014/main" id="{3447D4DA-EE5D-9A34-477B-C7B070C5EB1E}"/>
                  </a:ext>
                </a:extLst>
              </p:cNvPr>
              <p:cNvSpPr>
                <a:spLocks/>
              </p:cNvSpPr>
              <p:nvPr/>
            </p:nvSpPr>
            <p:spPr bwMode="auto">
              <a:xfrm>
                <a:off x="314" y="2175"/>
                <a:ext cx="1161"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spcBef>
                    <a:spcPct val="20000"/>
                  </a:spcBef>
                  <a:buClr>
                    <a:schemeClr val="tx2"/>
                  </a:buClr>
                  <a:buFont typeface="Times" charset="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accent2"/>
                  </a:buClr>
                  <a:buFont typeface="Times" charset="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Font typeface="Times" charset="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2"/>
                  </a:buClr>
                  <a:buFont typeface="Wingdings" pitchFamily="2" charset="2"/>
                  <a:buChar char="Ø"/>
                  <a:defRPr sz="2000">
                    <a:solidFill>
                      <a:schemeClr val="tx1"/>
                    </a:solidFill>
                    <a:latin typeface="Times" charset="0"/>
                    <a:ea typeface="ＭＳ Ｐゴシック" panose="020B0600070205080204" pitchFamily="34" charset="-128"/>
                  </a:defRPr>
                </a:lvl4pPr>
                <a:lvl5pPr marL="2057400" indent="-228600">
                  <a:spcBef>
                    <a:spcPct val="20000"/>
                  </a:spcBef>
                  <a:buFont typeface="Wingdings" pitchFamily="2" charset="2"/>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9pPr>
              </a:lstStyle>
              <a:p>
                <a:pPr>
                  <a:spcBef>
                    <a:spcPct val="0"/>
                  </a:spcBef>
                  <a:buClrTx/>
                  <a:buFontTx/>
                  <a:buNone/>
                </a:pPr>
                <a:endParaRPr lang="en-US" altLang="en-US" sz="2000">
                  <a:latin typeface="Arial Narrow" panose="020B0604020202020204" pitchFamily="34" charset="0"/>
                </a:endParaRPr>
              </a:p>
            </p:txBody>
          </p:sp>
        </p:grpSp>
        <p:sp>
          <p:nvSpPr>
            <p:cNvPr id="77833" name="Rectangle 10">
              <a:extLst>
                <a:ext uri="{FF2B5EF4-FFF2-40B4-BE49-F238E27FC236}">
                  <a16:creationId xmlns:a16="http://schemas.microsoft.com/office/drawing/2014/main" id="{CA6CDB4F-FBFB-0DD7-74DD-BFAC03760885}"/>
                </a:ext>
              </a:extLst>
            </p:cNvPr>
            <p:cNvSpPr>
              <a:spLocks/>
            </p:cNvSpPr>
            <p:nvPr/>
          </p:nvSpPr>
          <p:spPr bwMode="auto">
            <a:xfrm>
              <a:off x="1227" y="2232"/>
              <a:ext cx="1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lvl1pPr>
                <a:spcBef>
                  <a:spcPct val="20000"/>
                </a:spcBef>
                <a:buClr>
                  <a:schemeClr val="tx2"/>
                </a:buClr>
                <a:buFont typeface="Times" charset="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accent2"/>
                </a:buClr>
                <a:buFont typeface="Times" charset="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Font typeface="Times" charset="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2"/>
                </a:buClr>
                <a:buFont typeface="Wingdings" pitchFamily="2" charset="2"/>
                <a:buChar char="Ø"/>
                <a:defRPr sz="2000">
                  <a:solidFill>
                    <a:schemeClr val="tx1"/>
                  </a:solidFill>
                  <a:latin typeface="Times" charset="0"/>
                  <a:ea typeface="ＭＳ Ｐゴシック" panose="020B0600070205080204" pitchFamily="34" charset="-128"/>
                </a:defRPr>
              </a:lvl4pPr>
              <a:lvl5pPr marL="2057400" indent="-228600">
                <a:spcBef>
                  <a:spcPct val="20000"/>
                </a:spcBef>
                <a:buFont typeface="Wingdings" pitchFamily="2" charset="2"/>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9pPr>
            </a:lstStyle>
            <a:p>
              <a:pPr>
                <a:spcBef>
                  <a:spcPct val="0"/>
                </a:spcBef>
                <a:buClrTx/>
                <a:buFontTx/>
                <a:buNone/>
              </a:pPr>
              <a:endParaRPr lang="en-US" altLang="en-US" sz="2000">
                <a:latin typeface="Arial Narrow" panose="020B0604020202020204" pitchFamily="34" charset="0"/>
              </a:endParaRPr>
            </a:p>
          </p:txBody>
        </p:sp>
      </p:grpSp>
      <p:sp>
        <p:nvSpPr>
          <p:cNvPr id="77827" name="Rectangle 12">
            <a:extLst>
              <a:ext uri="{FF2B5EF4-FFF2-40B4-BE49-F238E27FC236}">
                <a16:creationId xmlns:a16="http://schemas.microsoft.com/office/drawing/2014/main" id="{60A3C08F-4A90-9EA2-989F-A35E8240F0F8}"/>
              </a:ext>
            </a:extLst>
          </p:cNvPr>
          <p:cNvSpPr>
            <a:spLocks/>
          </p:cNvSpPr>
          <p:nvPr/>
        </p:nvSpPr>
        <p:spPr bwMode="auto">
          <a:xfrm>
            <a:off x="4191000" y="825943"/>
            <a:ext cx="1579563"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spcBef>
                <a:spcPct val="20000"/>
              </a:spcBef>
              <a:buClr>
                <a:schemeClr val="tx2"/>
              </a:buClr>
              <a:buFont typeface="Times" charset="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accent2"/>
              </a:buClr>
              <a:buFont typeface="Times" charset="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Font typeface="Times" charset="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2"/>
              </a:buClr>
              <a:buFont typeface="Wingdings" pitchFamily="2" charset="2"/>
              <a:buChar char="Ø"/>
              <a:defRPr sz="2000">
                <a:solidFill>
                  <a:schemeClr val="tx1"/>
                </a:solidFill>
                <a:latin typeface="Times" charset="0"/>
                <a:ea typeface="ＭＳ Ｐゴシック" panose="020B0600070205080204" pitchFamily="34" charset="-128"/>
              </a:defRPr>
            </a:lvl4pPr>
            <a:lvl5pPr marL="2057400" indent="-228600">
              <a:spcBef>
                <a:spcPct val="20000"/>
              </a:spcBef>
              <a:buFont typeface="Wingdings" pitchFamily="2" charset="2"/>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9pPr>
          </a:lstStyle>
          <a:p>
            <a:pPr>
              <a:spcBef>
                <a:spcPct val="0"/>
              </a:spcBef>
              <a:buClrTx/>
              <a:buFontTx/>
              <a:buNone/>
            </a:pPr>
            <a:r>
              <a:rPr lang="en-US" altLang="en-US" sz="2000" dirty="0">
                <a:solidFill>
                  <a:schemeClr val="bg1"/>
                </a:solidFill>
                <a:latin typeface="Arial" panose="020B0604020202020204" pitchFamily="34" charset="0"/>
                <a:cs typeface="Arial" panose="020B0604020202020204" pitchFamily="34" charset="0"/>
                <a:sym typeface="Arial" panose="020B0604020202020204" pitchFamily="34" charset="0"/>
              </a:rPr>
              <a:t>Fast modes</a:t>
            </a:r>
          </a:p>
        </p:txBody>
      </p:sp>
      <p:sp>
        <p:nvSpPr>
          <p:cNvPr id="77829" name="Rectangle 14">
            <a:extLst>
              <a:ext uri="{FF2B5EF4-FFF2-40B4-BE49-F238E27FC236}">
                <a16:creationId xmlns:a16="http://schemas.microsoft.com/office/drawing/2014/main" id="{41E47C59-8396-B261-F232-16D6BFB5B60D}"/>
              </a:ext>
            </a:extLst>
          </p:cNvPr>
          <p:cNvSpPr>
            <a:spLocks/>
          </p:cNvSpPr>
          <p:nvPr/>
        </p:nvSpPr>
        <p:spPr bwMode="auto">
          <a:xfrm rot="16200000">
            <a:off x="-789781" y="3348172"/>
            <a:ext cx="29241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727272"/>
                </a:solidFill>
                <a:miter lim="800000"/>
                <a:headEnd/>
                <a:tailEnd/>
              </a14:hiddenLine>
            </a:ext>
          </a:extLst>
        </p:spPr>
        <p:txBody>
          <a:bodyPr wrap="none" lIns="0" tIns="0" rIns="0" bIns="0" anchor="ctr">
            <a:spAutoFit/>
          </a:bodyPr>
          <a:lstStyle>
            <a:lvl1pPr>
              <a:spcBef>
                <a:spcPct val="20000"/>
              </a:spcBef>
              <a:buClr>
                <a:schemeClr val="tx2"/>
              </a:buClr>
              <a:buFont typeface="Times" charset="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accent2"/>
              </a:buClr>
              <a:buFont typeface="Times" charset="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Font typeface="Times" charset="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2"/>
              </a:buClr>
              <a:buFont typeface="Wingdings" pitchFamily="2" charset="2"/>
              <a:buChar char="Ø"/>
              <a:defRPr sz="2000">
                <a:solidFill>
                  <a:schemeClr val="tx1"/>
                </a:solidFill>
                <a:latin typeface="Times" charset="0"/>
                <a:ea typeface="ＭＳ Ｐゴシック" panose="020B0600070205080204" pitchFamily="34" charset="-128"/>
              </a:defRPr>
            </a:lvl4pPr>
            <a:lvl5pPr marL="2057400" indent="-228600">
              <a:spcBef>
                <a:spcPct val="20000"/>
              </a:spcBef>
              <a:buFont typeface="Wingdings" pitchFamily="2" charset="2"/>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9pPr>
          </a:lstStyle>
          <a:p>
            <a:pPr>
              <a:spcBef>
                <a:spcPct val="0"/>
              </a:spcBef>
              <a:buClrTx/>
              <a:buFontTx/>
              <a:buNone/>
            </a:pPr>
            <a:r>
              <a:rPr lang="en-US" altLang="en-US" sz="2800" dirty="0">
                <a:solidFill>
                  <a:schemeClr val="bg1"/>
                </a:solidFill>
                <a:latin typeface="Arial Narrow" panose="020B0604020202020204" pitchFamily="34" charset="0"/>
                <a:sym typeface="Times" charset="0"/>
              </a:rPr>
              <a:t>Scattering frequency</a:t>
            </a:r>
            <a:endParaRPr lang="en-US" altLang="en-US" sz="2800" dirty="0">
              <a:solidFill>
                <a:schemeClr val="bg1"/>
              </a:solidFill>
              <a:sym typeface="Times" charset="0"/>
            </a:endParaRPr>
          </a:p>
        </p:txBody>
      </p:sp>
      <p:sp>
        <p:nvSpPr>
          <p:cNvPr id="77830" name="Rectangle 15">
            <a:extLst>
              <a:ext uri="{FF2B5EF4-FFF2-40B4-BE49-F238E27FC236}">
                <a16:creationId xmlns:a16="http://schemas.microsoft.com/office/drawing/2014/main" id="{FF3CEBFD-5547-3F2B-F723-449A63E373B8}"/>
              </a:ext>
            </a:extLst>
          </p:cNvPr>
          <p:cNvSpPr>
            <a:spLocks/>
          </p:cNvSpPr>
          <p:nvPr/>
        </p:nvSpPr>
        <p:spPr bwMode="auto">
          <a:xfrm>
            <a:off x="1519238" y="5120616"/>
            <a:ext cx="191452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lvl1pPr>
              <a:spcBef>
                <a:spcPct val="20000"/>
              </a:spcBef>
              <a:buClr>
                <a:schemeClr val="tx2"/>
              </a:buClr>
              <a:buFont typeface="Times" charset="0"/>
              <a:buChar char="•"/>
              <a:defRPr sz="3200">
                <a:solidFill>
                  <a:schemeClr val="tx1"/>
                </a:solidFill>
                <a:latin typeface="Times" charset="0"/>
                <a:ea typeface="ＭＳ Ｐゴシック" panose="020B0600070205080204" pitchFamily="34" charset="-128"/>
              </a:defRPr>
            </a:lvl1pPr>
            <a:lvl2pPr marL="742950" indent="-285750">
              <a:spcBef>
                <a:spcPct val="20000"/>
              </a:spcBef>
              <a:buClr>
                <a:schemeClr val="accent2"/>
              </a:buClr>
              <a:buFont typeface="Times" charset="0"/>
              <a:buChar char="•"/>
              <a:defRPr sz="2800">
                <a:solidFill>
                  <a:schemeClr val="tx1"/>
                </a:solidFill>
                <a:latin typeface="Times" charset="0"/>
                <a:ea typeface="ＭＳ Ｐゴシック" panose="020B0600070205080204" pitchFamily="34" charset="-128"/>
              </a:defRPr>
            </a:lvl2pPr>
            <a:lvl3pPr marL="1143000" indent="-228600">
              <a:spcBef>
                <a:spcPct val="20000"/>
              </a:spcBef>
              <a:buClr>
                <a:schemeClr val="tx1"/>
              </a:buClr>
              <a:buFont typeface="Times" charset="0"/>
              <a:buChar char="•"/>
              <a:defRPr sz="2400">
                <a:solidFill>
                  <a:schemeClr val="tx1"/>
                </a:solidFill>
                <a:latin typeface="Times" charset="0"/>
                <a:ea typeface="ＭＳ Ｐゴシック" panose="020B0600070205080204" pitchFamily="34" charset="-128"/>
              </a:defRPr>
            </a:lvl3pPr>
            <a:lvl4pPr marL="1600200" indent="-228600">
              <a:spcBef>
                <a:spcPct val="20000"/>
              </a:spcBef>
              <a:buClr>
                <a:schemeClr val="tx2"/>
              </a:buClr>
              <a:buFont typeface="Wingdings" pitchFamily="2" charset="2"/>
              <a:buChar char="Ø"/>
              <a:defRPr sz="2000">
                <a:solidFill>
                  <a:schemeClr val="tx1"/>
                </a:solidFill>
                <a:latin typeface="Times" charset="0"/>
                <a:ea typeface="ＭＳ Ｐゴシック" panose="020B0600070205080204" pitchFamily="34" charset="-128"/>
              </a:defRPr>
            </a:lvl4pPr>
            <a:lvl5pPr marL="2057400" indent="-228600">
              <a:spcBef>
                <a:spcPct val="20000"/>
              </a:spcBef>
              <a:buFont typeface="Wingdings" pitchFamily="2" charset="2"/>
              <a:buChar char="§"/>
              <a:defRPr sz="2000">
                <a:solidFill>
                  <a:schemeClr val="tx1"/>
                </a:solidFill>
                <a:latin typeface="Times" charset="0"/>
                <a:ea typeface="ＭＳ Ｐゴシック" panose="020B0600070205080204" pitchFamily="34" charset="-128"/>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Times" charset="0"/>
                <a:ea typeface="ＭＳ Ｐゴシック" panose="020B0600070205080204" pitchFamily="34" charset="-128"/>
              </a:defRPr>
            </a:lvl9pPr>
          </a:lstStyle>
          <a:p>
            <a:pPr>
              <a:spcBef>
                <a:spcPct val="0"/>
              </a:spcBef>
              <a:buClrTx/>
              <a:buFontTx/>
              <a:buNone/>
            </a:pPr>
            <a:r>
              <a:rPr lang="en-US" altLang="en-US" sz="2600" dirty="0">
                <a:solidFill>
                  <a:schemeClr val="bg1"/>
                </a:solidFill>
                <a:latin typeface="Arial Narrow" panose="020B0604020202020204" pitchFamily="34" charset="0"/>
                <a:sym typeface="Arial Narrow" panose="020B0604020202020204" pitchFamily="34" charset="0"/>
              </a:rPr>
              <a:t>Kinetic energy</a:t>
            </a:r>
          </a:p>
        </p:txBody>
      </p:sp>
      <p:sp>
        <p:nvSpPr>
          <p:cNvPr id="77831" name="Rectangle 18">
            <a:extLst>
              <a:ext uri="{FF2B5EF4-FFF2-40B4-BE49-F238E27FC236}">
                <a16:creationId xmlns:a16="http://schemas.microsoft.com/office/drawing/2014/main" id="{BA8EE6B6-9923-742C-2504-A1AE49508CCA}"/>
              </a:ext>
            </a:extLst>
          </p:cNvPr>
          <p:cNvSpPr>
            <a:spLocks noChangeArrowheads="1"/>
          </p:cNvSpPr>
          <p:nvPr/>
        </p:nvSpPr>
        <p:spPr bwMode="auto">
          <a:xfrm>
            <a:off x="114300" y="228600"/>
            <a:ext cx="90297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r>
              <a:rPr lang="en-US" altLang="en-US" sz="2800" dirty="0">
                <a:solidFill>
                  <a:schemeClr val="bg1"/>
                </a:solidFill>
              </a:rPr>
              <a:t>Fast modes efficiently scatter and accelerate cosmic rays</a:t>
            </a:r>
          </a:p>
        </p:txBody>
      </p:sp>
      <p:sp>
        <p:nvSpPr>
          <p:cNvPr id="2" name="TextBox 1">
            <a:extLst>
              <a:ext uri="{FF2B5EF4-FFF2-40B4-BE49-F238E27FC236}">
                <a16:creationId xmlns:a16="http://schemas.microsoft.com/office/drawing/2014/main" id="{76D2BEC6-86B0-EFF5-DF4B-E02926BE3F22}"/>
              </a:ext>
            </a:extLst>
          </p:cNvPr>
          <p:cNvSpPr txBox="1"/>
          <p:nvPr/>
        </p:nvSpPr>
        <p:spPr>
          <a:xfrm>
            <a:off x="3433763" y="4465873"/>
            <a:ext cx="1327351" cy="338554"/>
          </a:xfrm>
          <a:prstGeom prst="rect">
            <a:avLst/>
          </a:prstGeom>
          <a:noFill/>
        </p:spPr>
        <p:txBody>
          <a:bodyPr wrap="none" rtlCol="0">
            <a:spAutoFit/>
          </a:bodyPr>
          <a:lstStyle/>
          <a:p>
            <a:r>
              <a:rPr lang="en-US" sz="1600" dirty="0">
                <a:solidFill>
                  <a:schemeClr val="bg1"/>
                </a:solidFill>
              </a:rPr>
              <a:t>Yan &amp; AL 2002</a:t>
            </a:r>
          </a:p>
        </p:txBody>
      </p:sp>
      <p:sp>
        <p:nvSpPr>
          <p:cNvPr id="3" name="TextBox 2">
            <a:extLst>
              <a:ext uri="{FF2B5EF4-FFF2-40B4-BE49-F238E27FC236}">
                <a16:creationId xmlns:a16="http://schemas.microsoft.com/office/drawing/2014/main" id="{87CC1FEE-8474-2CB6-5A89-ADE2D5FEE822}"/>
              </a:ext>
            </a:extLst>
          </p:cNvPr>
          <p:cNvSpPr txBox="1"/>
          <p:nvPr/>
        </p:nvSpPr>
        <p:spPr>
          <a:xfrm>
            <a:off x="5946364" y="4813603"/>
            <a:ext cx="3356796" cy="1015663"/>
          </a:xfrm>
          <a:prstGeom prst="rect">
            <a:avLst/>
          </a:prstGeom>
          <a:noFill/>
        </p:spPr>
        <p:txBody>
          <a:bodyPr wrap="square" rtlCol="0">
            <a:spAutoFit/>
          </a:bodyPr>
          <a:lstStyle/>
          <a:p>
            <a:r>
              <a:rPr lang="en-US" dirty="0">
                <a:solidFill>
                  <a:schemeClr val="bg1"/>
                </a:solidFill>
              </a:rPr>
              <a:t>Efficient acceleration by fast modes in clusters of galaxies (Brunetti &amp; AL 2007),</a:t>
            </a:r>
          </a:p>
        </p:txBody>
      </p:sp>
      <p:pic>
        <p:nvPicPr>
          <p:cNvPr id="5" name="Picture 4" descr="HY.jpg                                                         0014FBB5Macintosh HD                   7C2624E3:">
            <a:extLst>
              <a:ext uri="{FF2B5EF4-FFF2-40B4-BE49-F238E27FC236}">
                <a16:creationId xmlns:a16="http://schemas.microsoft.com/office/drawing/2014/main" id="{E9FB02C3-11BD-C628-8421-72265C92A3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948470"/>
            <a:ext cx="1383132" cy="1429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5F4F793-7146-38E6-12CA-C36F906B8579}"/>
              </a:ext>
            </a:extLst>
          </p:cNvPr>
          <p:cNvSpPr txBox="1"/>
          <p:nvPr/>
        </p:nvSpPr>
        <p:spPr>
          <a:xfrm>
            <a:off x="7472855" y="2532993"/>
            <a:ext cx="692177" cy="338554"/>
          </a:xfrm>
          <a:prstGeom prst="rect">
            <a:avLst/>
          </a:prstGeom>
          <a:noFill/>
        </p:spPr>
        <p:txBody>
          <a:bodyPr wrap="none" rtlCol="0">
            <a:spAutoFit/>
          </a:bodyPr>
          <a:lstStyle/>
          <a:p>
            <a:r>
              <a:rPr lang="en-US" sz="1600" dirty="0">
                <a:solidFill>
                  <a:schemeClr val="bg1"/>
                </a:solidFill>
              </a:rPr>
              <a:t>H. Yan</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hap2.html">
            <a:extLst>
              <a:ext uri="{FF2B5EF4-FFF2-40B4-BE49-F238E27FC236}">
                <a16:creationId xmlns:a16="http://schemas.microsoft.com/office/drawing/2014/main" id="{C8FA092B-1451-D043-BB23-8369ACC55E0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32130" y="2378470"/>
            <a:ext cx="2981325" cy="1533525"/>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7">
            <a:extLst>
              <a:ext uri="{FF2B5EF4-FFF2-40B4-BE49-F238E27FC236}">
                <a16:creationId xmlns:a16="http://schemas.microsoft.com/office/drawing/2014/main" id="{C63D07B6-DFF2-D943-8A3D-3B541E42328C}"/>
              </a:ext>
            </a:extLst>
          </p:cNvPr>
          <p:cNvSpPr/>
          <p:nvPr/>
        </p:nvSpPr>
        <p:spPr>
          <a:xfrm>
            <a:off x="985651" y="762000"/>
            <a:ext cx="8158349" cy="523220"/>
          </a:xfrm>
          <a:prstGeom prst="rect">
            <a:avLst/>
          </a:prstGeom>
          <a:noFill/>
        </p:spPr>
        <p:txBody>
          <a:bodyPr wrap="square" rtlCol="0">
            <a:spAutoFit/>
          </a:bodyPr>
          <a:lstStyle/>
          <a:p>
            <a:r>
              <a:rPr lang="en-US" altLang="zh-CN" sz="2800" dirty="0">
                <a:solidFill>
                  <a:schemeClr val="bg1"/>
                </a:solidFill>
                <a:cs typeface="Comic Sans MS"/>
              </a:rPr>
              <a:t>Magnetic mirrors are known to trap particles</a:t>
            </a:r>
            <a:endParaRPr lang="zh-CN" altLang="en-US" sz="2800" dirty="0">
              <a:solidFill>
                <a:schemeClr val="bg1"/>
              </a:solidFill>
              <a:cs typeface="Comic Sans MS"/>
            </a:endParaRPr>
          </a:p>
        </p:txBody>
      </p:sp>
      <p:pic>
        <p:nvPicPr>
          <p:cNvPr id="11" name="Picture 10">
            <a:extLst>
              <a:ext uri="{FF2B5EF4-FFF2-40B4-BE49-F238E27FC236}">
                <a16:creationId xmlns:a16="http://schemas.microsoft.com/office/drawing/2014/main" id="{E27540C8-2EDD-6A4F-BCC0-987B92C5DECF}"/>
              </a:ext>
            </a:extLst>
          </p:cNvPr>
          <p:cNvPicPr>
            <a:picLocks noChangeAspect="1"/>
          </p:cNvPicPr>
          <p:nvPr/>
        </p:nvPicPr>
        <p:blipFill>
          <a:blip r:embed="rId5"/>
          <a:stretch>
            <a:fillRect/>
          </a:stretch>
        </p:blipFill>
        <p:spPr>
          <a:xfrm>
            <a:off x="3639350" y="4371718"/>
            <a:ext cx="1084439" cy="556489"/>
          </a:xfrm>
          <a:prstGeom prst="rect">
            <a:avLst/>
          </a:prstGeom>
        </p:spPr>
      </p:pic>
      <p:sp>
        <p:nvSpPr>
          <p:cNvPr id="2" name="TextBox 1">
            <a:extLst>
              <a:ext uri="{FF2B5EF4-FFF2-40B4-BE49-F238E27FC236}">
                <a16:creationId xmlns:a16="http://schemas.microsoft.com/office/drawing/2014/main" id="{F24A0976-40C5-0EE5-8C40-C78DFA33A426}"/>
              </a:ext>
            </a:extLst>
          </p:cNvPr>
          <p:cNvSpPr txBox="1"/>
          <p:nvPr/>
        </p:nvSpPr>
        <p:spPr>
          <a:xfrm>
            <a:off x="152400" y="5532566"/>
            <a:ext cx="8534400" cy="954107"/>
          </a:xfrm>
          <a:prstGeom prst="rect">
            <a:avLst/>
          </a:prstGeom>
          <a:noFill/>
        </p:spPr>
        <p:txBody>
          <a:bodyPr wrap="square" rtlCol="0">
            <a:spAutoFit/>
          </a:bodyPr>
          <a:lstStyle/>
          <a:p>
            <a:r>
              <a:rPr lang="en-US" sz="2800" dirty="0">
                <a:solidFill>
                  <a:schemeClr val="bg1"/>
                </a:solidFill>
              </a:rPr>
              <a:t>How does it change diffusion in the presence of magnetic field wandering?</a:t>
            </a:r>
          </a:p>
        </p:txBody>
      </p:sp>
    </p:spTree>
    <p:extLst>
      <p:ext uri="{BB962C8B-B14F-4D97-AF65-F5344CB8AC3E}">
        <p14:creationId xmlns:p14="http://schemas.microsoft.com/office/powerpoint/2010/main" val="4071427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77BA585-A58F-A54D-BE0E-0930B94DC921}"/>
              </a:ext>
            </a:extLst>
          </p:cNvPr>
          <p:cNvSpPr>
            <a:spLocks noGrp="1"/>
          </p:cNvSpPr>
          <p:nvPr>
            <p:ph type="sldNum" sz="quarter" idx="12"/>
          </p:nvPr>
        </p:nvSpPr>
        <p:spPr/>
        <p:txBody>
          <a:bodyPr/>
          <a:lstStyle/>
          <a:p>
            <a:fld id="{6BF58A2D-3E44-704A-9A02-35E338D2BB08}" type="slidenum">
              <a:rPr lang="fr-FR" smtClean="0"/>
              <a:t>43</a:t>
            </a:fld>
            <a:endParaRPr lang="fr-FR"/>
          </a:p>
        </p:txBody>
      </p:sp>
      <p:sp>
        <p:nvSpPr>
          <p:cNvPr id="11" name="TextBox 10">
            <a:extLst>
              <a:ext uri="{FF2B5EF4-FFF2-40B4-BE49-F238E27FC236}">
                <a16:creationId xmlns:a16="http://schemas.microsoft.com/office/drawing/2014/main" id="{A792F09C-0982-E241-A9C6-829AA83C88F5}"/>
              </a:ext>
            </a:extLst>
          </p:cNvPr>
          <p:cNvSpPr txBox="1"/>
          <p:nvPr/>
        </p:nvSpPr>
        <p:spPr>
          <a:xfrm>
            <a:off x="5193772" y="4926072"/>
            <a:ext cx="1242391" cy="323165"/>
          </a:xfrm>
          <a:prstGeom prst="rect">
            <a:avLst/>
          </a:prstGeom>
          <a:noFill/>
        </p:spPr>
        <p:txBody>
          <a:bodyPr wrap="none" rtlCol="0">
            <a:spAutoFit/>
          </a:bodyPr>
          <a:lstStyle/>
          <a:p>
            <a:r>
              <a:rPr lang="en-US" sz="1500" dirty="0">
                <a:solidFill>
                  <a:schemeClr val="bg1"/>
                </a:solidFill>
              </a:rPr>
              <a:t>AL &amp; Xu 2021;</a:t>
            </a:r>
          </a:p>
        </p:txBody>
      </p:sp>
      <p:pic>
        <p:nvPicPr>
          <p:cNvPr id="12" name="Picture 2" descr="6: Particle gyromotion and mirroring in a converging magnetic field.... |  Download Scientific Diagram">
            <a:extLst>
              <a:ext uri="{FF2B5EF4-FFF2-40B4-BE49-F238E27FC236}">
                <a16:creationId xmlns:a16="http://schemas.microsoft.com/office/drawing/2014/main" id="{35327835-2BF5-854E-979D-719FAF3F003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73378" y="1983656"/>
            <a:ext cx="1562098" cy="10027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27D1A1D-EB54-494A-9247-6523D749076E}"/>
              </a:ext>
            </a:extLst>
          </p:cNvPr>
          <p:cNvSpPr txBox="1"/>
          <p:nvPr/>
        </p:nvSpPr>
        <p:spPr>
          <a:xfrm>
            <a:off x="2553393" y="2986358"/>
            <a:ext cx="917239" cy="323165"/>
          </a:xfrm>
          <a:prstGeom prst="rect">
            <a:avLst/>
          </a:prstGeom>
          <a:noFill/>
        </p:spPr>
        <p:txBody>
          <a:bodyPr wrap="none" rtlCol="0">
            <a:spAutoFit/>
          </a:bodyPr>
          <a:lstStyle/>
          <a:p>
            <a:r>
              <a:rPr lang="en-US" sz="1500" dirty="0">
                <a:solidFill>
                  <a:schemeClr val="bg1"/>
                </a:solidFill>
              </a:rPr>
              <a:t>Mirroring </a:t>
            </a:r>
          </a:p>
        </p:txBody>
      </p:sp>
      <p:sp>
        <p:nvSpPr>
          <p:cNvPr id="15" name="TextBox 14">
            <a:extLst>
              <a:ext uri="{FF2B5EF4-FFF2-40B4-BE49-F238E27FC236}">
                <a16:creationId xmlns:a16="http://schemas.microsoft.com/office/drawing/2014/main" id="{CA7117D5-8231-614B-8D52-0919DC5E9255}"/>
              </a:ext>
            </a:extLst>
          </p:cNvPr>
          <p:cNvSpPr txBox="1"/>
          <p:nvPr/>
        </p:nvSpPr>
        <p:spPr>
          <a:xfrm>
            <a:off x="2569232" y="5456982"/>
            <a:ext cx="1340432" cy="323165"/>
          </a:xfrm>
          <a:prstGeom prst="rect">
            <a:avLst/>
          </a:prstGeom>
          <a:noFill/>
        </p:spPr>
        <p:txBody>
          <a:bodyPr wrap="none" rtlCol="0">
            <a:spAutoFit/>
          </a:bodyPr>
          <a:lstStyle/>
          <a:p>
            <a:r>
              <a:rPr lang="en-US" sz="1500" dirty="0" err="1">
                <a:solidFill>
                  <a:schemeClr val="bg1"/>
                </a:solidFill>
              </a:rPr>
              <a:t>Superdiffusion</a:t>
            </a:r>
            <a:r>
              <a:rPr lang="en-US" sz="1500" dirty="0">
                <a:solidFill>
                  <a:schemeClr val="bg1"/>
                </a:solidFill>
              </a:rPr>
              <a:t> </a:t>
            </a:r>
          </a:p>
        </p:txBody>
      </p:sp>
      <p:sp>
        <p:nvSpPr>
          <p:cNvPr id="17" name="Right Brace 16">
            <a:extLst>
              <a:ext uri="{FF2B5EF4-FFF2-40B4-BE49-F238E27FC236}">
                <a16:creationId xmlns:a16="http://schemas.microsoft.com/office/drawing/2014/main" id="{09EBD65B-810F-D648-8186-6DFA5788DED2}"/>
              </a:ext>
            </a:extLst>
          </p:cNvPr>
          <p:cNvSpPr/>
          <p:nvPr/>
        </p:nvSpPr>
        <p:spPr>
          <a:xfrm>
            <a:off x="4475097" y="2571751"/>
            <a:ext cx="215577" cy="1814792"/>
          </a:xfrm>
          <a:prstGeom prst="rightBrace">
            <a:avLst/>
          </a:prstGeom>
          <a:ln w="12700">
            <a:solidFill>
              <a:srgbClr val="7030A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500"/>
          </a:p>
        </p:txBody>
      </p:sp>
      <p:pic>
        <p:nvPicPr>
          <p:cNvPr id="19" name="Picture 18">
            <a:extLst>
              <a:ext uri="{FF2B5EF4-FFF2-40B4-BE49-F238E27FC236}">
                <a16:creationId xmlns:a16="http://schemas.microsoft.com/office/drawing/2014/main" id="{46B5F721-68EF-084A-859C-7A034E545E6B}"/>
              </a:ext>
            </a:extLst>
          </p:cNvPr>
          <p:cNvPicPr>
            <a:picLocks noChangeAspect="1"/>
          </p:cNvPicPr>
          <p:nvPr/>
        </p:nvPicPr>
        <p:blipFill>
          <a:blip r:embed="rId5"/>
          <a:stretch>
            <a:fillRect/>
          </a:stretch>
        </p:blipFill>
        <p:spPr>
          <a:xfrm>
            <a:off x="4878225" y="2580863"/>
            <a:ext cx="2212124" cy="1748715"/>
          </a:xfrm>
          <a:prstGeom prst="rect">
            <a:avLst/>
          </a:prstGeom>
        </p:spPr>
      </p:pic>
      <p:sp>
        <p:nvSpPr>
          <p:cNvPr id="20" name="TextBox 19">
            <a:extLst>
              <a:ext uri="{FF2B5EF4-FFF2-40B4-BE49-F238E27FC236}">
                <a16:creationId xmlns:a16="http://schemas.microsoft.com/office/drawing/2014/main" id="{D6EF79B1-597B-7740-9002-8D978D8E2D9E}"/>
              </a:ext>
            </a:extLst>
          </p:cNvPr>
          <p:cNvSpPr txBox="1"/>
          <p:nvPr/>
        </p:nvSpPr>
        <p:spPr>
          <a:xfrm>
            <a:off x="5347513" y="2257514"/>
            <a:ext cx="1518108" cy="323165"/>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1500" dirty="0">
                <a:solidFill>
                  <a:schemeClr val="bg1"/>
                </a:solidFill>
              </a:rPr>
              <a:t>mirror diffusion </a:t>
            </a:r>
          </a:p>
        </p:txBody>
      </p:sp>
      <p:sp>
        <p:nvSpPr>
          <p:cNvPr id="18" name="矩形 7">
            <a:extLst>
              <a:ext uri="{FF2B5EF4-FFF2-40B4-BE49-F238E27FC236}">
                <a16:creationId xmlns:a16="http://schemas.microsoft.com/office/drawing/2014/main" id="{9C855450-1576-4E40-B616-DFE64964B064}"/>
              </a:ext>
            </a:extLst>
          </p:cNvPr>
          <p:cNvSpPr/>
          <p:nvPr/>
        </p:nvSpPr>
        <p:spPr>
          <a:xfrm>
            <a:off x="238503" y="211740"/>
            <a:ext cx="8904341" cy="954107"/>
          </a:xfrm>
          <a:prstGeom prst="rect">
            <a:avLst/>
          </a:prstGeom>
          <a:noFill/>
        </p:spPr>
        <p:txBody>
          <a:bodyPr wrap="square" rtlCol="0">
            <a:spAutoFit/>
          </a:bodyPr>
          <a:lstStyle/>
          <a:p>
            <a:r>
              <a:rPr lang="en-US" altLang="zh-CN" sz="2800" dirty="0">
                <a:solidFill>
                  <a:schemeClr val="bg1"/>
                </a:solidFill>
                <a:latin typeface="+mj-lt"/>
                <a:cs typeface="Comic Sans MS"/>
              </a:rPr>
              <a:t>New type of diffusion: mirror diffusion in compressible MHD turbulence</a:t>
            </a:r>
            <a:endParaRPr lang="zh-CN" altLang="en-US" sz="2800" dirty="0">
              <a:solidFill>
                <a:schemeClr val="bg1"/>
              </a:solidFill>
              <a:latin typeface="+mj-lt"/>
              <a:cs typeface="Comic Sans MS"/>
            </a:endParaRPr>
          </a:p>
        </p:txBody>
      </p:sp>
      <p:pic>
        <p:nvPicPr>
          <p:cNvPr id="7" name="Picture 6">
            <a:extLst>
              <a:ext uri="{FF2B5EF4-FFF2-40B4-BE49-F238E27FC236}">
                <a16:creationId xmlns:a16="http://schemas.microsoft.com/office/drawing/2014/main" id="{BB91ACAF-0837-074C-82DC-08A7DE25D7FA}"/>
              </a:ext>
            </a:extLst>
          </p:cNvPr>
          <p:cNvPicPr>
            <a:picLocks noChangeAspect="1"/>
          </p:cNvPicPr>
          <p:nvPr/>
        </p:nvPicPr>
        <p:blipFill>
          <a:blip r:embed="rId6"/>
          <a:stretch>
            <a:fillRect/>
          </a:stretch>
        </p:blipFill>
        <p:spPr>
          <a:xfrm>
            <a:off x="957152" y="2206762"/>
            <a:ext cx="1084439" cy="556489"/>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EF69A4D-FA0D-9D46-8D97-839443565D74}"/>
                  </a:ext>
                </a:extLst>
              </p:cNvPr>
              <p:cNvSpPr txBox="1"/>
              <p:nvPr/>
            </p:nvSpPr>
            <p:spPr>
              <a:xfrm>
                <a:off x="943697" y="4134683"/>
                <a:ext cx="1054328" cy="369332"/>
              </a:xfrm>
              <a:prstGeom prst="rect">
                <a:avLst/>
              </a:prstGeom>
              <a:noFill/>
            </p:spPr>
            <p:txBody>
              <a:bodyPr wrap="none" rtlCol="0">
                <a:spAutoFit/>
              </a:bodyPr>
              <a:lstStyle/>
              <a:p>
                <a14:m>
                  <m:oMath xmlns:m="http://schemas.openxmlformats.org/officeDocument/2006/math">
                    <m:d>
                      <m:dPr>
                        <m:begChr m:val="⟨"/>
                        <m:endChr m:val="⟩"/>
                        <m:ctrlPr>
                          <a:rPr lang="en-US" sz="1800" i="1" smtClean="0">
                            <a:solidFill>
                              <a:schemeClr val="bg1"/>
                            </a:solidFill>
                            <a:latin typeface="Cambria Math" panose="02040503050406030204" pitchFamily="18" charset="0"/>
                          </a:rPr>
                        </m:ctrlPr>
                      </m:dPr>
                      <m:e>
                        <m:sSup>
                          <m:sSupPr>
                            <m:ctrlPr>
                              <a:rPr lang="en-US" sz="1800" b="0" i="1">
                                <a:solidFill>
                                  <a:schemeClr val="bg1"/>
                                </a:solidFill>
                                <a:latin typeface="Cambria Math" panose="02040503050406030204" pitchFamily="18" charset="0"/>
                              </a:rPr>
                            </m:ctrlPr>
                          </m:sSupPr>
                          <m:e>
                            <m:r>
                              <a:rPr lang="en-US" sz="1800" b="0">
                                <a:solidFill>
                                  <a:schemeClr val="bg1"/>
                                </a:solidFill>
                                <a:latin typeface="Cambria Math" panose="02040503050406030204" pitchFamily="18" charset="0"/>
                              </a:rPr>
                              <m:t>𝑦</m:t>
                            </m:r>
                          </m:e>
                          <m:sup>
                            <m:r>
                              <a:rPr lang="en-US" sz="1800" b="0">
                                <a:solidFill>
                                  <a:schemeClr val="bg1"/>
                                </a:solidFill>
                                <a:latin typeface="Cambria Math" panose="02040503050406030204" pitchFamily="18" charset="0"/>
                              </a:rPr>
                              <m:t>2</m:t>
                            </m:r>
                          </m:sup>
                        </m:sSup>
                      </m:e>
                    </m:d>
                    <m:r>
                      <a:rPr lang="en-US" sz="1800">
                        <a:solidFill>
                          <a:schemeClr val="bg1"/>
                        </a:solidFill>
                        <a:latin typeface="Cambria Math" panose="02040503050406030204" pitchFamily="18" charset="0"/>
                        <a:ea typeface="Cambria Math" panose="02040503050406030204" pitchFamily="18" charset="0"/>
                      </a:rPr>
                      <m:t>∝</m:t>
                    </m:r>
                  </m:oMath>
                </a14:m>
                <a:r>
                  <a:rPr lang="en-US" sz="1800" dirty="0">
                    <a:solidFill>
                      <a:schemeClr val="bg1"/>
                    </a:solidFill>
                  </a:rPr>
                  <a:t> x</a:t>
                </a:r>
                <a:r>
                  <a:rPr lang="en-US" sz="1800" baseline="30000" dirty="0">
                    <a:solidFill>
                      <a:schemeClr val="bg1"/>
                    </a:solidFill>
                  </a:rPr>
                  <a:t>3</a:t>
                </a:r>
                <a:endParaRPr lang="en-US" sz="1800" dirty="0">
                  <a:solidFill>
                    <a:schemeClr val="bg1"/>
                  </a:solidFill>
                </a:endParaRPr>
              </a:p>
            </p:txBody>
          </p:sp>
        </mc:Choice>
        <mc:Fallback xmlns="">
          <p:sp>
            <p:nvSpPr>
              <p:cNvPr id="8" name="TextBox 7">
                <a:extLst>
                  <a:ext uri="{FF2B5EF4-FFF2-40B4-BE49-F238E27FC236}">
                    <a16:creationId xmlns:a16="http://schemas.microsoft.com/office/drawing/2014/main" id="{FEF69A4D-FA0D-9D46-8D97-839443565D74}"/>
                  </a:ext>
                </a:extLst>
              </p:cNvPr>
              <p:cNvSpPr txBox="1">
                <a:spLocks noRot="1" noChangeAspect="1" noMove="1" noResize="1" noEditPoints="1" noAdjustHandles="1" noChangeArrowheads="1" noChangeShapeType="1" noTextEdit="1"/>
              </p:cNvSpPr>
              <p:nvPr/>
            </p:nvSpPr>
            <p:spPr>
              <a:xfrm>
                <a:off x="943697" y="4134683"/>
                <a:ext cx="1054328" cy="369332"/>
              </a:xfrm>
              <a:prstGeom prst="rect">
                <a:avLst/>
              </a:prstGeom>
              <a:blipFill>
                <a:blip r:embed="rId7"/>
                <a:stretch>
                  <a:fillRect t="-6667" b="-26667"/>
                </a:stretch>
              </a:blipFill>
            </p:spPr>
            <p:txBody>
              <a:bodyPr/>
              <a:lstStyle/>
              <a:p>
                <a:r>
                  <a:rPr lang="en-US">
                    <a:noFill/>
                  </a:rPr>
                  <a:t> </a:t>
                </a:r>
              </a:p>
            </p:txBody>
          </p:sp>
        </mc:Fallback>
      </mc:AlternateContent>
      <p:pic>
        <p:nvPicPr>
          <p:cNvPr id="23" name="Picture 22">
            <a:extLst>
              <a:ext uri="{FF2B5EF4-FFF2-40B4-BE49-F238E27FC236}">
                <a16:creationId xmlns:a16="http://schemas.microsoft.com/office/drawing/2014/main" id="{3EC49339-F1A5-BD4B-A0EA-239E92DB338D}"/>
              </a:ext>
            </a:extLst>
          </p:cNvPr>
          <p:cNvPicPr>
            <a:picLocks noChangeAspect="1"/>
          </p:cNvPicPr>
          <p:nvPr/>
        </p:nvPicPr>
        <p:blipFill>
          <a:blip r:embed="rId8"/>
          <a:stretch>
            <a:fillRect/>
          </a:stretch>
        </p:blipFill>
        <p:spPr>
          <a:xfrm>
            <a:off x="2067096" y="3429000"/>
            <a:ext cx="2123422" cy="1970178"/>
          </a:xfrm>
          <a:prstGeom prst="rect">
            <a:avLst/>
          </a:prstGeom>
        </p:spPr>
      </p:pic>
      <p:sp>
        <p:nvSpPr>
          <p:cNvPr id="2" name="TextBox 1">
            <a:extLst>
              <a:ext uri="{FF2B5EF4-FFF2-40B4-BE49-F238E27FC236}">
                <a16:creationId xmlns:a16="http://schemas.microsoft.com/office/drawing/2014/main" id="{839E3445-FC7C-2734-EB27-F534A3D10E70}"/>
              </a:ext>
            </a:extLst>
          </p:cNvPr>
          <p:cNvSpPr txBox="1"/>
          <p:nvPr/>
        </p:nvSpPr>
        <p:spPr>
          <a:xfrm>
            <a:off x="588579" y="1587062"/>
            <a:ext cx="1154483" cy="400110"/>
          </a:xfrm>
          <a:prstGeom prst="rect">
            <a:avLst/>
          </a:prstGeom>
          <a:noFill/>
        </p:spPr>
        <p:txBody>
          <a:bodyPr wrap="none" rtlCol="0">
            <a:spAutoFit/>
          </a:bodyPr>
          <a:lstStyle/>
          <a:p>
            <a:r>
              <a:rPr lang="en-US" dirty="0">
                <a:solidFill>
                  <a:schemeClr val="bg1"/>
                </a:solidFill>
              </a:rPr>
              <a:t>Combine:</a:t>
            </a:r>
          </a:p>
        </p:txBody>
      </p:sp>
      <p:sp>
        <p:nvSpPr>
          <p:cNvPr id="3" name="TextBox 2">
            <a:extLst>
              <a:ext uri="{FF2B5EF4-FFF2-40B4-BE49-F238E27FC236}">
                <a16:creationId xmlns:a16="http://schemas.microsoft.com/office/drawing/2014/main" id="{21C20E17-85CB-34E1-CA5F-EE383D459D51}"/>
              </a:ext>
            </a:extLst>
          </p:cNvPr>
          <p:cNvSpPr txBox="1"/>
          <p:nvPr/>
        </p:nvSpPr>
        <p:spPr>
          <a:xfrm>
            <a:off x="341904" y="5780147"/>
            <a:ext cx="8266386" cy="1015663"/>
          </a:xfrm>
          <a:prstGeom prst="rect">
            <a:avLst/>
          </a:prstGeom>
          <a:noFill/>
        </p:spPr>
        <p:txBody>
          <a:bodyPr wrap="square" rtlCol="0">
            <a:spAutoFit/>
          </a:bodyPr>
          <a:lstStyle/>
          <a:p>
            <a:r>
              <a:rPr lang="en-US" dirty="0">
                <a:solidFill>
                  <a:schemeClr val="bg1"/>
                </a:solidFill>
              </a:rPr>
              <a:t>When pitch angle less than the angle for mirror interaction, CRs experience normal diffusion. For large angles, the mirror diffusion acts. Mirror diffusion is slow, but mirror acceleration is efficient (AL&amp; Xu 2023).</a:t>
            </a:r>
          </a:p>
        </p:txBody>
      </p:sp>
    </p:spTree>
    <p:extLst>
      <p:ext uri="{BB962C8B-B14F-4D97-AF65-F5344CB8AC3E}">
        <p14:creationId xmlns:p14="http://schemas.microsoft.com/office/powerpoint/2010/main" val="19020541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106" y="1209456"/>
            <a:ext cx="8967787" cy="457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8" name="TextBox 2"/>
          <p:cNvSpPr txBox="1">
            <a:spLocks noChangeArrowheads="1"/>
          </p:cNvSpPr>
          <p:nvPr/>
        </p:nvSpPr>
        <p:spPr bwMode="auto">
          <a:xfrm>
            <a:off x="521493" y="0"/>
            <a:ext cx="85344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dirty="0">
                <a:solidFill>
                  <a:srgbClr val="0A0E5B"/>
                </a:solidFill>
              </a:rPr>
              <a:t>CR diffusion is a Levy flight process (</a:t>
            </a:r>
            <a:r>
              <a:rPr lang="en-US" sz="2400" dirty="0">
                <a:solidFill>
                  <a:srgbClr val="0A0E5B"/>
                </a:solidFill>
              </a:rPr>
              <a:t>a combination of ordinary diffusion with large </a:t>
            </a:r>
            <a:r>
              <a:rPr lang="en-US" sz="2400" dirty="0" err="1">
                <a:solidFill>
                  <a:srgbClr val="0A0E5B"/>
                </a:solidFill>
              </a:rPr>
              <a:t>mfp</a:t>
            </a:r>
            <a:r>
              <a:rPr lang="en-US" sz="2400" dirty="0">
                <a:solidFill>
                  <a:srgbClr val="0A0E5B"/>
                </a:solidFill>
              </a:rPr>
              <a:t> and mirror diffusion with a short </a:t>
            </a:r>
            <a:r>
              <a:rPr lang="en-US" sz="2400" dirty="0" err="1">
                <a:solidFill>
                  <a:srgbClr val="0A0E5B"/>
                </a:solidFill>
              </a:rPr>
              <a:t>mfp</a:t>
            </a:r>
            <a:r>
              <a:rPr lang="en-US" sz="2800" dirty="0">
                <a:solidFill>
                  <a:srgbClr val="0A0E5B"/>
                </a:solidFill>
              </a:rPr>
              <a:t>) </a:t>
            </a:r>
          </a:p>
        </p:txBody>
      </p:sp>
      <p:sp>
        <p:nvSpPr>
          <p:cNvPr id="70660" name="TextBox 4"/>
          <p:cNvSpPr txBox="1">
            <a:spLocks noChangeArrowheads="1"/>
          </p:cNvSpPr>
          <p:nvPr/>
        </p:nvSpPr>
        <p:spPr bwMode="auto">
          <a:xfrm>
            <a:off x="168768" y="5833130"/>
            <a:ext cx="718177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dirty="0">
                <a:solidFill>
                  <a:srgbClr val="0A0E5B"/>
                </a:solidFill>
              </a:rPr>
              <a:t>Levi flight discussed in the literature, e.g. Zimbardo &amp; Perri 2017, 2018</a:t>
            </a:r>
            <a:r>
              <a:rPr lang="en-US" dirty="0"/>
              <a:t> </a:t>
            </a:r>
          </a:p>
        </p:txBody>
      </p:sp>
      <p:sp>
        <p:nvSpPr>
          <p:cNvPr id="2" name="TextBox 1">
            <a:extLst>
              <a:ext uri="{FF2B5EF4-FFF2-40B4-BE49-F238E27FC236}">
                <a16:creationId xmlns:a16="http://schemas.microsoft.com/office/drawing/2014/main" id="{B7F6F9BD-1388-EFC5-8FBE-D2CFFD01A97E}"/>
              </a:ext>
            </a:extLst>
          </p:cNvPr>
          <p:cNvSpPr txBox="1"/>
          <p:nvPr/>
        </p:nvSpPr>
        <p:spPr>
          <a:xfrm>
            <a:off x="294290" y="6463862"/>
            <a:ext cx="7762061" cy="400110"/>
          </a:xfrm>
          <a:prstGeom prst="rect">
            <a:avLst/>
          </a:prstGeom>
          <a:noFill/>
        </p:spPr>
        <p:txBody>
          <a:bodyPr wrap="none" rtlCol="0">
            <a:spAutoFit/>
          </a:bodyPr>
          <a:lstStyle/>
          <a:p>
            <a:r>
              <a:rPr lang="en-US" dirty="0">
                <a:solidFill>
                  <a:schemeClr val="bg1"/>
                </a:solidFill>
              </a:rPr>
              <a:t>Mirror diffusion is an identified physical process responsible for Levi flights</a:t>
            </a:r>
          </a:p>
        </p:txBody>
      </p:sp>
      <p:sp>
        <p:nvSpPr>
          <p:cNvPr id="3" name="Oval 2">
            <a:extLst>
              <a:ext uri="{FF2B5EF4-FFF2-40B4-BE49-F238E27FC236}">
                <a16:creationId xmlns:a16="http://schemas.microsoft.com/office/drawing/2014/main" id="{8252987A-97C1-35E3-6AEC-96D8A84A290D}"/>
              </a:ext>
            </a:extLst>
          </p:cNvPr>
          <p:cNvSpPr/>
          <p:nvPr/>
        </p:nvSpPr>
        <p:spPr bwMode="auto">
          <a:xfrm>
            <a:off x="7239000" y="4343400"/>
            <a:ext cx="685800" cy="7620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Narrow" charset="0"/>
            </a:endParaRPr>
          </a:p>
        </p:txBody>
      </p:sp>
      <p:sp>
        <p:nvSpPr>
          <p:cNvPr id="4" name="TextBox 3">
            <a:extLst>
              <a:ext uri="{FF2B5EF4-FFF2-40B4-BE49-F238E27FC236}">
                <a16:creationId xmlns:a16="http://schemas.microsoft.com/office/drawing/2014/main" id="{28200B32-6671-1BD6-42F9-F3DF367E29C4}"/>
              </a:ext>
            </a:extLst>
          </p:cNvPr>
          <p:cNvSpPr txBox="1"/>
          <p:nvPr/>
        </p:nvSpPr>
        <p:spPr>
          <a:xfrm>
            <a:off x="6022160" y="3912723"/>
            <a:ext cx="2433680" cy="400110"/>
          </a:xfrm>
          <a:prstGeom prst="rect">
            <a:avLst/>
          </a:prstGeom>
          <a:noFill/>
        </p:spPr>
        <p:txBody>
          <a:bodyPr wrap="none" rtlCol="0">
            <a:spAutoFit/>
          </a:bodyPr>
          <a:lstStyle/>
          <a:p>
            <a:r>
              <a:rPr lang="en-US" dirty="0">
                <a:solidFill>
                  <a:srgbClr val="FF0000"/>
                </a:solidFill>
              </a:rPr>
              <a:t>Mirror diffusion region</a:t>
            </a: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82B03B-E363-D528-2B39-A16F34B2F3D0}"/>
              </a:ext>
            </a:extLst>
          </p:cNvPr>
          <p:cNvSpPr txBox="1"/>
          <p:nvPr/>
        </p:nvSpPr>
        <p:spPr>
          <a:xfrm>
            <a:off x="533400" y="259801"/>
            <a:ext cx="6930102" cy="523220"/>
          </a:xfrm>
          <a:prstGeom prst="rect">
            <a:avLst/>
          </a:prstGeom>
          <a:noFill/>
        </p:spPr>
        <p:txBody>
          <a:bodyPr wrap="none" rtlCol="0">
            <a:spAutoFit/>
          </a:bodyPr>
          <a:lstStyle/>
          <a:p>
            <a:r>
              <a:rPr lang="en-US" sz="2800" dirty="0">
                <a:solidFill>
                  <a:schemeClr val="bg1"/>
                </a:solidFill>
              </a:rPr>
              <a:t>Reconnection in turbulent fluid and acceleration</a:t>
            </a:r>
          </a:p>
        </p:txBody>
      </p:sp>
      <p:pic>
        <p:nvPicPr>
          <p:cNvPr id="7" name="Picture 2" descr="acceler.jpg                                                    00000029users                          00000000:">
            <a:extLst>
              <a:ext uri="{FF2B5EF4-FFF2-40B4-BE49-F238E27FC236}">
                <a16:creationId xmlns:a16="http://schemas.microsoft.com/office/drawing/2014/main" id="{D5B40B4B-3ED9-F1DD-474D-501DA7DA1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03586"/>
            <a:ext cx="2850931" cy="195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82280D5-1F21-3050-41AC-00DFC0394FDF}"/>
              </a:ext>
            </a:extLst>
          </p:cNvPr>
          <p:cNvSpPr txBox="1"/>
          <p:nvPr/>
        </p:nvSpPr>
        <p:spPr>
          <a:xfrm>
            <a:off x="786493" y="2976706"/>
            <a:ext cx="2369238" cy="307777"/>
          </a:xfrm>
          <a:prstGeom prst="rect">
            <a:avLst/>
          </a:prstGeom>
          <a:noFill/>
        </p:spPr>
        <p:txBody>
          <a:bodyPr wrap="none" rtlCol="0">
            <a:spAutoFit/>
          </a:bodyPr>
          <a:lstStyle/>
          <a:p>
            <a:r>
              <a:rPr lang="en-US" sz="1400" dirty="0">
                <a:solidFill>
                  <a:schemeClr val="bg1"/>
                </a:solidFill>
              </a:rPr>
              <a:t>De Gouveia Dal Pino &amp; AL 2005</a:t>
            </a:r>
          </a:p>
        </p:txBody>
      </p:sp>
      <p:pic>
        <p:nvPicPr>
          <p:cNvPr id="10" name="Picture 9">
            <a:extLst>
              <a:ext uri="{FF2B5EF4-FFF2-40B4-BE49-F238E27FC236}">
                <a16:creationId xmlns:a16="http://schemas.microsoft.com/office/drawing/2014/main" id="{43CAE8E4-9685-A93F-31EA-3BAE4350C5B2}"/>
              </a:ext>
            </a:extLst>
          </p:cNvPr>
          <p:cNvPicPr>
            <a:picLocks noChangeAspect="1"/>
          </p:cNvPicPr>
          <p:nvPr/>
        </p:nvPicPr>
        <p:blipFill>
          <a:blip r:embed="rId3"/>
          <a:stretch>
            <a:fillRect/>
          </a:stretch>
        </p:blipFill>
        <p:spPr>
          <a:xfrm>
            <a:off x="7685690" y="325820"/>
            <a:ext cx="1331310" cy="1198179"/>
          </a:xfrm>
          <a:prstGeom prst="rect">
            <a:avLst/>
          </a:prstGeom>
        </p:spPr>
      </p:pic>
      <p:sp>
        <p:nvSpPr>
          <p:cNvPr id="11" name="TextBox 10">
            <a:extLst>
              <a:ext uri="{FF2B5EF4-FFF2-40B4-BE49-F238E27FC236}">
                <a16:creationId xmlns:a16="http://schemas.microsoft.com/office/drawing/2014/main" id="{C190F210-7356-3648-AD6E-96DCD813E710}"/>
              </a:ext>
            </a:extLst>
          </p:cNvPr>
          <p:cNvSpPr txBox="1"/>
          <p:nvPr/>
        </p:nvSpPr>
        <p:spPr>
          <a:xfrm>
            <a:off x="7830207" y="1765738"/>
            <a:ext cx="1053494" cy="338554"/>
          </a:xfrm>
          <a:prstGeom prst="rect">
            <a:avLst/>
          </a:prstGeom>
          <a:noFill/>
        </p:spPr>
        <p:txBody>
          <a:bodyPr wrap="none" rtlCol="0">
            <a:spAutoFit/>
          </a:bodyPr>
          <a:lstStyle/>
          <a:p>
            <a:r>
              <a:rPr lang="en-US" sz="1600" dirty="0">
                <a:solidFill>
                  <a:schemeClr val="bg1"/>
                </a:solidFill>
              </a:rPr>
              <a:t>G. Brunetti</a:t>
            </a:r>
          </a:p>
        </p:txBody>
      </p:sp>
      <p:sp>
        <p:nvSpPr>
          <p:cNvPr id="12" name="TextBox 11">
            <a:extLst>
              <a:ext uri="{FF2B5EF4-FFF2-40B4-BE49-F238E27FC236}">
                <a16:creationId xmlns:a16="http://schemas.microsoft.com/office/drawing/2014/main" id="{860ADA25-A6CB-F55E-659B-87DE7A40919D}"/>
              </a:ext>
            </a:extLst>
          </p:cNvPr>
          <p:cNvSpPr txBox="1"/>
          <p:nvPr/>
        </p:nvSpPr>
        <p:spPr>
          <a:xfrm>
            <a:off x="4114800" y="2776651"/>
            <a:ext cx="5184963" cy="707886"/>
          </a:xfrm>
          <a:prstGeom prst="rect">
            <a:avLst/>
          </a:prstGeom>
          <a:noFill/>
        </p:spPr>
        <p:txBody>
          <a:bodyPr wrap="square" rtlCol="0">
            <a:spAutoFit/>
          </a:bodyPr>
          <a:lstStyle/>
          <a:p>
            <a:r>
              <a:rPr lang="en-US" dirty="0">
                <a:solidFill>
                  <a:schemeClr val="bg1"/>
                </a:solidFill>
              </a:rPr>
              <a:t>Acceleration via turbulent reconnection in galaxy clusters (Brunetti &amp; AL 2016)</a:t>
            </a:r>
          </a:p>
        </p:txBody>
      </p:sp>
    </p:spTree>
    <p:extLst>
      <p:ext uri="{BB962C8B-B14F-4D97-AF65-F5344CB8AC3E}">
        <p14:creationId xmlns:p14="http://schemas.microsoft.com/office/powerpoint/2010/main" val="3767156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13;imbalance.png                                                  00000028users                          00000000:">
            <a:extLst>
              <a:ext uri="{FF2B5EF4-FFF2-40B4-BE49-F238E27FC236}">
                <a16:creationId xmlns:a16="http://schemas.microsoft.com/office/drawing/2014/main" id="{AC6B84FF-2CEE-FE4C-B8CA-F9B292FCD7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624" y="1135546"/>
            <a:ext cx="2223377" cy="205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a:extLst>
              <a:ext uri="{FF2B5EF4-FFF2-40B4-BE49-F238E27FC236}">
                <a16:creationId xmlns:a16="http://schemas.microsoft.com/office/drawing/2014/main" id="{2213D056-5662-6A40-9B5C-069191170722}"/>
              </a:ext>
            </a:extLst>
          </p:cNvPr>
          <p:cNvSpPr>
            <a:spLocks noChangeArrowheads="1"/>
          </p:cNvSpPr>
          <p:nvPr/>
        </p:nvSpPr>
        <p:spPr bwMode="auto">
          <a:xfrm>
            <a:off x="177800" y="3707015"/>
            <a:ext cx="1340432" cy="707886"/>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dirty="0">
                <a:solidFill>
                  <a:schemeClr val="bg1"/>
                </a:solidFill>
              </a:rPr>
              <a:t>Imbalanced</a:t>
            </a:r>
          </a:p>
          <a:p>
            <a:pPr>
              <a:defRPr/>
            </a:pPr>
            <a:r>
              <a:rPr lang="en-US" dirty="0">
                <a:solidFill>
                  <a:schemeClr val="bg1"/>
                </a:solidFill>
              </a:rPr>
              <a:t>Turbulence</a:t>
            </a:r>
          </a:p>
        </p:txBody>
      </p:sp>
      <p:sp>
        <p:nvSpPr>
          <p:cNvPr id="6" name="Rectangle 11">
            <a:extLst>
              <a:ext uri="{FF2B5EF4-FFF2-40B4-BE49-F238E27FC236}">
                <a16:creationId xmlns:a16="http://schemas.microsoft.com/office/drawing/2014/main" id="{9B586B6E-3591-E047-84EE-014F1570C474}"/>
              </a:ext>
            </a:extLst>
          </p:cNvPr>
          <p:cNvSpPr>
            <a:spLocks noChangeArrowheads="1"/>
          </p:cNvSpPr>
          <p:nvPr/>
        </p:nvSpPr>
        <p:spPr bwMode="auto">
          <a:xfrm>
            <a:off x="2580359" y="2599418"/>
            <a:ext cx="2005218" cy="92333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defRPr/>
            </a:pPr>
            <a:r>
              <a:rPr lang="en-US" sz="1800" dirty="0">
                <a:solidFill>
                  <a:schemeClr val="bg1"/>
                </a:solidFill>
              </a:rPr>
              <a:t>Non-relativistic theory: </a:t>
            </a:r>
            <a:r>
              <a:rPr lang="en-US" sz="1800" dirty="0" err="1">
                <a:solidFill>
                  <a:schemeClr val="bg1"/>
                </a:solidFill>
              </a:rPr>
              <a:t>Beresnyak</a:t>
            </a:r>
            <a:r>
              <a:rPr lang="en-US" sz="1800" dirty="0">
                <a:solidFill>
                  <a:schemeClr val="bg1"/>
                </a:solidFill>
              </a:rPr>
              <a:t> &amp; AL 08</a:t>
            </a:r>
          </a:p>
        </p:txBody>
      </p:sp>
      <p:pic>
        <p:nvPicPr>
          <p:cNvPr id="7" name="Picture 16" descr="4.tiff                                                         000D81A7Macintosh HD                   7C264F13:">
            <a:extLst>
              <a:ext uri="{FF2B5EF4-FFF2-40B4-BE49-F238E27FC236}">
                <a16:creationId xmlns:a16="http://schemas.microsoft.com/office/drawing/2014/main" id="{C209324D-18AD-144C-B6AE-4C469C2859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043" y="3573411"/>
            <a:ext cx="3178540" cy="243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8">
            <a:extLst>
              <a:ext uri="{FF2B5EF4-FFF2-40B4-BE49-F238E27FC236}">
                <a16:creationId xmlns:a16="http://schemas.microsoft.com/office/drawing/2014/main" id="{422A3B53-7F84-5942-887A-7DC1E998A089}"/>
              </a:ext>
            </a:extLst>
          </p:cNvPr>
          <p:cNvSpPr>
            <a:spLocks noChangeArrowheads="1"/>
          </p:cNvSpPr>
          <p:nvPr/>
        </p:nvSpPr>
        <p:spPr bwMode="auto">
          <a:xfrm>
            <a:off x="3689292" y="5486400"/>
            <a:ext cx="1323952" cy="276999"/>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1200" dirty="0" err="1">
                <a:solidFill>
                  <a:srgbClr val="FF0000"/>
                </a:solidFill>
              </a:rPr>
              <a:t>Beresnyak</a:t>
            </a:r>
            <a:r>
              <a:rPr lang="en-US" sz="1200" dirty="0">
                <a:solidFill>
                  <a:srgbClr val="FF0000"/>
                </a:solidFill>
              </a:rPr>
              <a:t> &amp; AL 08</a:t>
            </a:r>
            <a:endParaRPr lang="en-US" sz="1500" dirty="0"/>
          </a:p>
        </p:txBody>
      </p:sp>
      <p:sp>
        <p:nvSpPr>
          <p:cNvPr id="11" name="TextBox 10">
            <a:extLst>
              <a:ext uri="{FF2B5EF4-FFF2-40B4-BE49-F238E27FC236}">
                <a16:creationId xmlns:a16="http://schemas.microsoft.com/office/drawing/2014/main" id="{3FD0E27B-8940-EB43-8044-AE424E00B40F}"/>
              </a:ext>
            </a:extLst>
          </p:cNvPr>
          <p:cNvSpPr txBox="1"/>
          <p:nvPr/>
        </p:nvSpPr>
        <p:spPr>
          <a:xfrm>
            <a:off x="2693001" y="226744"/>
            <a:ext cx="6261652" cy="954107"/>
          </a:xfrm>
          <a:prstGeom prst="rect">
            <a:avLst/>
          </a:prstGeom>
          <a:noFill/>
        </p:spPr>
        <p:txBody>
          <a:bodyPr wrap="square" rtlCol="0">
            <a:spAutoFit/>
          </a:bodyPr>
          <a:lstStyle/>
          <a:p>
            <a:r>
              <a:rPr lang="en-US" sz="2800" dirty="0">
                <a:solidFill>
                  <a:schemeClr val="bg1"/>
                </a:solidFill>
              </a:rPr>
              <a:t>Theory and simulations of MHD turbulence with localized sinks and sources</a:t>
            </a:r>
          </a:p>
        </p:txBody>
      </p:sp>
      <p:sp>
        <p:nvSpPr>
          <p:cNvPr id="12" name="TextBox 11">
            <a:extLst>
              <a:ext uri="{FF2B5EF4-FFF2-40B4-BE49-F238E27FC236}">
                <a16:creationId xmlns:a16="http://schemas.microsoft.com/office/drawing/2014/main" id="{C36D080A-1779-0D46-A0A7-D2B0E7D94406}"/>
              </a:ext>
            </a:extLst>
          </p:cNvPr>
          <p:cNvSpPr txBox="1"/>
          <p:nvPr/>
        </p:nvSpPr>
        <p:spPr>
          <a:xfrm>
            <a:off x="5921372" y="3337683"/>
            <a:ext cx="2292615" cy="369332"/>
          </a:xfrm>
          <a:prstGeom prst="rect">
            <a:avLst/>
          </a:prstGeom>
          <a:noFill/>
        </p:spPr>
        <p:txBody>
          <a:bodyPr wrap="none" rtlCol="0">
            <a:spAutoFit/>
          </a:bodyPr>
          <a:lstStyle/>
          <a:p>
            <a:r>
              <a:rPr lang="en-US" sz="1800" dirty="0">
                <a:solidFill>
                  <a:schemeClr val="bg1"/>
                </a:solidFill>
              </a:rPr>
              <a:t>Relativistic simulations</a:t>
            </a:r>
          </a:p>
        </p:txBody>
      </p:sp>
      <p:pic>
        <p:nvPicPr>
          <p:cNvPr id="2" name="Picture 19" descr="5.tiff                                                         000D81A7Macintosh HD                   7C264F13:">
            <a:extLst>
              <a:ext uri="{FF2B5EF4-FFF2-40B4-BE49-F238E27FC236}">
                <a16:creationId xmlns:a16="http://schemas.microsoft.com/office/drawing/2014/main" id="{FC7DE224-801B-2AB2-3C8B-EBC85D331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209800"/>
            <a:ext cx="2639149" cy="2727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0">
            <a:extLst>
              <a:ext uri="{FF2B5EF4-FFF2-40B4-BE49-F238E27FC236}">
                <a16:creationId xmlns:a16="http://schemas.microsoft.com/office/drawing/2014/main" id="{18CC2090-FFB1-6280-06B8-97835EFA5020}"/>
              </a:ext>
            </a:extLst>
          </p:cNvPr>
          <p:cNvSpPr>
            <a:spLocks noChangeArrowheads="1"/>
          </p:cNvSpPr>
          <p:nvPr/>
        </p:nvSpPr>
        <p:spPr bwMode="auto">
          <a:xfrm>
            <a:off x="7028558" y="4534816"/>
            <a:ext cx="1019895" cy="300082"/>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sz="1350" dirty="0">
                <a:solidFill>
                  <a:srgbClr val="FF0000"/>
                </a:solidFill>
              </a:rPr>
              <a:t>Cho &amp; AL 14</a:t>
            </a:r>
          </a:p>
        </p:txBody>
      </p:sp>
      <p:sp>
        <p:nvSpPr>
          <p:cNvPr id="13" name="TextBox 12">
            <a:extLst>
              <a:ext uri="{FF2B5EF4-FFF2-40B4-BE49-F238E27FC236}">
                <a16:creationId xmlns:a16="http://schemas.microsoft.com/office/drawing/2014/main" id="{6A228754-573F-B85F-4F57-434B005F3FFC}"/>
              </a:ext>
            </a:extLst>
          </p:cNvPr>
          <p:cNvSpPr txBox="1"/>
          <p:nvPr/>
        </p:nvSpPr>
        <p:spPr>
          <a:xfrm>
            <a:off x="5969722" y="1899773"/>
            <a:ext cx="2292615" cy="369332"/>
          </a:xfrm>
          <a:prstGeom prst="rect">
            <a:avLst/>
          </a:prstGeom>
          <a:noFill/>
        </p:spPr>
        <p:txBody>
          <a:bodyPr wrap="none" rtlCol="0">
            <a:spAutoFit/>
          </a:bodyPr>
          <a:lstStyle/>
          <a:p>
            <a:r>
              <a:rPr lang="en-US" sz="1800" dirty="0">
                <a:solidFill>
                  <a:schemeClr val="bg1"/>
                </a:solidFill>
              </a:rPr>
              <a:t>Relativistic simulations</a:t>
            </a:r>
          </a:p>
        </p:txBody>
      </p:sp>
    </p:spTree>
    <p:extLst>
      <p:ext uri="{BB962C8B-B14F-4D97-AF65-F5344CB8AC3E}">
        <p14:creationId xmlns:p14="http://schemas.microsoft.com/office/powerpoint/2010/main" val="2104566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35D4E3-1663-1A40-81FE-966F68B9627E}"/>
              </a:ext>
            </a:extLst>
          </p:cNvPr>
          <p:cNvSpPr txBox="1"/>
          <p:nvPr/>
        </p:nvSpPr>
        <p:spPr>
          <a:xfrm>
            <a:off x="1083365" y="1314450"/>
            <a:ext cx="3316934" cy="415498"/>
          </a:xfrm>
          <a:prstGeom prst="rect">
            <a:avLst/>
          </a:prstGeom>
          <a:noFill/>
        </p:spPr>
        <p:txBody>
          <a:bodyPr wrap="none" rtlCol="0">
            <a:spAutoFit/>
          </a:bodyPr>
          <a:lstStyle/>
          <a:p>
            <a:r>
              <a:rPr lang="en-US" sz="2100" dirty="0">
                <a:solidFill>
                  <a:schemeClr val="bg1"/>
                </a:solidFill>
              </a:rPr>
              <a:t>What happens at small scales</a:t>
            </a:r>
          </a:p>
        </p:txBody>
      </p:sp>
      <p:sp>
        <p:nvSpPr>
          <p:cNvPr id="4" name="Rectangle 1027">
            <a:extLst>
              <a:ext uri="{FF2B5EF4-FFF2-40B4-BE49-F238E27FC236}">
                <a16:creationId xmlns:a16="http://schemas.microsoft.com/office/drawing/2014/main" id="{FC7CB9EF-4939-8641-97FF-1DF1D96597C0}"/>
              </a:ext>
            </a:extLst>
          </p:cNvPr>
          <p:cNvSpPr>
            <a:spLocks noChangeArrowheads="1"/>
          </p:cNvSpPr>
          <p:nvPr/>
        </p:nvSpPr>
        <p:spPr bwMode="auto">
          <a:xfrm>
            <a:off x="1050132" y="346710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endParaRPr lang="en-US" altLang="en-US" sz="1800"/>
          </a:p>
        </p:txBody>
      </p:sp>
      <p:pic>
        <p:nvPicPr>
          <p:cNvPr id="5" name="Picture 15">
            <a:extLst>
              <a:ext uri="{FF2B5EF4-FFF2-40B4-BE49-F238E27FC236}">
                <a16:creationId xmlns:a16="http://schemas.microsoft.com/office/drawing/2014/main" id="{A542068E-E1A1-3C46-80A1-CEAD1BD5D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2400300"/>
            <a:ext cx="3896916" cy="260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33">
            <a:extLst>
              <a:ext uri="{FF2B5EF4-FFF2-40B4-BE49-F238E27FC236}">
                <a16:creationId xmlns:a16="http://schemas.microsoft.com/office/drawing/2014/main" id="{8A6BF5A0-3B11-AF4A-84E4-EF96C4E7F611}"/>
              </a:ext>
            </a:extLst>
          </p:cNvPr>
          <p:cNvSpPr>
            <a:spLocks noChangeArrowheads="1"/>
          </p:cNvSpPr>
          <p:nvPr/>
        </p:nvSpPr>
        <p:spPr bwMode="auto">
          <a:xfrm>
            <a:off x="759619" y="519112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endParaRPr lang="en-US" altLang="en-US" sz="1800"/>
          </a:p>
        </p:txBody>
      </p:sp>
      <p:sp>
        <p:nvSpPr>
          <p:cNvPr id="7" name="Text Box 13">
            <a:extLst>
              <a:ext uri="{FF2B5EF4-FFF2-40B4-BE49-F238E27FC236}">
                <a16:creationId xmlns:a16="http://schemas.microsoft.com/office/drawing/2014/main" id="{D3BB7754-2C48-BC45-8AD8-F8D942F9C7E2}"/>
              </a:ext>
            </a:extLst>
          </p:cNvPr>
          <p:cNvSpPr txBox="1">
            <a:spLocks noChangeArrowheads="1"/>
          </p:cNvSpPr>
          <p:nvPr/>
        </p:nvSpPr>
        <p:spPr bwMode="auto">
          <a:xfrm>
            <a:off x="342900" y="5143500"/>
            <a:ext cx="252671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pPr eaLnBrk="1" hangingPunct="1"/>
            <a:r>
              <a:rPr lang="en-US" altLang="en-US" sz="1350" b="0">
                <a:solidFill>
                  <a:srgbClr val="FF0000"/>
                </a:solidFill>
                <a:latin typeface="Tahoma" panose="020B0604030504040204" pitchFamily="34" charset="0"/>
              </a:rPr>
              <a:t>R.J. Leamon et al., JGR (1998)</a:t>
            </a:r>
            <a:endParaRPr lang="fr-FR" altLang="en-US" sz="1350" b="0">
              <a:solidFill>
                <a:srgbClr val="FF0000"/>
              </a:solidFill>
              <a:latin typeface="Tahoma" panose="020B0604030504040204" pitchFamily="34" charset="0"/>
            </a:endParaRPr>
          </a:p>
        </p:txBody>
      </p:sp>
      <p:sp>
        <p:nvSpPr>
          <p:cNvPr id="9" name="Rectangle 1029">
            <a:extLst>
              <a:ext uri="{FF2B5EF4-FFF2-40B4-BE49-F238E27FC236}">
                <a16:creationId xmlns:a16="http://schemas.microsoft.com/office/drawing/2014/main" id="{80A271C7-45BF-7546-BC99-2E863F86CC57}"/>
              </a:ext>
            </a:extLst>
          </p:cNvPr>
          <p:cNvSpPr>
            <a:spLocks noChangeArrowheads="1"/>
          </p:cNvSpPr>
          <p:nvPr/>
        </p:nvSpPr>
        <p:spPr bwMode="auto">
          <a:xfrm>
            <a:off x="5454202" y="244981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endParaRPr lang="en-US" altLang="en-US" sz="1800"/>
          </a:p>
        </p:txBody>
      </p:sp>
      <p:pic>
        <p:nvPicPr>
          <p:cNvPr id="10" name="Picture 1030" descr="&#13;sp-driven.gif                                                  00000002ZyRUS                          00000000:">
            <a:extLst>
              <a:ext uri="{FF2B5EF4-FFF2-40B4-BE49-F238E27FC236}">
                <a16:creationId xmlns:a16="http://schemas.microsoft.com/office/drawing/2014/main" id="{561F4ED4-0DCF-C341-9BA1-738FE36A3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7933" y="1075498"/>
            <a:ext cx="3143250" cy="229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32">
            <a:extLst>
              <a:ext uri="{FF2B5EF4-FFF2-40B4-BE49-F238E27FC236}">
                <a16:creationId xmlns:a16="http://schemas.microsoft.com/office/drawing/2014/main" id="{50049B41-D462-D04A-95AA-98BBD0F9214A}"/>
              </a:ext>
            </a:extLst>
          </p:cNvPr>
          <p:cNvSpPr>
            <a:spLocks noChangeArrowheads="1"/>
          </p:cNvSpPr>
          <p:nvPr/>
        </p:nvSpPr>
        <p:spPr bwMode="auto">
          <a:xfrm>
            <a:off x="4827934" y="3707115"/>
            <a:ext cx="53732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r>
              <a:rPr lang="en-GB" altLang="en-US" sz="1500" b="0">
                <a:solidFill>
                  <a:srgbClr val="081CF3"/>
                </a:solidFill>
                <a:latin typeface="Times New Roman" panose="02020603050405020304" pitchFamily="18" charset="0"/>
                <a:ea typeface="굴림" panose="020B0600000101010101" pitchFamily="34" charset="-127"/>
              </a:rPr>
              <a:t>256</a:t>
            </a:r>
            <a:r>
              <a:rPr lang="en-GB" altLang="en-US" sz="1500" b="0" baseline="30000">
                <a:solidFill>
                  <a:srgbClr val="081CF3"/>
                </a:solidFill>
                <a:latin typeface="Times New Roman" panose="02020603050405020304" pitchFamily="18" charset="0"/>
                <a:ea typeface="굴림" panose="020B0600000101010101" pitchFamily="34" charset="-127"/>
              </a:rPr>
              <a:t>3</a:t>
            </a:r>
            <a:endParaRPr lang="en-US" altLang="en-US" sz="1500" b="0" baseline="30000">
              <a:solidFill>
                <a:srgbClr val="081CF3"/>
              </a:solidFill>
              <a:latin typeface="Times New Roman" panose="02020603050405020304" pitchFamily="18" charset="0"/>
              <a:ea typeface="굴림" panose="020B0600000101010101" pitchFamily="34" charset="-127"/>
            </a:endParaRPr>
          </a:p>
        </p:txBody>
      </p:sp>
      <p:sp>
        <p:nvSpPr>
          <p:cNvPr id="12" name="Rectangle 1033">
            <a:extLst>
              <a:ext uri="{FF2B5EF4-FFF2-40B4-BE49-F238E27FC236}">
                <a16:creationId xmlns:a16="http://schemas.microsoft.com/office/drawing/2014/main" id="{73CA7F7A-9370-AF48-ACCC-6D0821B09B18}"/>
              </a:ext>
            </a:extLst>
          </p:cNvPr>
          <p:cNvSpPr>
            <a:spLocks noChangeArrowheads="1"/>
          </p:cNvSpPr>
          <p:nvPr/>
        </p:nvSpPr>
        <p:spPr bwMode="auto">
          <a:xfrm>
            <a:off x="6268194" y="1013586"/>
            <a:ext cx="152477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r>
              <a:rPr lang="en-US" altLang="en-US" sz="1500" dirty="0">
                <a:solidFill>
                  <a:schemeClr val="hlink"/>
                </a:solidFill>
              </a:rPr>
              <a:t>Driven turbulence</a:t>
            </a:r>
          </a:p>
        </p:txBody>
      </p:sp>
      <p:sp>
        <p:nvSpPr>
          <p:cNvPr id="13" name="TextBox 12">
            <a:extLst>
              <a:ext uri="{FF2B5EF4-FFF2-40B4-BE49-F238E27FC236}">
                <a16:creationId xmlns:a16="http://schemas.microsoft.com/office/drawing/2014/main" id="{9222813C-3BEE-A649-BA0C-2DEAF460DCD6}"/>
              </a:ext>
            </a:extLst>
          </p:cNvPr>
          <p:cNvSpPr txBox="1"/>
          <p:nvPr/>
        </p:nvSpPr>
        <p:spPr>
          <a:xfrm>
            <a:off x="6020974" y="3067647"/>
            <a:ext cx="1286571" cy="323165"/>
          </a:xfrm>
          <a:prstGeom prst="rect">
            <a:avLst/>
          </a:prstGeom>
          <a:noFill/>
        </p:spPr>
        <p:txBody>
          <a:bodyPr wrap="none" rtlCol="0">
            <a:spAutoFit/>
          </a:bodyPr>
          <a:lstStyle/>
          <a:p>
            <a:r>
              <a:rPr lang="en-US" sz="1500" dirty="0"/>
              <a:t>Cho &amp; AL 2004</a:t>
            </a:r>
          </a:p>
        </p:txBody>
      </p:sp>
      <p:sp>
        <p:nvSpPr>
          <p:cNvPr id="19" name="Rectangle 72">
            <a:extLst>
              <a:ext uri="{FF2B5EF4-FFF2-40B4-BE49-F238E27FC236}">
                <a16:creationId xmlns:a16="http://schemas.microsoft.com/office/drawing/2014/main" id="{A2CF7794-A226-4A42-AA3A-086905DA0849}"/>
              </a:ext>
            </a:extLst>
          </p:cNvPr>
          <p:cNvSpPr>
            <a:spLocks noChangeArrowheads="1"/>
          </p:cNvSpPr>
          <p:nvPr/>
        </p:nvSpPr>
        <p:spPr bwMode="auto">
          <a:xfrm>
            <a:off x="3298776" y="472142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endParaRPr lang="en-US" altLang="en-US" sz="1800"/>
          </a:p>
        </p:txBody>
      </p:sp>
      <p:grpSp>
        <p:nvGrpSpPr>
          <p:cNvPr id="20" name="Group 77">
            <a:extLst>
              <a:ext uri="{FF2B5EF4-FFF2-40B4-BE49-F238E27FC236}">
                <a16:creationId xmlns:a16="http://schemas.microsoft.com/office/drawing/2014/main" id="{C5A80BD5-7052-3841-9D4A-D2B764B9FA42}"/>
              </a:ext>
            </a:extLst>
          </p:cNvPr>
          <p:cNvGrpSpPr>
            <a:grpSpLocks/>
          </p:cNvGrpSpPr>
          <p:nvPr/>
        </p:nvGrpSpPr>
        <p:grpSpPr bwMode="auto">
          <a:xfrm>
            <a:off x="4827933" y="3366261"/>
            <a:ext cx="3829050" cy="2711054"/>
            <a:chOff x="5808" y="1248"/>
            <a:chExt cx="3216" cy="2277"/>
          </a:xfrm>
        </p:grpSpPr>
        <p:pic>
          <p:nvPicPr>
            <p:cNvPr id="21" name="Picture 73">
              <a:extLst>
                <a:ext uri="{FF2B5EF4-FFF2-40B4-BE49-F238E27FC236}">
                  <a16:creationId xmlns:a16="http://schemas.microsoft.com/office/drawing/2014/main" id="{D767AB16-FBD2-8A46-AB94-EC4AD6871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 y="1248"/>
              <a:ext cx="3216" cy="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 name="Rectangle 75">
              <a:extLst>
                <a:ext uri="{FF2B5EF4-FFF2-40B4-BE49-F238E27FC236}">
                  <a16:creationId xmlns:a16="http://schemas.microsoft.com/office/drawing/2014/main" id="{873C5A62-E2AD-5140-A8B2-BD958D1133FC}"/>
                </a:ext>
              </a:extLst>
            </p:cNvPr>
            <p:cNvSpPr>
              <a:spLocks noChangeArrowheads="1"/>
            </p:cNvSpPr>
            <p:nvPr/>
          </p:nvSpPr>
          <p:spPr bwMode="auto">
            <a:xfrm>
              <a:off x="7968" y="3312"/>
              <a:ext cx="70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r>
                <a:rPr lang="en-US" altLang="en-US" sz="1050" dirty="0">
                  <a:solidFill>
                    <a:srgbClr val="FF0000"/>
                  </a:solidFill>
                </a:rPr>
                <a:t>Cho &amp; AL 09</a:t>
              </a:r>
            </a:p>
          </p:txBody>
        </p:sp>
        <p:sp>
          <p:nvSpPr>
            <p:cNvPr id="23" name="Rectangle 76">
              <a:extLst>
                <a:ext uri="{FF2B5EF4-FFF2-40B4-BE49-F238E27FC236}">
                  <a16:creationId xmlns:a16="http://schemas.microsoft.com/office/drawing/2014/main" id="{E74A04C3-B354-4E4A-B976-005E6F2E4A20}"/>
                </a:ext>
              </a:extLst>
            </p:cNvPr>
            <p:cNvSpPr>
              <a:spLocks noChangeArrowheads="1"/>
            </p:cNvSpPr>
            <p:nvPr/>
          </p:nvSpPr>
          <p:spPr bwMode="auto">
            <a:xfrm>
              <a:off x="5904" y="3216"/>
              <a:ext cx="3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r>
                <a:rPr lang="en-US" altLang="en-US" sz="1200" dirty="0">
                  <a:solidFill>
                    <a:srgbClr val="FF3800"/>
                  </a:solidFill>
                </a:rPr>
                <a:t>512</a:t>
              </a:r>
              <a:r>
                <a:rPr lang="en-US" altLang="en-US" sz="1200" baseline="30000" dirty="0">
                  <a:solidFill>
                    <a:srgbClr val="FF3800"/>
                  </a:solidFill>
                </a:rPr>
                <a:t>3</a:t>
              </a:r>
            </a:p>
          </p:txBody>
        </p:sp>
      </p:grpSp>
    </p:spTree>
    <p:extLst>
      <p:ext uri="{BB962C8B-B14F-4D97-AF65-F5344CB8AC3E}">
        <p14:creationId xmlns:p14="http://schemas.microsoft.com/office/powerpoint/2010/main" val="100101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74AA58-46BD-AEC0-B1E8-42E73000B537}"/>
              </a:ext>
            </a:extLst>
          </p:cNvPr>
          <p:cNvSpPr txBox="1"/>
          <p:nvPr/>
        </p:nvSpPr>
        <p:spPr>
          <a:xfrm>
            <a:off x="381000" y="101165"/>
            <a:ext cx="1909497" cy="646331"/>
          </a:xfrm>
          <a:prstGeom prst="rect">
            <a:avLst/>
          </a:prstGeom>
          <a:noFill/>
        </p:spPr>
        <p:txBody>
          <a:bodyPr wrap="none" rtlCol="0">
            <a:spAutoFit/>
          </a:bodyPr>
          <a:lstStyle/>
          <a:p>
            <a:r>
              <a:rPr lang="en-US" sz="3600" dirty="0">
                <a:solidFill>
                  <a:schemeClr val="bg1"/>
                </a:solidFill>
              </a:rPr>
              <a:t>Summary</a:t>
            </a:r>
          </a:p>
        </p:txBody>
      </p:sp>
      <p:sp>
        <p:nvSpPr>
          <p:cNvPr id="4" name="上箭头 3">
            <a:extLst>
              <a:ext uri="{FF2B5EF4-FFF2-40B4-BE49-F238E27FC236}">
                <a16:creationId xmlns:a16="http://schemas.microsoft.com/office/drawing/2014/main" id="{7F781C79-958F-94E9-3437-C6FB44FFF171}"/>
              </a:ext>
            </a:extLst>
          </p:cNvPr>
          <p:cNvSpPr/>
          <p:nvPr/>
        </p:nvSpPr>
        <p:spPr>
          <a:xfrm rot="6211659">
            <a:off x="5746996" y="877866"/>
            <a:ext cx="253343" cy="2117689"/>
          </a:xfrm>
          <a:prstGeom prst="upArrow">
            <a:avLst>
              <a:gd name="adj1" fmla="val 50000"/>
              <a:gd name="adj2" fmla="val 132847"/>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zh-CN" altLang="en-US" sz="1500"/>
          </a:p>
        </p:txBody>
      </p:sp>
      <p:pic>
        <p:nvPicPr>
          <p:cNvPr id="5" name="图片 4" descr="Screen Shot 2018-02-01 at 5.35.17 PM.png">
            <a:extLst>
              <a:ext uri="{FF2B5EF4-FFF2-40B4-BE49-F238E27FC236}">
                <a16:creationId xmlns:a16="http://schemas.microsoft.com/office/drawing/2014/main" id="{268555E3-9A2D-86AA-3339-88E5C565B92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b="66795"/>
          <a:stretch/>
        </p:blipFill>
        <p:spPr>
          <a:xfrm>
            <a:off x="2614268" y="2313809"/>
            <a:ext cx="1802016" cy="1726339"/>
          </a:xfrm>
          <a:prstGeom prst="rect">
            <a:avLst/>
          </a:prstGeom>
        </p:spPr>
      </p:pic>
      <p:pic>
        <p:nvPicPr>
          <p:cNvPr id="6" name="图片 6" descr="Screen Shot 2018-02-01 at 5.35.17 PM.png">
            <a:extLst>
              <a:ext uri="{FF2B5EF4-FFF2-40B4-BE49-F238E27FC236}">
                <a16:creationId xmlns:a16="http://schemas.microsoft.com/office/drawing/2014/main" id="{9CF88930-AB95-F1ED-7D31-66ACEABA731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t="34087" b="33034"/>
          <a:stretch/>
        </p:blipFill>
        <p:spPr>
          <a:xfrm>
            <a:off x="4872595" y="2313809"/>
            <a:ext cx="1764363" cy="1726339"/>
          </a:xfrm>
          <a:prstGeom prst="rect">
            <a:avLst/>
          </a:prstGeom>
        </p:spPr>
      </p:pic>
      <p:pic>
        <p:nvPicPr>
          <p:cNvPr id="7" name="图片 7" descr="Screen Shot 2018-02-01 at 5.35.17 PM.png">
            <a:extLst>
              <a:ext uri="{FF2B5EF4-FFF2-40B4-BE49-F238E27FC236}">
                <a16:creationId xmlns:a16="http://schemas.microsoft.com/office/drawing/2014/main" id="{4DAE025E-1095-307E-F917-0004E382594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t="66537"/>
          <a:stretch/>
        </p:blipFill>
        <p:spPr>
          <a:xfrm>
            <a:off x="7086600" y="2313809"/>
            <a:ext cx="1860325" cy="1726339"/>
          </a:xfrm>
          <a:prstGeom prst="rect">
            <a:avLst/>
          </a:prstGeom>
        </p:spPr>
      </p:pic>
      <p:sp>
        <p:nvSpPr>
          <p:cNvPr id="8" name="文本框 8">
            <a:extLst>
              <a:ext uri="{FF2B5EF4-FFF2-40B4-BE49-F238E27FC236}">
                <a16:creationId xmlns:a16="http://schemas.microsoft.com/office/drawing/2014/main" id="{951A940E-0457-4EEC-5182-F45B23E7BF3E}"/>
              </a:ext>
            </a:extLst>
          </p:cNvPr>
          <p:cNvSpPr txBox="1"/>
          <p:nvPr/>
        </p:nvSpPr>
        <p:spPr>
          <a:xfrm>
            <a:off x="2910022" y="4181514"/>
            <a:ext cx="1257973" cy="323165"/>
          </a:xfrm>
          <a:prstGeom prst="rect">
            <a:avLst/>
          </a:prstGeom>
          <a:noFill/>
        </p:spPr>
        <p:txBody>
          <a:bodyPr wrap="square" rtlCol="0">
            <a:spAutoFit/>
          </a:bodyPr>
          <a:lstStyle>
            <a:defPPr>
              <a:defRPr lang="zh-CN"/>
            </a:defPPr>
            <a:lvl1pPr>
              <a:defRPr kumimoji="1" sz="2000">
                <a:latin typeface="Avenir Next Demi Bold"/>
                <a:cs typeface="Avenir Next Demi Bold"/>
              </a:defRPr>
            </a:lvl1pPr>
          </a:lstStyle>
          <a:p>
            <a:r>
              <a:rPr lang="en-US" altLang="zh-CN" sz="1500" dirty="0">
                <a:solidFill>
                  <a:schemeClr val="bg1"/>
                </a:solidFill>
              </a:rPr>
              <a:t>Large scales</a:t>
            </a:r>
            <a:endParaRPr lang="zh-CN" altLang="en-US" sz="1500" dirty="0">
              <a:solidFill>
                <a:schemeClr val="bg1"/>
              </a:solidFill>
            </a:endParaRPr>
          </a:p>
        </p:txBody>
      </p:sp>
      <p:sp>
        <p:nvSpPr>
          <p:cNvPr id="9" name="文本框 9">
            <a:extLst>
              <a:ext uri="{FF2B5EF4-FFF2-40B4-BE49-F238E27FC236}">
                <a16:creationId xmlns:a16="http://schemas.microsoft.com/office/drawing/2014/main" id="{531FE43E-FEA4-A9A1-C116-3DDFF2F23AED}"/>
              </a:ext>
            </a:extLst>
          </p:cNvPr>
          <p:cNvSpPr txBox="1"/>
          <p:nvPr/>
        </p:nvSpPr>
        <p:spPr>
          <a:xfrm>
            <a:off x="5078423" y="4181514"/>
            <a:ext cx="1503938" cy="323165"/>
          </a:xfrm>
          <a:prstGeom prst="rect">
            <a:avLst/>
          </a:prstGeom>
          <a:noFill/>
        </p:spPr>
        <p:txBody>
          <a:bodyPr wrap="square" rtlCol="0">
            <a:spAutoFit/>
          </a:bodyPr>
          <a:lstStyle>
            <a:defPPr>
              <a:defRPr lang="zh-CN"/>
            </a:defPPr>
            <a:lvl1pPr>
              <a:defRPr kumimoji="1" sz="2000">
                <a:latin typeface="Avenir Next Demi Bold"/>
                <a:cs typeface="Avenir Next Demi Bold"/>
              </a:defRPr>
            </a:lvl1pPr>
          </a:lstStyle>
          <a:p>
            <a:r>
              <a:rPr lang="en-US" altLang="zh-CN" sz="1500" dirty="0">
                <a:solidFill>
                  <a:schemeClr val="bg1"/>
                </a:solidFill>
              </a:rPr>
              <a:t>Medium scales</a:t>
            </a:r>
            <a:endParaRPr lang="zh-CN" altLang="en-US" sz="1500" dirty="0">
              <a:solidFill>
                <a:schemeClr val="bg1"/>
              </a:solidFill>
            </a:endParaRPr>
          </a:p>
        </p:txBody>
      </p:sp>
      <p:sp>
        <p:nvSpPr>
          <p:cNvPr id="10" name="文本框 10">
            <a:extLst>
              <a:ext uri="{FF2B5EF4-FFF2-40B4-BE49-F238E27FC236}">
                <a16:creationId xmlns:a16="http://schemas.microsoft.com/office/drawing/2014/main" id="{F9F0A879-97F0-A989-37EB-D9B531D42963}"/>
              </a:ext>
            </a:extLst>
          </p:cNvPr>
          <p:cNvSpPr txBox="1"/>
          <p:nvPr/>
        </p:nvSpPr>
        <p:spPr>
          <a:xfrm>
            <a:off x="7395221" y="4181514"/>
            <a:ext cx="1250663" cy="323165"/>
          </a:xfrm>
          <a:prstGeom prst="rect">
            <a:avLst/>
          </a:prstGeom>
          <a:noFill/>
        </p:spPr>
        <p:txBody>
          <a:bodyPr wrap="square" rtlCol="0">
            <a:spAutoFit/>
          </a:bodyPr>
          <a:lstStyle>
            <a:defPPr>
              <a:defRPr lang="zh-CN"/>
            </a:defPPr>
            <a:lvl1pPr>
              <a:defRPr kumimoji="1" sz="2000">
                <a:latin typeface="Avenir Next Demi Bold"/>
                <a:cs typeface="Avenir Next Demi Bold"/>
              </a:defRPr>
            </a:lvl1pPr>
          </a:lstStyle>
          <a:p>
            <a:r>
              <a:rPr lang="en-US" altLang="zh-CN" sz="1500" dirty="0">
                <a:solidFill>
                  <a:schemeClr val="bg1"/>
                </a:solidFill>
              </a:rPr>
              <a:t>Small scales</a:t>
            </a:r>
            <a:endParaRPr lang="zh-CN" altLang="en-US" sz="1500" dirty="0">
              <a:solidFill>
                <a:schemeClr val="bg1"/>
              </a:solidFill>
            </a:endParaRPr>
          </a:p>
        </p:txBody>
      </p:sp>
      <p:sp>
        <p:nvSpPr>
          <p:cNvPr id="11" name="任意形状 11">
            <a:extLst>
              <a:ext uri="{FF2B5EF4-FFF2-40B4-BE49-F238E27FC236}">
                <a16:creationId xmlns:a16="http://schemas.microsoft.com/office/drawing/2014/main" id="{D29E8C23-B90B-42DD-9B4A-3A92CDE130CD}"/>
              </a:ext>
            </a:extLst>
          </p:cNvPr>
          <p:cNvSpPr/>
          <p:nvPr/>
        </p:nvSpPr>
        <p:spPr>
          <a:xfrm rot="21200996">
            <a:off x="2946100" y="1054575"/>
            <a:ext cx="5857295" cy="2504487"/>
          </a:xfrm>
          <a:custGeom>
            <a:avLst/>
            <a:gdLst>
              <a:gd name="connsiteX0" fmla="*/ 0 w 7809726"/>
              <a:gd name="connsiteY0" fmla="*/ 1245270 h 3339316"/>
              <a:gd name="connsiteX1" fmla="*/ 635047 w 7809726"/>
              <a:gd name="connsiteY1" fmla="*/ 150963 h 3339316"/>
              <a:gd name="connsiteX2" fmla="*/ 1459257 w 7809726"/>
              <a:gd name="connsiteY2" fmla="*/ 56393 h 3339316"/>
              <a:gd name="connsiteX3" fmla="*/ 2986072 w 7809726"/>
              <a:gd name="connsiteY3" fmla="*/ 596792 h 3339316"/>
              <a:gd name="connsiteX4" fmla="*/ 6796354 w 7809726"/>
              <a:gd name="connsiteY4" fmla="*/ 2055869 h 3339316"/>
              <a:gd name="connsiteX5" fmla="*/ 7809726 w 7809726"/>
              <a:gd name="connsiteY5" fmla="*/ 3339316 h 33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9726" h="3339316">
                <a:moveTo>
                  <a:pt x="0" y="1245270"/>
                </a:moveTo>
                <a:cubicBezTo>
                  <a:pt x="195919" y="797189"/>
                  <a:pt x="391838" y="349109"/>
                  <a:pt x="635047" y="150963"/>
                </a:cubicBezTo>
                <a:cubicBezTo>
                  <a:pt x="878257" y="-47183"/>
                  <a:pt x="1067420" y="-17912"/>
                  <a:pt x="1459257" y="56393"/>
                </a:cubicBezTo>
                <a:cubicBezTo>
                  <a:pt x="1851095" y="130698"/>
                  <a:pt x="2986072" y="596792"/>
                  <a:pt x="2986072" y="596792"/>
                </a:cubicBezTo>
                <a:cubicBezTo>
                  <a:pt x="3875588" y="930038"/>
                  <a:pt x="5992412" y="1598782"/>
                  <a:pt x="6796354" y="2055869"/>
                </a:cubicBezTo>
                <a:cubicBezTo>
                  <a:pt x="7600296" y="2512956"/>
                  <a:pt x="7809726" y="3339316"/>
                  <a:pt x="7809726" y="3339316"/>
                </a:cubicBezTo>
              </a:path>
            </a:pathLst>
          </a:cu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zh-CN" altLang="en-US" sz="1500"/>
          </a:p>
        </p:txBody>
      </p:sp>
      <p:sp>
        <p:nvSpPr>
          <p:cNvPr id="12" name="文本框 12">
            <a:extLst>
              <a:ext uri="{FF2B5EF4-FFF2-40B4-BE49-F238E27FC236}">
                <a16:creationId xmlns:a16="http://schemas.microsoft.com/office/drawing/2014/main" id="{817F7E6E-1FD9-C671-DF8D-6D279D6ED3FC}"/>
              </a:ext>
            </a:extLst>
          </p:cNvPr>
          <p:cNvSpPr txBox="1"/>
          <p:nvPr/>
        </p:nvSpPr>
        <p:spPr>
          <a:xfrm>
            <a:off x="2569472" y="823607"/>
            <a:ext cx="6249548" cy="323165"/>
          </a:xfrm>
          <a:prstGeom prst="rect">
            <a:avLst/>
          </a:prstGeom>
          <a:solidFill>
            <a:schemeClr val="accent3">
              <a:alpha val="36000"/>
            </a:schemeClr>
          </a:solidFill>
        </p:spPr>
        <p:style>
          <a:lnRef idx="3">
            <a:schemeClr val="lt1"/>
          </a:lnRef>
          <a:fillRef idx="1">
            <a:schemeClr val="accent3"/>
          </a:fillRef>
          <a:effectRef idx="1">
            <a:schemeClr val="accent3"/>
          </a:effectRef>
          <a:fontRef idx="minor">
            <a:schemeClr val="lt1"/>
          </a:fontRef>
        </p:style>
        <p:txBody>
          <a:bodyPr wrap="square" rtlCol="0">
            <a:spAutoFit/>
          </a:bodyPr>
          <a:lstStyle>
            <a:defPPr>
              <a:defRPr lang="zh-CN"/>
            </a:defPPr>
            <a:lvl1pPr>
              <a:defRPr sz="3200" b="1">
                <a:solidFill>
                  <a:schemeClr val="accent4">
                    <a:lumMod val="50000"/>
                  </a:schemeClr>
                </a:solidFill>
                <a:latin typeface="+mj-lt"/>
              </a:defRPr>
            </a:lvl1pPr>
          </a:lstStyle>
          <a:p>
            <a:r>
              <a:rPr lang="en-US" altLang="zh-CN" sz="1500" dirty="0">
                <a:solidFill>
                  <a:schemeClr val="bg1"/>
                </a:solidFill>
                <a:latin typeface="Avenir Medium"/>
                <a:cs typeface="Avenir Medium"/>
              </a:rPr>
              <a:t>Scale-dependent anisotropy of MHD turbulence  </a:t>
            </a:r>
            <a:endParaRPr lang="zh-CN" altLang="en-US" sz="1500" dirty="0">
              <a:solidFill>
                <a:schemeClr val="bg1"/>
              </a:solidFill>
              <a:latin typeface="Avenir Medium"/>
              <a:cs typeface="Avenir Medium"/>
            </a:endParaRPr>
          </a:p>
        </p:txBody>
      </p:sp>
      <p:sp>
        <p:nvSpPr>
          <p:cNvPr id="13" name="文本框 13">
            <a:extLst>
              <a:ext uri="{FF2B5EF4-FFF2-40B4-BE49-F238E27FC236}">
                <a16:creationId xmlns:a16="http://schemas.microsoft.com/office/drawing/2014/main" id="{5748F1A4-709B-85F7-0F46-9F7542020203}"/>
              </a:ext>
            </a:extLst>
          </p:cNvPr>
          <p:cNvSpPr txBox="1"/>
          <p:nvPr/>
        </p:nvSpPr>
        <p:spPr>
          <a:xfrm rot="735646">
            <a:off x="4768813" y="1428322"/>
            <a:ext cx="2671629" cy="323165"/>
          </a:xfrm>
          <a:prstGeom prst="rect">
            <a:avLst/>
          </a:prstGeom>
          <a:noFill/>
        </p:spPr>
        <p:txBody>
          <a:bodyPr wrap="square" rtlCol="0">
            <a:spAutoFit/>
          </a:bodyPr>
          <a:lstStyle/>
          <a:p>
            <a:r>
              <a:rPr kumimoji="1" lang="en-US" altLang="zh-CN" sz="1500" dirty="0">
                <a:solidFill>
                  <a:schemeClr val="accent3">
                    <a:lumMod val="50000"/>
                  </a:schemeClr>
                </a:solidFill>
                <a:latin typeface="Arial Rounded MT Bold"/>
                <a:cs typeface="Arial Rounded MT Bold"/>
              </a:rPr>
              <a:t>Turbulent energy cascade </a:t>
            </a:r>
            <a:endParaRPr kumimoji="1" lang="zh-CN" altLang="en-US" sz="1500" dirty="0">
              <a:solidFill>
                <a:schemeClr val="accent3">
                  <a:lumMod val="50000"/>
                </a:schemeClr>
              </a:solidFill>
              <a:latin typeface="Arial Rounded MT Bold"/>
              <a:cs typeface="Arial Rounded MT Bold"/>
            </a:endParaRPr>
          </a:p>
        </p:txBody>
      </p:sp>
      <p:sp>
        <p:nvSpPr>
          <p:cNvPr id="14" name="TextBox 13">
            <a:extLst>
              <a:ext uri="{FF2B5EF4-FFF2-40B4-BE49-F238E27FC236}">
                <a16:creationId xmlns:a16="http://schemas.microsoft.com/office/drawing/2014/main" id="{63F24020-07B8-659F-DBC7-6929585DB709}"/>
              </a:ext>
            </a:extLst>
          </p:cNvPr>
          <p:cNvSpPr txBox="1"/>
          <p:nvPr/>
        </p:nvSpPr>
        <p:spPr>
          <a:xfrm>
            <a:off x="798786" y="4687614"/>
            <a:ext cx="7149714" cy="1631216"/>
          </a:xfrm>
          <a:prstGeom prst="rect">
            <a:avLst/>
          </a:prstGeom>
          <a:noFill/>
        </p:spPr>
        <p:txBody>
          <a:bodyPr wrap="none" rtlCol="0">
            <a:spAutoFit/>
          </a:bodyPr>
          <a:lstStyle/>
          <a:p>
            <a:r>
              <a:rPr lang="en-US" dirty="0">
                <a:solidFill>
                  <a:schemeClr val="bg1"/>
                </a:solidFill>
              </a:rPr>
              <a:t>Alfvenic turbulence scaling is defined in the local system of reference</a:t>
            </a:r>
          </a:p>
          <a:p>
            <a:r>
              <a:rPr lang="en-US" dirty="0">
                <a:solidFill>
                  <a:schemeClr val="bg1"/>
                </a:solidFill>
              </a:rPr>
              <a:t>Magnetic field lines in turbulence are </a:t>
            </a:r>
            <a:r>
              <a:rPr lang="en-US" dirty="0" err="1">
                <a:solidFill>
                  <a:schemeClr val="bg1"/>
                </a:solidFill>
              </a:rPr>
              <a:t>superdiffusive</a:t>
            </a:r>
            <a:endParaRPr lang="en-US" dirty="0">
              <a:solidFill>
                <a:schemeClr val="bg1"/>
              </a:solidFill>
            </a:endParaRPr>
          </a:p>
          <a:p>
            <a:r>
              <a:rPr lang="en-US" dirty="0">
                <a:solidFill>
                  <a:schemeClr val="bg1"/>
                </a:solidFill>
              </a:rPr>
              <a:t>MHD turbulence is a sum of Alfven, slow and fast cascades</a:t>
            </a:r>
          </a:p>
          <a:p>
            <a:r>
              <a:rPr lang="en-US" dirty="0">
                <a:solidFill>
                  <a:schemeClr val="bg1"/>
                </a:solidFill>
              </a:rPr>
              <a:t>MHD turbulence and magnetic reconnection are inseparable</a:t>
            </a:r>
          </a:p>
          <a:p>
            <a:r>
              <a:rPr lang="en-US" dirty="0">
                <a:solidFill>
                  <a:schemeClr val="bg1"/>
                </a:solidFill>
              </a:rPr>
              <a:t>MHD turbulence controls processes of CR scattering and acceleration</a:t>
            </a:r>
          </a:p>
        </p:txBody>
      </p:sp>
    </p:spTree>
    <p:extLst>
      <p:ext uri="{BB962C8B-B14F-4D97-AF65-F5344CB8AC3E}">
        <p14:creationId xmlns:p14="http://schemas.microsoft.com/office/powerpoint/2010/main" val="1219915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3">
            <a:extLst>
              <a:ext uri="{FF2B5EF4-FFF2-40B4-BE49-F238E27FC236}">
                <a16:creationId xmlns:a16="http://schemas.microsoft.com/office/drawing/2014/main" id="{45E9A234-A50B-7849-88C7-469E9A59795B}"/>
              </a:ext>
            </a:extLst>
          </p:cNvPr>
          <p:cNvSpPr txBox="1">
            <a:spLocks noChangeArrowheads="1"/>
          </p:cNvSpPr>
          <p:nvPr/>
        </p:nvSpPr>
        <p:spPr bwMode="auto">
          <a:xfrm>
            <a:off x="4229100" y="1789509"/>
            <a:ext cx="3314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pPr eaLnBrk="1" hangingPunct="1"/>
            <a:r>
              <a:rPr lang="en-US" altLang="en-US" sz="2400" i="0" dirty="0">
                <a:latin typeface="Times" pitchFamily="2" charset="0"/>
                <a:sym typeface="Cochin" panose="02000603020000020003" pitchFamily="2" charset="0"/>
              </a:rPr>
              <a:t>Alfven mode </a:t>
            </a:r>
            <a:r>
              <a:rPr lang="en-US" altLang="en-US" sz="2100" dirty="0">
                <a:latin typeface="Times" pitchFamily="2" charset="0"/>
                <a:sym typeface="Cochin" panose="02000603020000020003" pitchFamily="2" charset="0"/>
              </a:rPr>
              <a:t>(v=V</a:t>
            </a:r>
            <a:r>
              <a:rPr lang="en-US" altLang="en-US" sz="2100" baseline="-25000" dirty="0">
                <a:latin typeface="Times" pitchFamily="2" charset="0"/>
                <a:sym typeface="Cochin" panose="02000603020000020003" pitchFamily="2" charset="0"/>
              </a:rPr>
              <a:t>A </a:t>
            </a:r>
            <a:r>
              <a:rPr lang="en-US" altLang="en-US" sz="2100" dirty="0" err="1">
                <a:latin typeface="Times" pitchFamily="2" charset="0"/>
                <a:sym typeface="Cochin" panose="02000603020000020003" pitchFamily="2" charset="0"/>
              </a:rPr>
              <a:t>cos</a:t>
            </a:r>
            <a:r>
              <a:rPr lang="en-US" altLang="en-US" sz="2100" dirty="0" err="1">
                <a:latin typeface="Symbol" pitchFamily="2" charset="2"/>
                <a:sym typeface="Cochin" panose="02000603020000020003" pitchFamily="2" charset="0"/>
              </a:rPr>
              <a:t>q</a:t>
            </a:r>
            <a:r>
              <a:rPr lang="en-US" altLang="en-US" sz="2100" dirty="0">
                <a:latin typeface="Times" pitchFamily="2" charset="0"/>
                <a:sym typeface="Cochin" panose="02000603020000020003" pitchFamily="2" charset="0"/>
              </a:rPr>
              <a:t>)</a:t>
            </a:r>
            <a:endParaRPr lang="en-US" altLang="en-US" sz="2700" dirty="0">
              <a:latin typeface="Times" pitchFamily="2" charset="0"/>
              <a:sym typeface="Cochin" panose="02000603020000020003" pitchFamily="2" charset="0"/>
            </a:endParaRPr>
          </a:p>
        </p:txBody>
      </p:sp>
      <p:sp>
        <p:nvSpPr>
          <p:cNvPr id="36866" name="Text Box 4">
            <a:extLst>
              <a:ext uri="{FF2B5EF4-FFF2-40B4-BE49-F238E27FC236}">
                <a16:creationId xmlns:a16="http://schemas.microsoft.com/office/drawing/2014/main" id="{72E9438B-551B-4948-9715-5835C4FB14C7}"/>
              </a:ext>
            </a:extLst>
          </p:cNvPr>
          <p:cNvSpPr txBox="1">
            <a:spLocks noChangeArrowheads="1"/>
          </p:cNvSpPr>
          <p:nvPr/>
        </p:nvSpPr>
        <p:spPr bwMode="auto">
          <a:xfrm>
            <a:off x="4572001" y="2286001"/>
            <a:ext cx="3007233" cy="64633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pPr eaLnBrk="1" hangingPunct="1"/>
            <a:r>
              <a:rPr lang="en-US" altLang="en-US" sz="1800" i="0" dirty="0">
                <a:latin typeface="Times" pitchFamily="2" charset="0"/>
                <a:sym typeface="Cochin" panose="02000603020000020003" pitchFamily="2" charset="0"/>
              </a:rPr>
              <a:t>incompressible;</a:t>
            </a:r>
          </a:p>
          <a:p>
            <a:pPr eaLnBrk="1" hangingPunct="1"/>
            <a:r>
              <a:rPr lang="en-US" altLang="en-US" sz="1800" i="0" dirty="0">
                <a:latin typeface="Times" pitchFamily="2" charset="0"/>
                <a:sym typeface="Cochin" panose="02000603020000020003" pitchFamily="2" charset="0"/>
              </a:rPr>
              <a:t>restoring force=mag. tension</a:t>
            </a:r>
          </a:p>
        </p:txBody>
      </p:sp>
      <p:grpSp>
        <p:nvGrpSpPr>
          <p:cNvPr id="36867" name="Group 5">
            <a:extLst>
              <a:ext uri="{FF2B5EF4-FFF2-40B4-BE49-F238E27FC236}">
                <a16:creationId xmlns:a16="http://schemas.microsoft.com/office/drawing/2014/main" id="{BB55487A-CD01-DB42-8B07-D7AC184E0EDD}"/>
              </a:ext>
            </a:extLst>
          </p:cNvPr>
          <p:cNvGrpSpPr>
            <a:grpSpLocks/>
          </p:cNvGrpSpPr>
          <p:nvPr/>
        </p:nvGrpSpPr>
        <p:grpSpPr bwMode="auto">
          <a:xfrm>
            <a:off x="1714500" y="4114800"/>
            <a:ext cx="1907382" cy="1485900"/>
            <a:chOff x="480" y="2736"/>
            <a:chExt cx="1602" cy="1248"/>
          </a:xfrm>
        </p:grpSpPr>
        <p:sp>
          <p:nvSpPr>
            <p:cNvPr id="36897" name="Line 6">
              <a:extLst>
                <a:ext uri="{FF2B5EF4-FFF2-40B4-BE49-F238E27FC236}">
                  <a16:creationId xmlns:a16="http://schemas.microsoft.com/office/drawing/2014/main" id="{910EC919-CFC8-8A43-B8A8-24429F825F9E}"/>
                </a:ext>
              </a:extLst>
            </p:cNvPr>
            <p:cNvSpPr>
              <a:spLocks noChangeShapeType="1"/>
            </p:cNvSpPr>
            <p:nvPr/>
          </p:nvSpPr>
          <p:spPr bwMode="auto">
            <a:xfrm>
              <a:off x="720" y="3264"/>
              <a:ext cx="144" cy="0"/>
            </a:xfrm>
            <a:prstGeom prst="line">
              <a:avLst/>
            </a:prstGeom>
            <a:noFill/>
            <a:ln w="1270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500"/>
            </a:p>
          </p:txBody>
        </p:sp>
        <p:sp>
          <p:nvSpPr>
            <p:cNvPr id="36898" name="Text Box 7">
              <a:extLst>
                <a:ext uri="{FF2B5EF4-FFF2-40B4-BE49-F238E27FC236}">
                  <a16:creationId xmlns:a16="http://schemas.microsoft.com/office/drawing/2014/main" id="{5670DF1C-19AE-ED4B-8D0C-658BF4F8C982}"/>
                </a:ext>
              </a:extLst>
            </p:cNvPr>
            <p:cNvSpPr txBox="1">
              <a:spLocks noChangeArrowheads="1"/>
            </p:cNvSpPr>
            <p:nvPr/>
          </p:nvSpPr>
          <p:spPr bwMode="auto">
            <a:xfrm>
              <a:off x="672" y="3216"/>
              <a:ext cx="268" cy="349"/>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pPr eaLnBrk="1" hangingPunct="1"/>
              <a:r>
                <a:rPr lang="en-US" altLang="en-US" sz="2100" dirty="0">
                  <a:latin typeface="Times" pitchFamily="2" charset="0"/>
                  <a:sym typeface="Cochin" panose="02000603020000020003" pitchFamily="2" charset="0"/>
                </a:rPr>
                <a:t>k</a:t>
              </a:r>
            </a:p>
          </p:txBody>
        </p:sp>
        <p:sp>
          <p:nvSpPr>
            <p:cNvPr id="36899" name="Line 8">
              <a:extLst>
                <a:ext uri="{FF2B5EF4-FFF2-40B4-BE49-F238E27FC236}">
                  <a16:creationId xmlns:a16="http://schemas.microsoft.com/office/drawing/2014/main" id="{B0185720-84DF-4C4F-A8E4-70402864456D}"/>
                </a:ext>
              </a:extLst>
            </p:cNvPr>
            <p:cNvSpPr>
              <a:spLocks noChangeShapeType="1"/>
            </p:cNvSpPr>
            <p:nvPr/>
          </p:nvSpPr>
          <p:spPr bwMode="auto">
            <a:xfrm>
              <a:off x="480" y="2832"/>
              <a:ext cx="0" cy="1152"/>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sz="1500"/>
            </a:p>
          </p:txBody>
        </p:sp>
        <p:sp>
          <p:nvSpPr>
            <p:cNvPr id="36900" name="Line 9">
              <a:extLst>
                <a:ext uri="{FF2B5EF4-FFF2-40B4-BE49-F238E27FC236}">
                  <a16:creationId xmlns:a16="http://schemas.microsoft.com/office/drawing/2014/main" id="{1D4C8508-D4A3-BE49-8075-A6C111A12C47}"/>
                </a:ext>
              </a:extLst>
            </p:cNvPr>
            <p:cNvSpPr>
              <a:spLocks noChangeShapeType="1"/>
            </p:cNvSpPr>
            <p:nvPr/>
          </p:nvSpPr>
          <p:spPr bwMode="auto">
            <a:xfrm>
              <a:off x="576" y="2832"/>
              <a:ext cx="0" cy="1152"/>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sz="1500"/>
            </a:p>
          </p:txBody>
        </p:sp>
        <p:sp>
          <p:nvSpPr>
            <p:cNvPr id="36901" name="Line 10">
              <a:extLst>
                <a:ext uri="{FF2B5EF4-FFF2-40B4-BE49-F238E27FC236}">
                  <a16:creationId xmlns:a16="http://schemas.microsoft.com/office/drawing/2014/main" id="{72E1C7E3-8025-3C46-A961-BEEC665BB85C}"/>
                </a:ext>
              </a:extLst>
            </p:cNvPr>
            <p:cNvSpPr>
              <a:spLocks noChangeShapeType="1"/>
            </p:cNvSpPr>
            <p:nvPr/>
          </p:nvSpPr>
          <p:spPr bwMode="auto">
            <a:xfrm>
              <a:off x="672" y="2832"/>
              <a:ext cx="0" cy="1152"/>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sz="1500"/>
            </a:p>
          </p:txBody>
        </p:sp>
        <p:sp>
          <p:nvSpPr>
            <p:cNvPr id="36902" name="Line 11">
              <a:extLst>
                <a:ext uri="{FF2B5EF4-FFF2-40B4-BE49-F238E27FC236}">
                  <a16:creationId xmlns:a16="http://schemas.microsoft.com/office/drawing/2014/main" id="{EEA5E9D2-5059-BD47-B60A-5576395C3F87}"/>
                </a:ext>
              </a:extLst>
            </p:cNvPr>
            <p:cNvSpPr>
              <a:spLocks noChangeShapeType="1"/>
            </p:cNvSpPr>
            <p:nvPr/>
          </p:nvSpPr>
          <p:spPr bwMode="auto">
            <a:xfrm>
              <a:off x="1008" y="2832"/>
              <a:ext cx="0" cy="1152"/>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sz="1500"/>
            </a:p>
          </p:txBody>
        </p:sp>
        <p:sp>
          <p:nvSpPr>
            <p:cNvPr id="36903" name="Line 12">
              <a:extLst>
                <a:ext uri="{FF2B5EF4-FFF2-40B4-BE49-F238E27FC236}">
                  <a16:creationId xmlns:a16="http://schemas.microsoft.com/office/drawing/2014/main" id="{D66E5567-0A7B-2C46-8776-84238FEFF657}"/>
                </a:ext>
              </a:extLst>
            </p:cNvPr>
            <p:cNvSpPr>
              <a:spLocks noChangeShapeType="1"/>
            </p:cNvSpPr>
            <p:nvPr/>
          </p:nvSpPr>
          <p:spPr bwMode="auto">
            <a:xfrm>
              <a:off x="1296" y="2832"/>
              <a:ext cx="0" cy="1152"/>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sz="1500"/>
            </a:p>
          </p:txBody>
        </p:sp>
        <p:sp>
          <p:nvSpPr>
            <p:cNvPr id="36904" name="Line 13">
              <a:extLst>
                <a:ext uri="{FF2B5EF4-FFF2-40B4-BE49-F238E27FC236}">
                  <a16:creationId xmlns:a16="http://schemas.microsoft.com/office/drawing/2014/main" id="{D4BBEED1-9B0B-3144-B19A-348433B48596}"/>
                </a:ext>
              </a:extLst>
            </p:cNvPr>
            <p:cNvSpPr>
              <a:spLocks noChangeShapeType="1"/>
            </p:cNvSpPr>
            <p:nvPr/>
          </p:nvSpPr>
          <p:spPr bwMode="auto">
            <a:xfrm>
              <a:off x="1392" y="2832"/>
              <a:ext cx="0" cy="1152"/>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sz="1500"/>
            </a:p>
          </p:txBody>
        </p:sp>
        <p:sp>
          <p:nvSpPr>
            <p:cNvPr id="36905" name="Line 14">
              <a:extLst>
                <a:ext uri="{FF2B5EF4-FFF2-40B4-BE49-F238E27FC236}">
                  <a16:creationId xmlns:a16="http://schemas.microsoft.com/office/drawing/2014/main" id="{2ECA2310-895B-EE4B-94DD-28278C848A79}"/>
                </a:ext>
              </a:extLst>
            </p:cNvPr>
            <p:cNvSpPr>
              <a:spLocks noChangeShapeType="1"/>
            </p:cNvSpPr>
            <p:nvPr/>
          </p:nvSpPr>
          <p:spPr bwMode="auto">
            <a:xfrm>
              <a:off x="1488" y="2832"/>
              <a:ext cx="0" cy="1152"/>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sz="1500"/>
            </a:p>
          </p:txBody>
        </p:sp>
        <p:sp>
          <p:nvSpPr>
            <p:cNvPr id="36906" name="Line 15">
              <a:extLst>
                <a:ext uri="{FF2B5EF4-FFF2-40B4-BE49-F238E27FC236}">
                  <a16:creationId xmlns:a16="http://schemas.microsoft.com/office/drawing/2014/main" id="{B574D2EC-D0A5-5A41-A16E-69446CFC2842}"/>
                </a:ext>
              </a:extLst>
            </p:cNvPr>
            <p:cNvSpPr>
              <a:spLocks noChangeShapeType="1"/>
            </p:cNvSpPr>
            <p:nvPr/>
          </p:nvSpPr>
          <p:spPr bwMode="auto">
            <a:xfrm>
              <a:off x="1776" y="2832"/>
              <a:ext cx="0" cy="1152"/>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sz="1500"/>
            </a:p>
          </p:txBody>
        </p:sp>
        <p:sp>
          <p:nvSpPr>
            <p:cNvPr id="36907" name="Line 16">
              <a:extLst>
                <a:ext uri="{FF2B5EF4-FFF2-40B4-BE49-F238E27FC236}">
                  <a16:creationId xmlns:a16="http://schemas.microsoft.com/office/drawing/2014/main" id="{80C00175-985C-7A48-87EC-477512096FF3}"/>
                </a:ext>
              </a:extLst>
            </p:cNvPr>
            <p:cNvSpPr>
              <a:spLocks noChangeShapeType="1"/>
            </p:cNvSpPr>
            <p:nvPr/>
          </p:nvSpPr>
          <p:spPr bwMode="auto">
            <a:xfrm>
              <a:off x="576" y="3552"/>
              <a:ext cx="240" cy="0"/>
            </a:xfrm>
            <a:prstGeom prst="line">
              <a:avLst/>
            </a:prstGeom>
            <a:noFill/>
            <a:ln w="1905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500"/>
            </a:p>
          </p:txBody>
        </p:sp>
        <p:sp>
          <p:nvSpPr>
            <p:cNvPr id="36908" name="Text Box 17">
              <a:extLst>
                <a:ext uri="{FF2B5EF4-FFF2-40B4-BE49-F238E27FC236}">
                  <a16:creationId xmlns:a16="http://schemas.microsoft.com/office/drawing/2014/main" id="{34C04572-D11E-9E4D-A968-DB8647BE575E}"/>
                </a:ext>
              </a:extLst>
            </p:cNvPr>
            <p:cNvSpPr txBox="1">
              <a:spLocks noChangeArrowheads="1"/>
            </p:cNvSpPr>
            <p:nvPr/>
          </p:nvSpPr>
          <p:spPr bwMode="auto">
            <a:xfrm>
              <a:off x="1776" y="2736"/>
              <a:ext cx="306" cy="349"/>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pPr eaLnBrk="1" hangingPunct="1"/>
              <a:r>
                <a:rPr lang="en-US" altLang="en-US" sz="2100" dirty="0">
                  <a:latin typeface="Times" pitchFamily="2" charset="0"/>
                  <a:sym typeface="Cochin" panose="02000603020000020003" pitchFamily="2" charset="0"/>
                </a:rPr>
                <a:t>B</a:t>
              </a:r>
              <a:endParaRPr lang="en-US" altLang="en-US" sz="2700" dirty="0">
                <a:latin typeface="Times" pitchFamily="2" charset="0"/>
                <a:sym typeface="Cochin" panose="02000603020000020003" pitchFamily="2" charset="0"/>
              </a:endParaRPr>
            </a:p>
          </p:txBody>
        </p:sp>
        <p:sp>
          <p:nvSpPr>
            <p:cNvPr id="36909" name="Line 18">
              <a:extLst>
                <a:ext uri="{FF2B5EF4-FFF2-40B4-BE49-F238E27FC236}">
                  <a16:creationId xmlns:a16="http://schemas.microsoft.com/office/drawing/2014/main" id="{BF4AB040-EE2D-304E-BF3E-155FB08A983A}"/>
                </a:ext>
              </a:extLst>
            </p:cNvPr>
            <p:cNvSpPr>
              <a:spLocks noChangeShapeType="1"/>
            </p:cNvSpPr>
            <p:nvPr/>
          </p:nvSpPr>
          <p:spPr bwMode="auto">
            <a:xfrm>
              <a:off x="1834" y="2775"/>
              <a:ext cx="144" cy="0"/>
            </a:xfrm>
            <a:prstGeom prst="line">
              <a:avLst/>
            </a:prstGeom>
            <a:noFill/>
            <a:ln w="1270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500"/>
            </a:p>
          </p:txBody>
        </p:sp>
      </p:grpSp>
      <p:sp>
        <p:nvSpPr>
          <p:cNvPr id="36868" name="Text Box 19">
            <a:extLst>
              <a:ext uri="{FF2B5EF4-FFF2-40B4-BE49-F238E27FC236}">
                <a16:creationId xmlns:a16="http://schemas.microsoft.com/office/drawing/2014/main" id="{71A859AB-F976-804A-8CC7-E25FD9C90F47}"/>
              </a:ext>
            </a:extLst>
          </p:cNvPr>
          <p:cNvSpPr txBox="1">
            <a:spLocks noChangeArrowheads="1"/>
          </p:cNvSpPr>
          <p:nvPr/>
        </p:nvSpPr>
        <p:spPr bwMode="auto">
          <a:xfrm>
            <a:off x="4229100" y="2971800"/>
            <a:ext cx="3314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pPr eaLnBrk="1" hangingPunct="1"/>
            <a:r>
              <a:rPr lang="en-US" altLang="en-US" sz="2400" i="0" dirty="0">
                <a:latin typeface="Times" pitchFamily="2" charset="0"/>
                <a:sym typeface="Cochin" panose="02000603020000020003" pitchFamily="2" charset="0"/>
              </a:rPr>
              <a:t>slow mode </a:t>
            </a:r>
            <a:r>
              <a:rPr lang="en-US" altLang="en-US" sz="2100" dirty="0">
                <a:latin typeface="Times" pitchFamily="2" charset="0"/>
                <a:sym typeface="Cochin" panose="02000603020000020003" pitchFamily="2" charset="0"/>
              </a:rPr>
              <a:t>(v=</a:t>
            </a:r>
            <a:r>
              <a:rPr lang="en-US" altLang="en-US" sz="2100" dirty="0" err="1">
                <a:latin typeface="Times" pitchFamily="2" charset="0"/>
                <a:sym typeface="Cochin" panose="02000603020000020003" pitchFamily="2" charset="0"/>
              </a:rPr>
              <a:t>c</a:t>
            </a:r>
            <a:r>
              <a:rPr lang="en-US" altLang="en-US" sz="2100" baseline="-25000" dirty="0" err="1">
                <a:latin typeface="Times" pitchFamily="2" charset="0"/>
                <a:sym typeface="Cochin" panose="02000603020000020003" pitchFamily="2" charset="0"/>
              </a:rPr>
              <a:t>s</a:t>
            </a:r>
            <a:r>
              <a:rPr lang="en-US" altLang="en-US" sz="2100" dirty="0">
                <a:latin typeface="Times" pitchFamily="2" charset="0"/>
                <a:sym typeface="Cochin" panose="02000603020000020003" pitchFamily="2" charset="0"/>
              </a:rPr>
              <a:t> </a:t>
            </a:r>
            <a:r>
              <a:rPr lang="en-US" altLang="en-US" sz="2100" dirty="0" err="1">
                <a:latin typeface="Times" pitchFamily="2" charset="0"/>
                <a:sym typeface="Cochin" panose="02000603020000020003" pitchFamily="2" charset="0"/>
              </a:rPr>
              <a:t>cos</a:t>
            </a:r>
            <a:r>
              <a:rPr lang="en-US" altLang="en-US" sz="2100" dirty="0" err="1">
                <a:latin typeface="Symbol" pitchFamily="2" charset="2"/>
                <a:sym typeface="Cochin" panose="02000603020000020003" pitchFamily="2" charset="0"/>
              </a:rPr>
              <a:t>q</a:t>
            </a:r>
            <a:r>
              <a:rPr lang="en-US" altLang="en-US" sz="2100" dirty="0">
                <a:latin typeface="Times" pitchFamily="2" charset="0"/>
                <a:sym typeface="Cochin" panose="02000603020000020003" pitchFamily="2" charset="0"/>
              </a:rPr>
              <a:t>)</a:t>
            </a:r>
            <a:endParaRPr lang="en-US" altLang="en-US" sz="2700" dirty="0">
              <a:latin typeface="Times" pitchFamily="2" charset="0"/>
              <a:sym typeface="Cochin" panose="02000603020000020003" pitchFamily="2" charset="0"/>
            </a:endParaRPr>
          </a:p>
        </p:txBody>
      </p:sp>
      <p:sp>
        <p:nvSpPr>
          <p:cNvPr id="36869" name="Text Box 20">
            <a:extLst>
              <a:ext uri="{FF2B5EF4-FFF2-40B4-BE49-F238E27FC236}">
                <a16:creationId xmlns:a16="http://schemas.microsoft.com/office/drawing/2014/main" id="{5FCC0AB0-DF22-F340-806F-0FDC507EBCC0}"/>
              </a:ext>
            </a:extLst>
          </p:cNvPr>
          <p:cNvSpPr txBox="1">
            <a:spLocks noChangeArrowheads="1"/>
          </p:cNvSpPr>
          <p:nvPr/>
        </p:nvSpPr>
        <p:spPr bwMode="auto">
          <a:xfrm>
            <a:off x="4229100" y="4286250"/>
            <a:ext cx="3314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pPr eaLnBrk="1" hangingPunct="1"/>
            <a:r>
              <a:rPr lang="en-US" altLang="en-US" sz="2400" i="0" dirty="0">
                <a:latin typeface="Times" pitchFamily="2" charset="0"/>
                <a:sym typeface="Cochin" panose="02000603020000020003" pitchFamily="2" charset="0"/>
              </a:rPr>
              <a:t>fast mode </a:t>
            </a:r>
            <a:r>
              <a:rPr lang="en-US" altLang="en-US" sz="2100" dirty="0">
                <a:latin typeface="Times" pitchFamily="2" charset="0"/>
                <a:sym typeface="Cochin" panose="02000603020000020003" pitchFamily="2" charset="0"/>
              </a:rPr>
              <a:t>(v=V</a:t>
            </a:r>
            <a:r>
              <a:rPr lang="en-US" altLang="en-US" sz="2100" baseline="-25000" dirty="0">
                <a:latin typeface="Times" pitchFamily="2" charset="0"/>
                <a:sym typeface="Cochin" panose="02000603020000020003" pitchFamily="2" charset="0"/>
              </a:rPr>
              <a:t>A</a:t>
            </a:r>
            <a:r>
              <a:rPr lang="en-US" altLang="en-US" sz="2100" dirty="0">
                <a:latin typeface="Times" pitchFamily="2" charset="0"/>
                <a:sym typeface="Cochin" panose="02000603020000020003" pitchFamily="2" charset="0"/>
              </a:rPr>
              <a:t>)</a:t>
            </a:r>
            <a:endParaRPr lang="en-US" altLang="en-US" sz="2700" dirty="0">
              <a:latin typeface="Times" pitchFamily="2" charset="0"/>
              <a:sym typeface="Cochin" panose="02000603020000020003" pitchFamily="2" charset="0"/>
            </a:endParaRPr>
          </a:p>
        </p:txBody>
      </p:sp>
      <p:sp>
        <p:nvSpPr>
          <p:cNvPr id="36870" name="Text Box 21">
            <a:extLst>
              <a:ext uri="{FF2B5EF4-FFF2-40B4-BE49-F238E27FC236}">
                <a16:creationId xmlns:a16="http://schemas.microsoft.com/office/drawing/2014/main" id="{E351D194-7D21-1346-B43B-39F44C4D9AE7}"/>
              </a:ext>
            </a:extLst>
          </p:cNvPr>
          <p:cNvSpPr txBox="1">
            <a:spLocks noChangeArrowheads="1"/>
          </p:cNvSpPr>
          <p:nvPr/>
        </p:nvSpPr>
        <p:spPr bwMode="auto">
          <a:xfrm>
            <a:off x="4572000" y="4686300"/>
            <a:ext cx="3028950" cy="36933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pPr eaLnBrk="1" hangingPunct="1"/>
            <a:r>
              <a:rPr lang="en-US" altLang="en-US" sz="1800" i="0" dirty="0">
                <a:latin typeface="Times" pitchFamily="2" charset="0"/>
                <a:sym typeface="Cochin" panose="02000603020000020003" pitchFamily="2" charset="0"/>
              </a:rPr>
              <a:t>restoring force = </a:t>
            </a:r>
            <a:r>
              <a:rPr lang="en-US" altLang="en-US" sz="1800" i="0" dirty="0" err="1">
                <a:latin typeface="Times" pitchFamily="2" charset="0"/>
                <a:sym typeface="Cochin" panose="02000603020000020003" pitchFamily="2" charset="0"/>
              </a:rPr>
              <a:t>P</a:t>
            </a:r>
            <a:r>
              <a:rPr lang="en-US" altLang="en-US" sz="1800" i="0" baseline="-25000" dirty="0" err="1">
                <a:latin typeface="Times" pitchFamily="2" charset="0"/>
                <a:sym typeface="Cochin" panose="02000603020000020003" pitchFamily="2" charset="0"/>
              </a:rPr>
              <a:t>mag</a:t>
            </a:r>
            <a:r>
              <a:rPr lang="en-US" altLang="en-US" sz="1800" i="0" dirty="0">
                <a:latin typeface="Times" pitchFamily="2" charset="0"/>
                <a:sym typeface="Cochin" panose="02000603020000020003" pitchFamily="2" charset="0"/>
              </a:rPr>
              <a:t> + </a:t>
            </a:r>
            <a:r>
              <a:rPr lang="en-US" altLang="en-US" sz="1800" i="0" dirty="0" err="1">
                <a:latin typeface="Times" pitchFamily="2" charset="0"/>
                <a:sym typeface="Cochin" panose="02000603020000020003" pitchFamily="2" charset="0"/>
              </a:rPr>
              <a:t>P</a:t>
            </a:r>
            <a:r>
              <a:rPr lang="en-US" altLang="en-US" sz="1800" i="0" baseline="-25000" dirty="0" err="1">
                <a:latin typeface="Times" pitchFamily="2" charset="0"/>
                <a:sym typeface="Cochin" panose="02000603020000020003" pitchFamily="2" charset="0"/>
              </a:rPr>
              <a:t>gas</a:t>
            </a:r>
            <a:r>
              <a:rPr lang="en-US" altLang="en-US" sz="1800" i="0" dirty="0">
                <a:latin typeface="Times" pitchFamily="2" charset="0"/>
                <a:sym typeface="Cochin" panose="02000603020000020003" pitchFamily="2" charset="0"/>
              </a:rPr>
              <a:t> </a:t>
            </a:r>
          </a:p>
        </p:txBody>
      </p:sp>
      <p:grpSp>
        <p:nvGrpSpPr>
          <p:cNvPr id="36871" name="Group 22">
            <a:extLst>
              <a:ext uri="{FF2B5EF4-FFF2-40B4-BE49-F238E27FC236}">
                <a16:creationId xmlns:a16="http://schemas.microsoft.com/office/drawing/2014/main" id="{DC433DC3-C71D-764C-A6E3-AA19C256CDD5}"/>
              </a:ext>
            </a:extLst>
          </p:cNvPr>
          <p:cNvGrpSpPr>
            <a:grpSpLocks/>
          </p:cNvGrpSpPr>
          <p:nvPr/>
        </p:nvGrpSpPr>
        <p:grpSpPr bwMode="auto">
          <a:xfrm>
            <a:off x="2057400" y="2771775"/>
            <a:ext cx="1050132" cy="1314450"/>
            <a:chOff x="768" y="1584"/>
            <a:chExt cx="882" cy="1104"/>
          </a:xfrm>
        </p:grpSpPr>
        <p:grpSp>
          <p:nvGrpSpPr>
            <p:cNvPr id="36884" name="Group 23">
              <a:extLst>
                <a:ext uri="{FF2B5EF4-FFF2-40B4-BE49-F238E27FC236}">
                  <a16:creationId xmlns:a16="http://schemas.microsoft.com/office/drawing/2014/main" id="{E767C6BA-7999-C849-85CB-90C37A8E53D9}"/>
                </a:ext>
              </a:extLst>
            </p:cNvPr>
            <p:cNvGrpSpPr>
              <a:grpSpLocks/>
            </p:cNvGrpSpPr>
            <p:nvPr/>
          </p:nvGrpSpPr>
          <p:grpSpPr bwMode="auto">
            <a:xfrm>
              <a:off x="768" y="1632"/>
              <a:ext cx="576" cy="1056"/>
              <a:chOff x="576" y="1632"/>
              <a:chExt cx="576" cy="1056"/>
            </a:xfrm>
          </p:grpSpPr>
          <p:sp>
            <p:nvSpPr>
              <p:cNvPr id="36894" name="Line 24">
                <a:extLst>
                  <a:ext uri="{FF2B5EF4-FFF2-40B4-BE49-F238E27FC236}">
                    <a16:creationId xmlns:a16="http://schemas.microsoft.com/office/drawing/2014/main" id="{B6451E43-5DA0-AF46-A094-6FD9207CB0B0}"/>
                  </a:ext>
                </a:extLst>
              </p:cNvPr>
              <p:cNvSpPr>
                <a:spLocks noChangeShapeType="1"/>
              </p:cNvSpPr>
              <p:nvPr/>
            </p:nvSpPr>
            <p:spPr bwMode="auto">
              <a:xfrm flipV="1">
                <a:off x="576" y="1632"/>
                <a:ext cx="0" cy="1056"/>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500"/>
              </a:p>
            </p:txBody>
          </p:sp>
          <p:sp>
            <p:nvSpPr>
              <p:cNvPr id="36895" name="Line 25">
                <a:extLst>
                  <a:ext uri="{FF2B5EF4-FFF2-40B4-BE49-F238E27FC236}">
                    <a16:creationId xmlns:a16="http://schemas.microsoft.com/office/drawing/2014/main" id="{64F6A159-1ABA-7146-A02D-A3FC1F9E16A3}"/>
                  </a:ext>
                </a:extLst>
              </p:cNvPr>
              <p:cNvSpPr>
                <a:spLocks noChangeShapeType="1"/>
              </p:cNvSpPr>
              <p:nvPr/>
            </p:nvSpPr>
            <p:spPr bwMode="auto">
              <a:xfrm flipV="1">
                <a:off x="864" y="1632"/>
                <a:ext cx="0" cy="1056"/>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500"/>
              </a:p>
            </p:txBody>
          </p:sp>
          <p:sp>
            <p:nvSpPr>
              <p:cNvPr id="36896" name="Line 26">
                <a:extLst>
                  <a:ext uri="{FF2B5EF4-FFF2-40B4-BE49-F238E27FC236}">
                    <a16:creationId xmlns:a16="http://schemas.microsoft.com/office/drawing/2014/main" id="{1B5A73A0-981C-6D47-B51E-9FEAA0A47A27}"/>
                  </a:ext>
                </a:extLst>
              </p:cNvPr>
              <p:cNvSpPr>
                <a:spLocks noChangeShapeType="1"/>
              </p:cNvSpPr>
              <p:nvPr/>
            </p:nvSpPr>
            <p:spPr bwMode="auto">
              <a:xfrm flipV="1">
                <a:off x="1152" y="1632"/>
                <a:ext cx="0" cy="1056"/>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500"/>
              </a:p>
            </p:txBody>
          </p:sp>
        </p:grpSp>
        <p:sp>
          <p:nvSpPr>
            <p:cNvPr id="36885" name="Line 27">
              <a:extLst>
                <a:ext uri="{FF2B5EF4-FFF2-40B4-BE49-F238E27FC236}">
                  <a16:creationId xmlns:a16="http://schemas.microsoft.com/office/drawing/2014/main" id="{E6DE7364-35DF-184E-B510-2E20A8FC8B66}"/>
                </a:ext>
              </a:extLst>
            </p:cNvPr>
            <p:cNvSpPr>
              <a:spLocks noChangeShapeType="1"/>
            </p:cNvSpPr>
            <p:nvPr/>
          </p:nvSpPr>
          <p:spPr bwMode="auto">
            <a:xfrm>
              <a:off x="768" y="2352"/>
              <a:ext cx="576"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z="1500"/>
            </a:p>
          </p:txBody>
        </p:sp>
        <p:sp>
          <p:nvSpPr>
            <p:cNvPr id="36886" name="Line 28">
              <a:extLst>
                <a:ext uri="{FF2B5EF4-FFF2-40B4-BE49-F238E27FC236}">
                  <a16:creationId xmlns:a16="http://schemas.microsoft.com/office/drawing/2014/main" id="{4525F6DA-8897-6C47-B81C-2D10732E1BE4}"/>
                </a:ext>
              </a:extLst>
            </p:cNvPr>
            <p:cNvSpPr>
              <a:spLocks noChangeShapeType="1"/>
            </p:cNvSpPr>
            <p:nvPr/>
          </p:nvSpPr>
          <p:spPr bwMode="auto">
            <a:xfrm>
              <a:off x="768" y="2208"/>
              <a:ext cx="576" cy="0"/>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z="1500"/>
            </a:p>
          </p:txBody>
        </p:sp>
        <p:sp>
          <p:nvSpPr>
            <p:cNvPr id="36887" name="Line 29">
              <a:extLst>
                <a:ext uri="{FF2B5EF4-FFF2-40B4-BE49-F238E27FC236}">
                  <a16:creationId xmlns:a16="http://schemas.microsoft.com/office/drawing/2014/main" id="{8CFBCA27-21BE-3C46-8AA3-5F53B5B02A27}"/>
                </a:ext>
              </a:extLst>
            </p:cNvPr>
            <p:cNvSpPr>
              <a:spLocks noChangeShapeType="1"/>
            </p:cNvSpPr>
            <p:nvPr/>
          </p:nvSpPr>
          <p:spPr bwMode="auto">
            <a:xfrm flipV="1">
              <a:off x="1200" y="1968"/>
              <a:ext cx="0" cy="24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500"/>
            </a:p>
          </p:txBody>
        </p:sp>
        <p:sp>
          <p:nvSpPr>
            <p:cNvPr id="36888" name="Text Box 30">
              <a:extLst>
                <a:ext uri="{FF2B5EF4-FFF2-40B4-BE49-F238E27FC236}">
                  <a16:creationId xmlns:a16="http://schemas.microsoft.com/office/drawing/2014/main" id="{6E01009E-DEB0-C542-8F54-FE37F22FB9E1}"/>
                </a:ext>
              </a:extLst>
            </p:cNvPr>
            <p:cNvSpPr txBox="1">
              <a:spLocks noChangeArrowheads="1"/>
            </p:cNvSpPr>
            <p:nvPr/>
          </p:nvSpPr>
          <p:spPr bwMode="auto">
            <a:xfrm>
              <a:off x="1344" y="1584"/>
              <a:ext cx="306" cy="34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pPr eaLnBrk="1" hangingPunct="1"/>
              <a:r>
                <a:rPr lang="en-US" altLang="en-US" sz="2100" dirty="0">
                  <a:latin typeface="Times" pitchFamily="2" charset="0"/>
                  <a:sym typeface="Cochin" panose="02000603020000020003" pitchFamily="2" charset="0"/>
                </a:rPr>
                <a:t>B</a:t>
              </a:r>
              <a:endParaRPr lang="en-US" altLang="en-US" sz="2700" dirty="0">
                <a:latin typeface="Times" pitchFamily="2" charset="0"/>
                <a:sym typeface="Cochin" panose="02000603020000020003" pitchFamily="2" charset="0"/>
              </a:endParaRPr>
            </a:p>
          </p:txBody>
        </p:sp>
        <p:sp>
          <p:nvSpPr>
            <p:cNvPr id="36889" name="Line 31">
              <a:extLst>
                <a:ext uri="{FF2B5EF4-FFF2-40B4-BE49-F238E27FC236}">
                  <a16:creationId xmlns:a16="http://schemas.microsoft.com/office/drawing/2014/main" id="{133A23E4-2EC0-C64C-9A14-8B9472E0D1C9}"/>
                </a:ext>
              </a:extLst>
            </p:cNvPr>
            <p:cNvSpPr>
              <a:spLocks noChangeShapeType="1"/>
            </p:cNvSpPr>
            <p:nvPr/>
          </p:nvSpPr>
          <p:spPr bwMode="auto">
            <a:xfrm>
              <a:off x="1402" y="1623"/>
              <a:ext cx="144"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500"/>
            </a:p>
          </p:txBody>
        </p:sp>
        <p:grpSp>
          <p:nvGrpSpPr>
            <p:cNvPr id="36890" name="Group 32">
              <a:extLst>
                <a:ext uri="{FF2B5EF4-FFF2-40B4-BE49-F238E27FC236}">
                  <a16:creationId xmlns:a16="http://schemas.microsoft.com/office/drawing/2014/main" id="{FE4A88BB-3815-E445-A688-E53E3A619639}"/>
                </a:ext>
              </a:extLst>
            </p:cNvPr>
            <p:cNvGrpSpPr>
              <a:grpSpLocks/>
            </p:cNvGrpSpPr>
            <p:nvPr/>
          </p:nvGrpSpPr>
          <p:grpSpPr bwMode="auto">
            <a:xfrm>
              <a:off x="1056" y="1728"/>
              <a:ext cx="268" cy="349"/>
              <a:chOff x="1824" y="2160"/>
              <a:chExt cx="268" cy="349"/>
            </a:xfrm>
          </p:grpSpPr>
          <p:sp>
            <p:nvSpPr>
              <p:cNvPr id="36892" name="Line 33">
                <a:extLst>
                  <a:ext uri="{FF2B5EF4-FFF2-40B4-BE49-F238E27FC236}">
                    <a16:creationId xmlns:a16="http://schemas.microsoft.com/office/drawing/2014/main" id="{050D0B26-2B83-9944-BDB8-75EB9374CCE0}"/>
                  </a:ext>
                </a:extLst>
              </p:cNvPr>
              <p:cNvSpPr>
                <a:spLocks noChangeShapeType="1"/>
              </p:cNvSpPr>
              <p:nvPr/>
            </p:nvSpPr>
            <p:spPr bwMode="auto">
              <a:xfrm>
                <a:off x="1872" y="2208"/>
                <a:ext cx="144"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500"/>
              </a:p>
            </p:txBody>
          </p:sp>
          <p:sp>
            <p:nvSpPr>
              <p:cNvPr id="36893" name="Text Box 34">
                <a:extLst>
                  <a:ext uri="{FF2B5EF4-FFF2-40B4-BE49-F238E27FC236}">
                    <a16:creationId xmlns:a16="http://schemas.microsoft.com/office/drawing/2014/main" id="{A597F239-1A4E-044C-B46B-63B6B8CD7D5D}"/>
                  </a:ext>
                </a:extLst>
              </p:cNvPr>
              <p:cNvSpPr txBox="1">
                <a:spLocks noChangeArrowheads="1"/>
              </p:cNvSpPr>
              <p:nvPr/>
            </p:nvSpPr>
            <p:spPr bwMode="auto">
              <a:xfrm>
                <a:off x="1824" y="2160"/>
                <a:ext cx="268" cy="34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pPr eaLnBrk="1" hangingPunct="1"/>
                <a:r>
                  <a:rPr lang="en-US" altLang="en-US" sz="2100" dirty="0">
                    <a:latin typeface="Times" pitchFamily="2" charset="0"/>
                    <a:sym typeface="Cochin" panose="02000603020000020003" pitchFamily="2" charset="0"/>
                  </a:rPr>
                  <a:t>k</a:t>
                </a:r>
              </a:p>
            </p:txBody>
          </p:sp>
        </p:grpSp>
        <p:sp>
          <p:nvSpPr>
            <p:cNvPr id="36891" name="Line 35">
              <a:extLst>
                <a:ext uri="{FF2B5EF4-FFF2-40B4-BE49-F238E27FC236}">
                  <a16:creationId xmlns:a16="http://schemas.microsoft.com/office/drawing/2014/main" id="{5945AF4F-0F6E-AB40-A570-9C1878B244DB}"/>
                </a:ext>
              </a:extLst>
            </p:cNvPr>
            <p:cNvSpPr>
              <a:spLocks noChangeShapeType="1"/>
            </p:cNvSpPr>
            <p:nvPr/>
          </p:nvSpPr>
          <p:spPr bwMode="auto">
            <a:xfrm>
              <a:off x="1104" y="1776"/>
              <a:ext cx="144"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500"/>
            </a:p>
          </p:txBody>
        </p:sp>
      </p:grpSp>
      <p:grpSp>
        <p:nvGrpSpPr>
          <p:cNvPr id="36872" name="Group 37">
            <a:extLst>
              <a:ext uri="{FF2B5EF4-FFF2-40B4-BE49-F238E27FC236}">
                <a16:creationId xmlns:a16="http://schemas.microsoft.com/office/drawing/2014/main" id="{27609684-7D51-5B4D-B748-78AC0160ADC8}"/>
              </a:ext>
            </a:extLst>
          </p:cNvPr>
          <p:cNvGrpSpPr>
            <a:grpSpLocks/>
          </p:cNvGrpSpPr>
          <p:nvPr/>
        </p:nvGrpSpPr>
        <p:grpSpPr bwMode="auto">
          <a:xfrm>
            <a:off x="1600201" y="1657351"/>
            <a:ext cx="2581275" cy="732235"/>
            <a:chOff x="384" y="681"/>
            <a:chExt cx="2168" cy="615"/>
          </a:xfrm>
        </p:grpSpPr>
        <p:grpSp>
          <p:nvGrpSpPr>
            <p:cNvPr id="36876" name="Group 38">
              <a:extLst>
                <a:ext uri="{FF2B5EF4-FFF2-40B4-BE49-F238E27FC236}">
                  <a16:creationId xmlns:a16="http://schemas.microsoft.com/office/drawing/2014/main" id="{94708B2C-E03C-3A4B-92D8-48A1790C6539}"/>
                </a:ext>
              </a:extLst>
            </p:cNvPr>
            <p:cNvGrpSpPr>
              <a:grpSpLocks/>
            </p:cNvGrpSpPr>
            <p:nvPr/>
          </p:nvGrpSpPr>
          <p:grpSpPr bwMode="auto">
            <a:xfrm>
              <a:off x="384" y="960"/>
              <a:ext cx="2016" cy="336"/>
              <a:chOff x="384" y="960"/>
              <a:chExt cx="2016" cy="336"/>
            </a:xfrm>
          </p:grpSpPr>
          <p:sp>
            <p:nvSpPr>
              <p:cNvPr id="36881" name="Line 39">
                <a:extLst>
                  <a:ext uri="{FF2B5EF4-FFF2-40B4-BE49-F238E27FC236}">
                    <a16:creationId xmlns:a16="http://schemas.microsoft.com/office/drawing/2014/main" id="{A605C041-41D3-384E-A708-389CE7D8EBAD}"/>
                  </a:ext>
                </a:extLst>
              </p:cNvPr>
              <p:cNvSpPr>
                <a:spLocks noChangeShapeType="1"/>
              </p:cNvSpPr>
              <p:nvPr/>
            </p:nvSpPr>
            <p:spPr bwMode="auto">
              <a:xfrm>
                <a:off x="384" y="1152"/>
                <a:ext cx="2016" cy="0"/>
              </a:xfrm>
              <a:prstGeom prst="line">
                <a:avLst/>
              </a:prstGeom>
              <a:noFill/>
              <a:ln w="12700">
                <a:solidFill>
                  <a:schemeClr val="bg2"/>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z="1500"/>
              </a:p>
            </p:txBody>
          </p:sp>
          <p:sp>
            <p:nvSpPr>
              <p:cNvPr id="36882" name="Freeform 40">
                <a:extLst>
                  <a:ext uri="{FF2B5EF4-FFF2-40B4-BE49-F238E27FC236}">
                    <a16:creationId xmlns:a16="http://schemas.microsoft.com/office/drawing/2014/main" id="{B52DD799-2777-6B4F-86DE-A336E6F2891C}"/>
                  </a:ext>
                </a:extLst>
              </p:cNvPr>
              <p:cNvSpPr>
                <a:spLocks/>
              </p:cNvSpPr>
              <p:nvPr/>
            </p:nvSpPr>
            <p:spPr bwMode="auto">
              <a:xfrm>
                <a:off x="480" y="960"/>
                <a:ext cx="1872" cy="336"/>
              </a:xfrm>
              <a:custGeom>
                <a:avLst/>
                <a:gdLst>
                  <a:gd name="T0" fmla="*/ 0 w 1872"/>
                  <a:gd name="T1" fmla="*/ 1 h 576"/>
                  <a:gd name="T2" fmla="*/ 192 w 1872"/>
                  <a:gd name="T3" fmla="*/ 0 h 576"/>
                  <a:gd name="T4" fmla="*/ 384 w 1872"/>
                  <a:gd name="T5" fmla="*/ 1 h 576"/>
                  <a:gd name="T6" fmla="*/ 576 w 1872"/>
                  <a:gd name="T7" fmla="*/ 1 h 576"/>
                  <a:gd name="T8" fmla="*/ 768 w 1872"/>
                  <a:gd name="T9" fmla="*/ 1 h 576"/>
                  <a:gd name="T10" fmla="*/ 912 w 1872"/>
                  <a:gd name="T11" fmla="*/ 0 h 576"/>
                  <a:gd name="T12" fmla="*/ 1104 w 1872"/>
                  <a:gd name="T13" fmla="*/ 1 h 576"/>
                  <a:gd name="T14" fmla="*/ 1296 w 1872"/>
                  <a:gd name="T15" fmla="*/ 1 h 576"/>
                  <a:gd name="T16" fmla="*/ 1488 w 1872"/>
                  <a:gd name="T17" fmla="*/ 1 h 576"/>
                  <a:gd name="T18" fmla="*/ 1680 w 1872"/>
                  <a:gd name="T19" fmla="*/ 0 h 576"/>
                  <a:gd name="T20" fmla="*/ 1872 w 1872"/>
                  <a:gd name="T21" fmla="*/ 1 h 5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72"/>
                  <a:gd name="T34" fmla="*/ 0 h 576"/>
                  <a:gd name="T35" fmla="*/ 1872 w 1872"/>
                  <a:gd name="T36" fmla="*/ 576 h 5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72" h="576">
                    <a:moveTo>
                      <a:pt x="0" y="288"/>
                    </a:moveTo>
                    <a:cubicBezTo>
                      <a:pt x="64" y="144"/>
                      <a:pt x="128" y="0"/>
                      <a:pt x="192" y="0"/>
                    </a:cubicBezTo>
                    <a:cubicBezTo>
                      <a:pt x="256" y="0"/>
                      <a:pt x="320" y="192"/>
                      <a:pt x="384" y="288"/>
                    </a:cubicBezTo>
                    <a:cubicBezTo>
                      <a:pt x="448" y="384"/>
                      <a:pt x="512" y="576"/>
                      <a:pt x="576" y="576"/>
                    </a:cubicBezTo>
                    <a:cubicBezTo>
                      <a:pt x="640" y="576"/>
                      <a:pt x="712" y="384"/>
                      <a:pt x="768" y="288"/>
                    </a:cubicBezTo>
                    <a:cubicBezTo>
                      <a:pt x="824" y="192"/>
                      <a:pt x="856" y="0"/>
                      <a:pt x="912" y="0"/>
                    </a:cubicBezTo>
                    <a:cubicBezTo>
                      <a:pt x="968" y="0"/>
                      <a:pt x="1040" y="192"/>
                      <a:pt x="1104" y="288"/>
                    </a:cubicBezTo>
                    <a:cubicBezTo>
                      <a:pt x="1168" y="384"/>
                      <a:pt x="1232" y="576"/>
                      <a:pt x="1296" y="576"/>
                    </a:cubicBezTo>
                    <a:cubicBezTo>
                      <a:pt x="1360" y="576"/>
                      <a:pt x="1424" y="384"/>
                      <a:pt x="1488" y="288"/>
                    </a:cubicBezTo>
                    <a:cubicBezTo>
                      <a:pt x="1552" y="192"/>
                      <a:pt x="1616" y="0"/>
                      <a:pt x="1680" y="0"/>
                    </a:cubicBezTo>
                    <a:cubicBezTo>
                      <a:pt x="1744" y="0"/>
                      <a:pt x="1808" y="144"/>
                      <a:pt x="1872" y="288"/>
                    </a:cubicBezTo>
                  </a:path>
                </a:pathLst>
              </a:custGeom>
              <a:solidFill>
                <a:srgbClr val="FFFFFF"/>
              </a:solidFill>
              <a:ln w="12700">
                <a:solidFill>
                  <a:schemeClr val="tx1"/>
                </a:solidFill>
                <a:round/>
                <a:headEnd/>
                <a:tailEnd/>
              </a:ln>
            </p:spPr>
            <p:txBody>
              <a:bodyPr wrap="none" anchor="ctr"/>
              <a:lstStyle/>
              <a:p>
                <a:endParaRPr lang="en-US" sz="1500"/>
              </a:p>
            </p:txBody>
          </p:sp>
          <p:sp>
            <p:nvSpPr>
              <p:cNvPr id="36883" name="Freeform 41">
                <a:extLst>
                  <a:ext uri="{FF2B5EF4-FFF2-40B4-BE49-F238E27FC236}">
                    <a16:creationId xmlns:a16="http://schemas.microsoft.com/office/drawing/2014/main" id="{ADA3B883-777E-1B43-893B-AF52E1941F4D}"/>
                  </a:ext>
                </a:extLst>
              </p:cNvPr>
              <p:cNvSpPr>
                <a:spLocks/>
              </p:cNvSpPr>
              <p:nvPr/>
            </p:nvSpPr>
            <p:spPr bwMode="auto">
              <a:xfrm>
                <a:off x="2293" y="1058"/>
                <a:ext cx="75" cy="74"/>
              </a:xfrm>
              <a:custGeom>
                <a:avLst/>
                <a:gdLst>
                  <a:gd name="T0" fmla="*/ 0 w 75"/>
                  <a:gd name="T1" fmla="*/ 62 h 74"/>
                  <a:gd name="T2" fmla="*/ 71 w 75"/>
                  <a:gd name="T3" fmla="*/ 0 h 74"/>
                  <a:gd name="T4" fmla="*/ 0 60000 65536"/>
                  <a:gd name="T5" fmla="*/ 0 60000 65536"/>
                  <a:gd name="T6" fmla="*/ 0 w 75"/>
                  <a:gd name="T7" fmla="*/ 0 h 74"/>
                  <a:gd name="T8" fmla="*/ 75 w 75"/>
                  <a:gd name="T9" fmla="*/ 74 h 74"/>
                </a:gdLst>
                <a:ahLst/>
                <a:cxnLst>
                  <a:cxn ang="T4">
                    <a:pos x="T0" y="T1"/>
                  </a:cxn>
                  <a:cxn ang="T5">
                    <a:pos x="T2" y="T3"/>
                  </a:cxn>
                </a:cxnLst>
                <a:rect l="T6" t="T7" r="T8" b="T9"/>
                <a:pathLst>
                  <a:path w="75" h="74">
                    <a:moveTo>
                      <a:pt x="0" y="62"/>
                    </a:moveTo>
                    <a:cubicBezTo>
                      <a:pt x="75" y="74"/>
                      <a:pt x="71" y="74"/>
                      <a:pt x="71" y="0"/>
                    </a:cubicBezTo>
                  </a:path>
                </a:pathLst>
              </a:custGeom>
              <a:noFill/>
              <a:ln w="127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500"/>
              </a:p>
            </p:txBody>
          </p:sp>
        </p:grpSp>
        <p:grpSp>
          <p:nvGrpSpPr>
            <p:cNvPr id="36877" name="Group 42">
              <a:extLst>
                <a:ext uri="{FF2B5EF4-FFF2-40B4-BE49-F238E27FC236}">
                  <a16:creationId xmlns:a16="http://schemas.microsoft.com/office/drawing/2014/main" id="{E4BC589F-04D9-0F46-979C-075D8E9C49BE}"/>
                </a:ext>
              </a:extLst>
            </p:cNvPr>
            <p:cNvGrpSpPr>
              <a:grpSpLocks/>
            </p:cNvGrpSpPr>
            <p:nvPr/>
          </p:nvGrpSpPr>
          <p:grpSpPr bwMode="auto">
            <a:xfrm>
              <a:off x="2246" y="681"/>
              <a:ext cx="306" cy="349"/>
              <a:chOff x="2246" y="681"/>
              <a:chExt cx="306" cy="349"/>
            </a:xfrm>
          </p:grpSpPr>
          <p:sp>
            <p:nvSpPr>
              <p:cNvPr id="36879" name="Text Box 43">
                <a:extLst>
                  <a:ext uri="{FF2B5EF4-FFF2-40B4-BE49-F238E27FC236}">
                    <a16:creationId xmlns:a16="http://schemas.microsoft.com/office/drawing/2014/main" id="{28997A61-3373-3643-8F94-8CE78CD44E92}"/>
                  </a:ext>
                </a:extLst>
              </p:cNvPr>
              <p:cNvSpPr txBox="1">
                <a:spLocks noChangeArrowheads="1"/>
              </p:cNvSpPr>
              <p:nvPr/>
            </p:nvSpPr>
            <p:spPr bwMode="auto">
              <a:xfrm>
                <a:off x="2246" y="681"/>
                <a:ext cx="306" cy="349"/>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pPr eaLnBrk="1" hangingPunct="1"/>
                <a:r>
                  <a:rPr lang="en-US" altLang="en-US" sz="2100" dirty="0">
                    <a:latin typeface="Times" pitchFamily="2" charset="0"/>
                    <a:sym typeface="Cochin" panose="02000603020000020003" pitchFamily="2" charset="0"/>
                  </a:rPr>
                  <a:t>B</a:t>
                </a:r>
                <a:endParaRPr lang="en-US" altLang="en-US" sz="2700" dirty="0">
                  <a:latin typeface="Times" pitchFamily="2" charset="0"/>
                  <a:sym typeface="Cochin" panose="02000603020000020003" pitchFamily="2" charset="0"/>
                </a:endParaRPr>
              </a:p>
            </p:txBody>
          </p:sp>
          <p:sp>
            <p:nvSpPr>
              <p:cNvPr id="36880" name="Line 44">
                <a:extLst>
                  <a:ext uri="{FF2B5EF4-FFF2-40B4-BE49-F238E27FC236}">
                    <a16:creationId xmlns:a16="http://schemas.microsoft.com/office/drawing/2014/main" id="{52EE1932-B16A-9E46-A67A-0AFDDF12F70E}"/>
                  </a:ext>
                </a:extLst>
              </p:cNvPr>
              <p:cNvSpPr>
                <a:spLocks noChangeShapeType="1"/>
              </p:cNvSpPr>
              <p:nvPr/>
            </p:nvSpPr>
            <p:spPr bwMode="auto">
              <a:xfrm>
                <a:off x="2304" y="720"/>
                <a:ext cx="144" cy="0"/>
              </a:xfrm>
              <a:prstGeom prst="line">
                <a:avLst/>
              </a:prstGeom>
              <a:noFill/>
              <a:ln w="1270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500"/>
              </a:p>
            </p:txBody>
          </p:sp>
        </p:grpSp>
        <p:sp>
          <p:nvSpPr>
            <p:cNvPr id="36878" name="Line 45">
              <a:extLst>
                <a:ext uri="{FF2B5EF4-FFF2-40B4-BE49-F238E27FC236}">
                  <a16:creationId xmlns:a16="http://schemas.microsoft.com/office/drawing/2014/main" id="{D798AA11-1F06-2242-9E2D-56801E636364}"/>
                </a:ext>
              </a:extLst>
            </p:cNvPr>
            <p:cNvSpPr>
              <a:spLocks noChangeShapeType="1"/>
            </p:cNvSpPr>
            <p:nvPr/>
          </p:nvSpPr>
          <p:spPr bwMode="auto">
            <a:xfrm>
              <a:off x="2304" y="720"/>
              <a:ext cx="144" cy="0"/>
            </a:xfrm>
            <a:prstGeom prst="line">
              <a:avLst/>
            </a:prstGeom>
            <a:noFill/>
            <a:ln w="1270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500"/>
            </a:p>
          </p:txBody>
        </p:sp>
      </p:grpSp>
      <p:sp>
        <p:nvSpPr>
          <p:cNvPr id="36873" name="Text Box 46">
            <a:extLst>
              <a:ext uri="{FF2B5EF4-FFF2-40B4-BE49-F238E27FC236}">
                <a16:creationId xmlns:a16="http://schemas.microsoft.com/office/drawing/2014/main" id="{27B6E39A-2709-1846-9D03-90440ACD5337}"/>
              </a:ext>
            </a:extLst>
          </p:cNvPr>
          <p:cNvSpPr txBox="1">
            <a:spLocks noChangeArrowheads="1"/>
          </p:cNvSpPr>
          <p:nvPr/>
        </p:nvSpPr>
        <p:spPr bwMode="auto">
          <a:xfrm>
            <a:off x="4572000" y="3429000"/>
            <a:ext cx="3028950" cy="36933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pPr eaLnBrk="1" hangingPunct="1"/>
            <a:r>
              <a:rPr lang="en-US" altLang="en-US" sz="1800" i="0" dirty="0">
                <a:latin typeface="Times" pitchFamily="2" charset="0"/>
                <a:sym typeface="Cochin" panose="02000603020000020003" pitchFamily="2" charset="0"/>
              </a:rPr>
              <a:t>restoring force = </a:t>
            </a:r>
            <a:r>
              <a:rPr lang="en-US" altLang="en-US" sz="1800" i="0" dirty="0" err="1">
                <a:latin typeface="Times" pitchFamily="2" charset="0"/>
                <a:sym typeface="Cochin" panose="02000603020000020003" pitchFamily="2" charset="0"/>
              </a:rPr>
              <a:t>P</a:t>
            </a:r>
            <a:r>
              <a:rPr lang="en-US" altLang="en-US" sz="1800" i="0" baseline="-25000" dirty="0" err="1">
                <a:latin typeface="Times" pitchFamily="2" charset="0"/>
                <a:sym typeface="Cochin" panose="02000603020000020003" pitchFamily="2" charset="0"/>
              </a:rPr>
              <a:t>gas</a:t>
            </a:r>
            <a:r>
              <a:rPr lang="en-US" altLang="en-US" sz="1800" i="0" dirty="0">
                <a:latin typeface="Times" pitchFamily="2" charset="0"/>
                <a:sym typeface="Cochin" panose="02000603020000020003" pitchFamily="2" charset="0"/>
              </a:rPr>
              <a:t> </a:t>
            </a:r>
          </a:p>
        </p:txBody>
      </p:sp>
      <p:sp>
        <p:nvSpPr>
          <p:cNvPr id="36874" name="Rectangle 47">
            <a:extLst>
              <a:ext uri="{FF2B5EF4-FFF2-40B4-BE49-F238E27FC236}">
                <a16:creationId xmlns:a16="http://schemas.microsoft.com/office/drawing/2014/main" id="{208574BB-7E45-3746-BC78-93403E8DC8A0}"/>
              </a:ext>
            </a:extLst>
          </p:cNvPr>
          <p:cNvSpPr>
            <a:spLocks noChangeArrowheads="1"/>
          </p:cNvSpPr>
          <p:nvPr/>
        </p:nvSpPr>
        <p:spPr bwMode="auto">
          <a:xfrm>
            <a:off x="3721894" y="5361385"/>
            <a:ext cx="42723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panose="020B0604020202020204" pitchFamily="34" charset="0"/>
                <a:ea typeface="ＭＳ Ｐゴシック" panose="020B0600070205080204" pitchFamily="34" charset="-128"/>
              </a:defRPr>
            </a:lvl1pPr>
            <a:lvl2pPr marL="742950" indent="-285750">
              <a:defRPr sz="2000" b="1" i="1">
                <a:solidFill>
                  <a:schemeClr val="tx1"/>
                </a:solidFill>
                <a:latin typeface="Arial Narrow" panose="020B0604020202020204" pitchFamily="34" charset="0"/>
                <a:ea typeface="ＭＳ Ｐゴシック" panose="020B0600070205080204" pitchFamily="34" charset="-128"/>
              </a:defRPr>
            </a:lvl2pPr>
            <a:lvl3pPr marL="1143000" indent="-228600">
              <a:defRPr sz="2000" b="1" i="1">
                <a:solidFill>
                  <a:schemeClr val="tx1"/>
                </a:solidFill>
                <a:latin typeface="Arial Narrow" panose="020B0604020202020204" pitchFamily="34" charset="0"/>
                <a:ea typeface="ＭＳ Ｐゴシック" panose="020B0600070205080204" pitchFamily="34" charset="-128"/>
              </a:defRPr>
            </a:lvl3pPr>
            <a:lvl4pPr marL="1600200" indent="-228600">
              <a:defRPr sz="2000" b="1" i="1">
                <a:solidFill>
                  <a:schemeClr val="tx1"/>
                </a:solidFill>
                <a:latin typeface="Arial Narrow" panose="020B0604020202020204" pitchFamily="34" charset="0"/>
                <a:ea typeface="ＭＳ Ｐゴシック" panose="020B0600070205080204" pitchFamily="34" charset="-128"/>
              </a:defRPr>
            </a:lvl4pPr>
            <a:lvl5pPr marL="2057400" indent="-228600">
              <a:defRPr sz="2000" b="1" i="1">
                <a:solidFill>
                  <a:schemeClr val="tx1"/>
                </a:solidFill>
                <a:latin typeface="Arial Narrow"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b="1" i="1">
                <a:solidFill>
                  <a:schemeClr val="tx1"/>
                </a:solidFill>
                <a:latin typeface="Arial Narrow" panose="020B0604020202020204" pitchFamily="34" charset="0"/>
                <a:ea typeface="ＭＳ Ｐゴシック" panose="020B0600070205080204" pitchFamily="34" charset="-128"/>
              </a:defRPr>
            </a:lvl9pPr>
          </a:lstStyle>
          <a:p>
            <a:r>
              <a:rPr lang="en-US" altLang="en-US" sz="1350" i="0" dirty="0">
                <a:latin typeface="Arial" panose="020B0604020202020204" pitchFamily="34" charset="0"/>
              </a:rPr>
              <a:t>Theoretical discussion in </a:t>
            </a:r>
            <a:r>
              <a:rPr lang="en-US" altLang="en-US" sz="1350" i="0" dirty="0" err="1">
                <a:latin typeface="Arial" panose="020B0604020202020204" pitchFamily="34" charset="0"/>
              </a:rPr>
              <a:t>Lithwick</a:t>
            </a:r>
            <a:r>
              <a:rPr lang="en-US" altLang="en-US" sz="1350" i="0" dirty="0">
                <a:latin typeface="Arial" panose="020B0604020202020204" pitchFamily="34" charset="0"/>
              </a:rPr>
              <a:t> &amp; </a:t>
            </a:r>
            <a:r>
              <a:rPr lang="en-US" altLang="en-US" sz="1350" i="0" dirty="0" err="1">
                <a:latin typeface="Arial" panose="020B0604020202020204" pitchFamily="34" charset="0"/>
              </a:rPr>
              <a:t>Goldreich</a:t>
            </a:r>
            <a:r>
              <a:rPr lang="en-US" altLang="en-US" sz="1350" i="0" dirty="0">
                <a:latin typeface="Arial" panose="020B0604020202020204" pitchFamily="34" charset="0"/>
              </a:rPr>
              <a:t> 01</a:t>
            </a:r>
          </a:p>
          <a:p>
            <a:r>
              <a:rPr lang="en-US" altLang="en-US" sz="1350" i="0" dirty="0">
                <a:latin typeface="Arial" panose="020B0604020202020204" pitchFamily="34" charset="0"/>
              </a:rPr>
              <a:t>                                             Cho &amp; AL 02</a:t>
            </a:r>
          </a:p>
        </p:txBody>
      </p:sp>
      <p:sp>
        <p:nvSpPr>
          <p:cNvPr id="237615" name="Rectangle 47">
            <a:extLst>
              <a:ext uri="{FF2B5EF4-FFF2-40B4-BE49-F238E27FC236}">
                <a16:creationId xmlns:a16="http://schemas.microsoft.com/office/drawing/2014/main" id="{A571BB5A-A0F5-6545-B0B8-AB84BD75BB10}"/>
              </a:ext>
            </a:extLst>
          </p:cNvPr>
          <p:cNvSpPr>
            <a:spLocks/>
          </p:cNvSpPr>
          <p:nvPr/>
        </p:nvSpPr>
        <p:spPr bwMode="auto">
          <a:xfrm>
            <a:off x="1314450" y="857250"/>
            <a:ext cx="6572250" cy="738664"/>
          </a:xfrm>
          <a:prstGeom prst="rect">
            <a:avLst/>
          </a:prstGeom>
          <a:noFill/>
          <a:ln>
            <a:noFill/>
          </a:ln>
          <a:effectLst/>
          <a:extLst>
            <a:ext uri="{909E8E84-426E-40dd-AFC4-6F175D3DCCD1}">
              <a14:hiddenFill xmlns="" xmlns:a14="http://schemas.microsoft.com/office/drawing/2010/main">
                <a:solidFill>
                  <a:srgbClr val="163859">
                    <a:alpha val="34901"/>
                  </a:srgbClr>
                </a:solidFill>
              </a14:hiddenFill>
            </a:ext>
            <a:ext uri="{91240B29-F687-4f45-9708-019B960494DF}">
              <a14:hiddenLine xmlns="" xmlns:a14="http://schemas.microsoft.com/office/drawing/2010/main" w="25400">
                <a:solidFill>
                  <a:srgbClr val="6E7A89"/>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100" dirty="0"/>
              <a:t>Simple considerations give hope that compressible MHD turbulence can be understood and described</a:t>
            </a:r>
            <a:endParaRPr lang="en-US" sz="1500" dirty="0"/>
          </a:p>
        </p:txBody>
      </p:sp>
    </p:spTree>
    <p:extLst>
      <p:ext uri="{BB962C8B-B14F-4D97-AF65-F5344CB8AC3E}">
        <p14:creationId xmlns:p14="http://schemas.microsoft.com/office/powerpoint/2010/main" val="1958682579"/>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a:extLst>
              <a:ext uri="{FF2B5EF4-FFF2-40B4-BE49-F238E27FC236}">
                <a16:creationId xmlns:a16="http://schemas.microsoft.com/office/drawing/2014/main" id="{82A7A159-8F33-664D-BF96-7E1464B4A8D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2628900"/>
            <a:ext cx="26289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8914" name="Text Box 5">
            <a:extLst>
              <a:ext uri="{FF2B5EF4-FFF2-40B4-BE49-F238E27FC236}">
                <a16:creationId xmlns:a16="http://schemas.microsoft.com/office/drawing/2014/main" id="{ED85B6DE-7113-0E43-A1A6-F226D1E8A018}"/>
              </a:ext>
            </a:extLst>
          </p:cNvPr>
          <p:cNvSpPr txBox="1">
            <a:spLocks noChangeArrowheads="1"/>
          </p:cNvSpPr>
          <p:nvPr/>
        </p:nvSpPr>
        <p:spPr bwMode="auto">
          <a:xfrm>
            <a:off x="6286501" y="4057650"/>
            <a:ext cx="136768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1pPr>
            <a:lvl2pPr marL="742950" indent="-28575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2pPr>
            <a:lvl3pPr marL="11430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3pPr>
            <a:lvl4pPr marL="16002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4pPr>
            <a:lvl5pPr marL="20574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5pPr>
            <a:lvl6pPr marL="25146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6pPr>
            <a:lvl7pPr marL="29718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7pPr>
            <a:lvl8pPr marL="34290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8pPr>
            <a:lvl9pPr marL="38862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9pPr>
          </a:lstStyle>
          <a:p>
            <a:pPr algn="l" eaLnBrk="1" hangingPunct="1"/>
            <a:r>
              <a:rPr lang="en-US" altLang="en-US" sz="1500">
                <a:solidFill>
                  <a:srgbClr val="FF1111"/>
                </a:solidFill>
                <a:latin typeface="Geneva" panose="020B0503030404040204" pitchFamily="34" charset="0"/>
                <a:ea typeface="ＭＳ Ｐゴシック" panose="020B0600070205080204" pitchFamily="34" charset="-128"/>
              </a:rPr>
              <a:t>Re ~ 15,000</a:t>
            </a:r>
          </a:p>
        </p:txBody>
      </p:sp>
      <p:sp>
        <p:nvSpPr>
          <p:cNvPr id="38915" name="Rectangle 7">
            <a:extLst>
              <a:ext uri="{FF2B5EF4-FFF2-40B4-BE49-F238E27FC236}">
                <a16:creationId xmlns:a16="http://schemas.microsoft.com/office/drawing/2014/main" id="{CB14BC85-EBFB-8B43-B2EA-A5376928319D}"/>
              </a:ext>
            </a:extLst>
          </p:cNvPr>
          <p:cNvSpPr>
            <a:spLocks noChangeArrowheads="1"/>
          </p:cNvSpPr>
          <p:nvPr/>
        </p:nvSpPr>
        <p:spPr bwMode="auto">
          <a:xfrm>
            <a:off x="6903244" y="2951560"/>
            <a:ext cx="18473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1pPr>
            <a:lvl2pPr marL="742950" indent="-28575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2pPr>
            <a:lvl3pPr marL="11430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3pPr>
            <a:lvl4pPr marL="16002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4pPr>
            <a:lvl5pPr marL="20574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5pPr>
            <a:lvl6pPr marL="25146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6pPr>
            <a:lvl7pPr marL="29718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7pPr>
            <a:lvl8pPr marL="34290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8pPr>
            <a:lvl9pPr marL="38862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9pPr>
          </a:lstStyle>
          <a:p>
            <a:pPr algn="l"/>
            <a:endParaRPr lang="en-US" altLang="en-US" sz="2100">
              <a:solidFill>
                <a:schemeClr val="tx1"/>
              </a:solidFill>
              <a:latin typeface="American Typewriter" panose="02090604020004020304" pitchFamily="18" charset="77"/>
              <a:ea typeface="ＭＳ Ｐゴシック" panose="020B0600070205080204" pitchFamily="34" charset="-128"/>
            </a:endParaRPr>
          </a:p>
        </p:txBody>
      </p:sp>
      <p:pic>
        <p:nvPicPr>
          <p:cNvPr id="38916" name="Picture 10">
            <a:extLst>
              <a:ext uri="{FF2B5EF4-FFF2-40B4-BE49-F238E27FC236}">
                <a16:creationId xmlns:a16="http://schemas.microsoft.com/office/drawing/2014/main" id="{0FCFF2EB-925D-944E-ACAC-532757A1FD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350" y="3657600"/>
            <a:ext cx="27432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11">
            <a:extLst>
              <a:ext uri="{FF2B5EF4-FFF2-40B4-BE49-F238E27FC236}">
                <a16:creationId xmlns:a16="http://schemas.microsoft.com/office/drawing/2014/main" id="{DDA2A4D9-30DE-3442-BB17-CCAAE03ADF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7350" y="2686050"/>
            <a:ext cx="27432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12">
            <a:extLst>
              <a:ext uri="{FF2B5EF4-FFF2-40B4-BE49-F238E27FC236}">
                <a16:creationId xmlns:a16="http://schemas.microsoft.com/office/drawing/2014/main" id="{660EFCB8-53A0-4642-BE45-48F0C6064AAC}"/>
              </a:ext>
            </a:extLst>
          </p:cNvPr>
          <p:cNvSpPr>
            <a:spLocks noChangeArrowheads="1"/>
          </p:cNvSpPr>
          <p:nvPr/>
        </p:nvSpPr>
        <p:spPr bwMode="auto">
          <a:xfrm>
            <a:off x="3684986" y="4171951"/>
            <a:ext cx="72648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1pPr>
            <a:lvl2pPr marL="742950" indent="-28575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2pPr>
            <a:lvl3pPr marL="11430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3pPr>
            <a:lvl4pPr marL="16002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4pPr>
            <a:lvl5pPr marL="20574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5pPr>
            <a:lvl6pPr marL="25146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6pPr>
            <a:lvl7pPr marL="29718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7pPr>
            <a:lvl8pPr marL="34290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8pPr>
            <a:lvl9pPr marL="38862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9pPr>
          </a:lstStyle>
          <a:p>
            <a:pPr algn="l"/>
            <a:r>
              <a:rPr lang="en-US" altLang="en-US" sz="1350">
                <a:solidFill>
                  <a:srgbClr val="FF0000"/>
                </a:solidFill>
                <a:latin typeface="American Typewriter" panose="02090604020004020304" pitchFamily="18" charset="77"/>
                <a:ea typeface="ＭＳ Ｐゴシック" panose="020B0600070205080204" pitchFamily="34" charset="-128"/>
              </a:rPr>
              <a:t>Re=40</a:t>
            </a:r>
          </a:p>
        </p:txBody>
      </p:sp>
      <p:sp>
        <p:nvSpPr>
          <p:cNvPr id="38919" name="Rectangle 13">
            <a:extLst>
              <a:ext uri="{FF2B5EF4-FFF2-40B4-BE49-F238E27FC236}">
                <a16:creationId xmlns:a16="http://schemas.microsoft.com/office/drawing/2014/main" id="{EA342966-2717-E249-9B30-D6B416B3CE61}"/>
              </a:ext>
            </a:extLst>
          </p:cNvPr>
          <p:cNvSpPr>
            <a:spLocks noChangeArrowheads="1"/>
          </p:cNvSpPr>
          <p:nvPr/>
        </p:nvSpPr>
        <p:spPr bwMode="auto">
          <a:xfrm>
            <a:off x="3371850" y="3200401"/>
            <a:ext cx="105856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1pPr>
            <a:lvl2pPr marL="742950" indent="-28575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2pPr>
            <a:lvl3pPr marL="11430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3pPr>
            <a:lvl4pPr marL="16002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4pPr>
            <a:lvl5pPr marL="20574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5pPr>
            <a:lvl6pPr marL="25146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6pPr>
            <a:lvl7pPr marL="29718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7pPr>
            <a:lvl8pPr marL="34290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8pPr>
            <a:lvl9pPr marL="38862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9pPr>
          </a:lstStyle>
          <a:p>
            <a:pPr algn="l"/>
            <a:r>
              <a:rPr lang="en-US" altLang="en-US" sz="1350">
                <a:solidFill>
                  <a:srgbClr val="FF0000"/>
                </a:solidFill>
                <a:latin typeface="American Typewriter" panose="02090604020004020304" pitchFamily="18" charset="77"/>
                <a:ea typeface="ＭＳ Ｐゴシック" panose="020B0600070205080204" pitchFamily="34" charset="-128"/>
              </a:rPr>
              <a:t>Re=10000</a:t>
            </a:r>
            <a:endParaRPr lang="en-US" altLang="en-US" sz="1350">
              <a:solidFill>
                <a:schemeClr val="tx1"/>
              </a:solidFill>
              <a:latin typeface="American Typewriter" panose="02090604020004020304" pitchFamily="18" charset="77"/>
              <a:ea typeface="ＭＳ Ｐゴシック" panose="020B0600070205080204" pitchFamily="34" charset="-128"/>
            </a:endParaRPr>
          </a:p>
        </p:txBody>
      </p:sp>
      <p:pic>
        <p:nvPicPr>
          <p:cNvPr id="38920" name="Picture 15" descr="latex-image-0.pdf                                              003014E4Macintosh HD                   BC2D03B2:">
            <a:extLst>
              <a:ext uri="{FF2B5EF4-FFF2-40B4-BE49-F238E27FC236}">
                <a16:creationId xmlns:a16="http://schemas.microsoft.com/office/drawing/2014/main" id="{D22A2EE7-5711-F845-87FB-CE98A05CB6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5950" y="1828800"/>
            <a:ext cx="5192316"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Line 16">
            <a:extLst>
              <a:ext uri="{FF2B5EF4-FFF2-40B4-BE49-F238E27FC236}">
                <a16:creationId xmlns:a16="http://schemas.microsoft.com/office/drawing/2014/main" id="{4D4E1548-9802-2940-B530-759EE40CF0FC}"/>
              </a:ext>
            </a:extLst>
          </p:cNvPr>
          <p:cNvSpPr>
            <a:spLocks noChangeShapeType="1"/>
          </p:cNvSpPr>
          <p:nvPr/>
        </p:nvSpPr>
        <p:spPr bwMode="auto">
          <a:xfrm>
            <a:off x="7086600" y="3028950"/>
            <a:ext cx="0" cy="91440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sz="1500"/>
          </a:p>
        </p:txBody>
      </p:sp>
      <p:sp>
        <p:nvSpPr>
          <p:cNvPr id="38922" name="Rectangle 17">
            <a:extLst>
              <a:ext uri="{FF2B5EF4-FFF2-40B4-BE49-F238E27FC236}">
                <a16:creationId xmlns:a16="http://schemas.microsoft.com/office/drawing/2014/main" id="{4FD78313-433D-9A49-B6F2-F40B8CA7B4AA}"/>
              </a:ext>
            </a:extLst>
          </p:cNvPr>
          <p:cNvSpPr>
            <a:spLocks noChangeArrowheads="1"/>
          </p:cNvSpPr>
          <p:nvPr/>
        </p:nvSpPr>
        <p:spPr bwMode="auto">
          <a:xfrm>
            <a:off x="7200900" y="2971800"/>
            <a:ext cx="344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1pPr>
            <a:lvl2pPr marL="742950" indent="-28575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2pPr>
            <a:lvl3pPr marL="11430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3pPr>
            <a:lvl4pPr marL="16002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4pPr>
            <a:lvl5pPr marL="20574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5pPr>
            <a:lvl6pPr marL="25146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6pPr>
            <a:lvl7pPr marL="29718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7pPr>
            <a:lvl8pPr marL="34290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8pPr>
            <a:lvl9pPr marL="38862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9pPr>
          </a:lstStyle>
          <a:p>
            <a:pPr algn="l"/>
            <a:r>
              <a:rPr lang="en-US" altLang="en-US" sz="1800">
                <a:solidFill>
                  <a:schemeClr val="tx1"/>
                </a:solidFill>
                <a:latin typeface="American Typewriter" panose="02090604020004020304" pitchFamily="18" charset="77"/>
                <a:ea typeface="ＭＳ Ｐゴシック" panose="020B0600070205080204" pitchFamily="34" charset="-128"/>
              </a:rPr>
              <a:t>L</a:t>
            </a:r>
          </a:p>
        </p:txBody>
      </p:sp>
      <p:sp>
        <p:nvSpPr>
          <p:cNvPr id="38923" name="Line 18">
            <a:extLst>
              <a:ext uri="{FF2B5EF4-FFF2-40B4-BE49-F238E27FC236}">
                <a16:creationId xmlns:a16="http://schemas.microsoft.com/office/drawing/2014/main" id="{AC3BD765-4EC1-8846-B0E3-28B0440A3B57}"/>
              </a:ext>
            </a:extLst>
          </p:cNvPr>
          <p:cNvSpPr>
            <a:spLocks noChangeShapeType="1"/>
          </p:cNvSpPr>
          <p:nvPr/>
        </p:nvSpPr>
        <p:spPr bwMode="auto">
          <a:xfrm>
            <a:off x="5029200" y="4286250"/>
            <a:ext cx="85725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500"/>
          </a:p>
        </p:txBody>
      </p:sp>
      <p:sp>
        <p:nvSpPr>
          <p:cNvPr id="38924" name="Rectangle 19">
            <a:extLst>
              <a:ext uri="{FF2B5EF4-FFF2-40B4-BE49-F238E27FC236}">
                <a16:creationId xmlns:a16="http://schemas.microsoft.com/office/drawing/2014/main" id="{F2CD8161-D223-E140-A255-129741C4E851}"/>
              </a:ext>
            </a:extLst>
          </p:cNvPr>
          <p:cNvSpPr>
            <a:spLocks noChangeArrowheads="1"/>
          </p:cNvSpPr>
          <p:nvPr/>
        </p:nvSpPr>
        <p:spPr bwMode="auto">
          <a:xfrm>
            <a:off x="5029200" y="3943350"/>
            <a:ext cx="360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1pPr>
            <a:lvl2pPr marL="742950" indent="-28575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2pPr>
            <a:lvl3pPr marL="11430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3pPr>
            <a:lvl4pPr marL="16002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4pPr>
            <a:lvl5pPr marL="20574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5pPr>
            <a:lvl6pPr marL="25146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6pPr>
            <a:lvl7pPr marL="29718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7pPr>
            <a:lvl8pPr marL="34290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8pPr>
            <a:lvl9pPr marL="38862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9pPr>
          </a:lstStyle>
          <a:p>
            <a:pPr algn="l"/>
            <a:r>
              <a:rPr lang="en-US" altLang="en-US" sz="1800">
                <a:solidFill>
                  <a:schemeClr val="tx1"/>
                </a:solidFill>
                <a:latin typeface="American Typewriter" panose="02090604020004020304" pitchFamily="18" charset="77"/>
                <a:ea typeface="ＭＳ Ｐゴシック" panose="020B0600070205080204" pitchFamily="34" charset="-128"/>
              </a:rPr>
              <a:t>V</a:t>
            </a:r>
          </a:p>
        </p:txBody>
      </p:sp>
      <p:sp>
        <p:nvSpPr>
          <p:cNvPr id="38925" name="Rectangle 20">
            <a:extLst>
              <a:ext uri="{FF2B5EF4-FFF2-40B4-BE49-F238E27FC236}">
                <a16:creationId xmlns:a16="http://schemas.microsoft.com/office/drawing/2014/main" id="{BC74A834-C7CA-0D4E-9B35-3F33F9F7DB19}"/>
              </a:ext>
            </a:extLst>
          </p:cNvPr>
          <p:cNvSpPr>
            <a:spLocks noChangeArrowheads="1"/>
          </p:cNvSpPr>
          <p:nvPr/>
        </p:nvSpPr>
        <p:spPr bwMode="auto">
          <a:xfrm>
            <a:off x="390525" y="267354"/>
            <a:ext cx="8362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1pPr>
            <a:lvl2pPr marL="742950" indent="-28575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2pPr>
            <a:lvl3pPr marL="11430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3pPr>
            <a:lvl4pPr marL="16002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4pPr>
            <a:lvl5pPr marL="2057400" indent="-228600" eaLnBrk="0" hangingPunct="0">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5pPr>
            <a:lvl6pPr marL="25146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6pPr>
            <a:lvl7pPr marL="29718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7pPr>
            <a:lvl8pPr marL="34290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8pPr>
            <a:lvl9pPr marL="3886200" indent="-228600" algn="ctr" eaLnBrk="0" fontAlgn="base" hangingPunct="0">
              <a:spcBef>
                <a:spcPct val="0"/>
              </a:spcBef>
              <a:spcAft>
                <a:spcPct val="0"/>
              </a:spcAft>
              <a:defRPr sz="2400">
                <a:solidFill>
                  <a:srgbClr val="000000"/>
                </a:solidFill>
                <a:latin typeface="Cochin" panose="02000603020000020003" pitchFamily="2" charset="0"/>
                <a:ea typeface="华文宋体" panose="02010600040101010101" pitchFamily="2" charset="-122"/>
                <a:sym typeface="Cochin" panose="02000603020000020003" pitchFamily="2" charset="0"/>
              </a:defRPr>
            </a:lvl9pPr>
          </a:lstStyle>
          <a:p>
            <a:pPr algn="l"/>
            <a:r>
              <a:rPr lang="en-US" altLang="en-US" sz="2800" i="0" dirty="0">
                <a:solidFill>
                  <a:schemeClr val="bg1"/>
                </a:solidFill>
                <a:latin typeface="Arial Narrow" panose="020B0604020202020204" pitchFamily="34" charset="0"/>
                <a:ea typeface="ＭＳ Ｐゴシック" panose="020B0600070205080204" pitchFamily="34" charset="-128"/>
              </a:rPr>
              <a:t>Astrophysical flows are turbulent: Re numbers are huge</a:t>
            </a:r>
          </a:p>
        </p:txBody>
      </p:sp>
      <p:sp>
        <p:nvSpPr>
          <p:cNvPr id="2" name="TextBox 1">
            <a:extLst>
              <a:ext uri="{FF2B5EF4-FFF2-40B4-BE49-F238E27FC236}">
                <a16:creationId xmlns:a16="http://schemas.microsoft.com/office/drawing/2014/main" id="{85D70DEE-D75A-37E7-3463-2B224BBA1EA0}"/>
              </a:ext>
            </a:extLst>
          </p:cNvPr>
          <p:cNvSpPr txBox="1"/>
          <p:nvPr/>
        </p:nvSpPr>
        <p:spPr>
          <a:xfrm>
            <a:off x="2904543" y="4867275"/>
            <a:ext cx="2981907" cy="400110"/>
          </a:xfrm>
          <a:prstGeom prst="rect">
            <a:avLst/>
          </a:prstGeom>
          <a:noFill/>
        </p:spPr>
        <p:txBody>
          <a:bodyPr wrap="none" rtlCol="0">
            <a:spAutoFit/>
          </a:bodyPr>
          <a:lstStyle/>
          <a:p>
            <a:r>
              <a:rPr lang="en-US" dirty="0">
                <a:solidFill>
                  <a:schemeClr val="bg1"/>
                </a:solidFill>
              </a:rPr>
              <a:t>Re numbers from 10</a:t>
            </a:r>
            <a:r>
              <a:rPr lang="en-US" baseline="30000" dirty="0">
                <a:solidFill>
                  <a:schemeClr val="bg1"/>
                </a:solidFill>
              </a:rPr>
              <a:t>5 </a:t>
            </a:r>
            <a:r>
              <a:rPr lang="en-US" dirty="0">
                <a:solidFill>
                  <a:schemeClr val="bg1"/>
                </a:solidFill>
              </a:rPr>
              <a:t>to 10</a:t>
            </a:r>
            <a:r>
              <a:rPr lang="en-US" baseline="30000" dirty="0">
                <a:solidFill>
                  <a:schemeClr val="bg1"/>
                </a:solidFill>
              </a:rPr>
              <a:t>20</a:t>
            </a:r>
            <a:endParaRPr lang="en-US" dirty="0">
              <a:solidFill>
                <a:schemeClr val="bg1"/>
              </a:solidFill>
            </a:endParaRPr>
          </a:p>
        </p:txBody>
      </p:sp>
      <p:sp>
        <p:nvSpPr>
          <p:cNvPr id="3" name="TextBox 2">
            <a:extLst>
              <a:ext uri="{FF2B5EF4-FFF2-40B4-BE49-F238E27FC236}">
                <a16:creationId xmlns:a16="http://schemas.microsoft.com/office/drawing/2014/main" id="{767E5D82-CC2F-4B82-8F94-7FF5664177EE}"/>
              </a:ext>
            </a:extLst>
          </p:cNvPr>
          <p:cNvSpPr txBox="1"/>
          <p:nvPr/>
        </p:nvSpPr>
        <p:spPr>
          <a:xfrm>
            <a:off x="889000" y="6121400"/>
            <a:ext cx="6186309" cy="400110"/>
          </a:xfrm>
          <a:prstGeom prst="rect">
            <a:avLst/>
          </a:prstGeom>
          <a:noFill/>
        </p:spPr>
        <p:txBody>
          <a:bodyPr wrap="none" rtlCol="0">
            <a:spAutoFit/>
          </a:bodyPr>
          <a:lstStyle/>
          <a:p>
            <a:r>
              <a:rPr lang="en-US" dirty="0">
                <a:solidFill>
                  <a:srgbClr val="0A0E5B"/>
                </a:solidFill>
              </a:rPr>
              <a:t>Numerical Re&lt;10</a:t>
            </a:r>
            <a:r>
              <a:rPr lang="en-US" baseline="30000" dirty="0">
                <a:solidFill>
                  <a:srgbClr val="0A0E5B"/>
                </a:solidFill>
              </a:rPr>
              <a:t>5</a:t>
            </a:r>
            <a:r>
              <a:rPr lang="en-US" dirty="0">
                <a:solidFill>
                  <a:srgbClr val="0A0E5B"/>
                </a:solidFill>
              </a:rPr>
              <a:t>: this a problem of brute force approach.</a:t>
            </a:r>
          </a:p>
        </p:txBody>
      </p:sp>
    </p:spTree>
    <p:extLst>
      <p:ext uri="{BB962C8B-B14F-4D97-AF65-F5344CB8AC3E}">
        <p14:creationId xmlns:p14="http://schemas.microsoft.com/office/powerpoint/2010/main" val="24740318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3"/>
          <p:cNvSpPr txBox="1">
            <a:spLocks noChangeArrowheads="1"/>
          </p:cNvSpPr>
          <p:nvPr/>
        </p:nvSpPr>
        <p:spPr bwMode="auto">
          <a:xfrm>
            <a:off x="1320800" y="482600"/>
            <a:ext cx="23495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a:solidFill>
                  <a:schemeClr val="bg1"/>
                </a:solidFill>
              </a:rPr>
              <a:t>Plan of the talk</a:t>
            </a:r>
          </a:p>
        </p:txBody>
      </p:sp>
      <p:sp>
        <p:nvSpPr>
          <p:cNvPr id="67586" name="TextBox 4"/>
          <p:cNvSpPr txBox="1">
            <a:spLocks noChangeArrowheads="1"/>
          </p:cNvSpPr>
          <p:nvPr/>
        </p:nvSpPr>
        <p:spPr bwMode="auto">
          <a:xfrm>
            <a:off x="1244600" y="1536700"/>
            <a:ext cx="6980238"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457200" indent="-457200">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pPr>
              <a:buFontTx/>
              <a:buAutoNum type="arabicPeriod"/>
            </a:pPr>
            <a:r>
              <a:rPr lang="en-US">
                <a:solidFill>
                  <a:srgbClr val="0A0E5B"/>
                </a:solidFill>
              </a:rPr>
              <a:t>Different types of superdiffusion</a:t>
            </a:r>
          </a:p>
          <a:p>
            <a:pPr>
              <a:buFontTx/>
              <a:buAutoNum type="arabicPeriod"/>
            </a:pPr>
            <a:r>
              <a:rPr lang="en-US">
                <a:solidFill>
                  <a:srgbClr val="0A0E5B"/>
                </a:solidFill>
              </a:rPr>
              <a:t>Modern understanding of MHD turbulence</a:t>
            </a:r>
          </a:p>
          <a:p>
            <a:pPr>
              <a:buFontTx/>
              <a:buAutoNum type="arabicPeriod"/>
            </a:pPr>
            <a:r>
              <a:rPr lang="en-US">
                <a:solidFill>
                  <a:srgbClr val="0A0E5B"/>
                </a:solidFill>
              </a:rPr>
              <a:t>Wandering of magnetic fields and superdiffusion of cosmic rays</a:t>
            </a:r>
          </a:p>
          <a:p>
            <a:pPr>
              <a:buFontTx/>
              <a:buAutoNum type="arabicPeriod"/>
            </a:pPr>
            <a:r>
              <a:rPr lang="en-US">
                <a:solidFill>
                  <a:srgbClr val="0A0E5B"/>
                </a:solidFill>
              </a:rPr>
              <a:t>Very short: implications of superdiffusion</a:t>
            </a:r>
          </a:p>
          <a:p>
            <a:pPr>
              <a:buFontTx/>
              <a:buAutoNum type="arabicPeriod"/>
            </a:pPr>
            <a:endParaRPr lang="en-US"/>
          </a:p>
          <a:p>
            <a:pPr>
              <a:buFontTx/>
              <a:buAutoNum type="arabicPeriod"/>
            </a:pPr>
            <a:endParaRPr lang="en-US"/>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Box 3"/>
          <p:cNvSpPr txBox="1">
            <a:spLocks noChangeArrowheads="1"/>
          </p:cNvSpPr>
          <p:nvPr/>
        </p:nvSpPr>
        <p:spPr bwMode="auto">
          <a:xfrm>
            <a:off x="1320800" y="482600"/>
            <a:ext cx="23495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a:solidFill>
                  <a:schemeClr val="bg1"/>
                </a:solidFill>
              </a:rPr>
              <a:t>Plan of the talk</a:t>
            </a:r>
          </a:p>
        </p:txBody>
      </p:sp>
      <p:sp>
        <p:nvSpPr>
          <p:cNvPr id="5" name="TextBox 4"/>
          <p:cNvSpPr txBox="1"/>
          <p:nvPr/>
        </p:nvSpPr>
        <p:spPr>
          <a:xfrm>
            <a:off x="1244600" y="1536700"/>
            <a:ext cx="6980238" cy="1938338"/>
          </a:xfrm>
          <a:prstGeom prst="rect">
            <a:avLst/>
          </a:prstGeom>
          <a:noFill/>
        </p:spPr>
        <p:txBody>
          <a:bodyPr wrap="none">
            <a:spAutoFit/>
          </a:bodyPr>
          <a:lstStyle/>
          <a:p>
            <a:pPr marL="457200" indent="-457200">
              <a:buFontTx/>
              <a:buAutoNum type="arabicPeriod"/>
              <a:defRPr/>
            </a:pPr>
            <a:r>
              <a:rPr lang="en-US" dirty="0">
                <a:solidFill>
                  <a:schemeClr val="accent3"/>
                </a:solidFill>
              </a:rPr>
              <a:t>Different types of </a:t>
            </a:r>
            <a:r>
              <a:rPr lang="en-US" dirty="0" err="1">
                <a:solidFill>
                  <a:schemeClr val="accent3"/>
                </a:solidFill>
              </a:rPr>
              <a:t>superdiffusion</a:t>
            </a:r>
            <a:endParaRPr lang="en-US" dirty="0">
              <a:solidFill>
                <a:schemeClr val="accent3"/>
              </a:solidFill>
            </a:endParaRPr>
          </a:p>
          <a:p>
            <a:pPr marL="457200" indent="-457200">
              <a:buFontTx/>
              <a:buAutoNum type="arabicPeriod"/>
              <a:defRPr/>
            </a:pPr>
            <a:r>
              <a:rPr lang="en-US" dirty="0">
                <a:solidFill>
                  <a:srgbClr val="0A0E5B"/>
                </a:solidFill>
              </a:rPr>
              <a:t>Modern understanding of MHD turbulence</a:t>
            </a:r>
          </a:p>
          <a:p>
            <a:pPr marL="457200" indent="-457200">
              <a:buFontTx/>
              <a:buAutoNum type="arabicPeriod"/>
              <a:defRPr/>
            </a:pPr>
            <a:r>
              <a:rPr lang="en-US" dirty="0">
                <a:solidFill>
                  <a:srgbClr val="AAAAB5"/>
                </a:solidFill>
              </a:rPr>
              <a:t>Wandering of magnetic fields and </a:t>
            </a:r>
            <a:r>
              <a:rPr lang="en-US" dirty="0" err="1">
                <a:solidFill>
                  <a:srgbClr val="AAAAB5"/>
                </a:solidFill>
              </a:rPr>
              <a:t>superdiffusion</a:t>
            </a:r>
            <a:r>
              <a:rPr lang="en-US" dirty="0">
                <a:solidFill>
                  <a:srgbClr val="AAAAB5"/>
                </a:solidFill>
              </a:rPr>
              <a:t> of cosmic rays</a:t>
            </a:r>
          </a:p>
          <a:p>
            <a:pPr marL="457200" indent="-457200">
              <a:buFontTx/>
              <a:buAutoNum type="arabicPeriod"/>
              <a:defRPr/>
            </a:pPr>
            <a:r>
              <a:rPr lang="en-US" dirty="0">
                <a:solidFill>
                  <a:srgbClr val="AAAAB5"/>
                </a:solidFill>
              </a:rPr>
              <a:t>Very short: implications of </a:t>
            </a:r>
            <a:r>
              <a:rPr lang="en-US" dirty="0" err="1">
                <a:solidFill>
                  <a:srgbClr val="AAAAB5"/>
                </a:solidFill>
              </a:rPr>
              <a:t>superdiffusion</a:t>
            </a:r>
            <a:endParaRPr lang="en-US" dirty="0">
              <a:solidFill>
                <a:srgbClr val="AAAAB5"/>
              </a:solidFill>
            </a:endParaRPr>
          </a:p>
          <a:p>
            <a:pPr marL="457200" indent="-457200">
              <a:buFontTx/>
              <a:buAutoNum type="arabicPeriod"/>
              <a:defRPr/>
            </a:pPr>
            <a:endParaRPr lang="en-US" dirty="0"/>
          </a:p>
          <a:p>
            <a:pPr marL="457200" indent="-457200">
              <a:buFontTx/>
              <a:buAutoNum type="arabicPeriod"/>
              <a:defRPr/>
            </a:pPr>
            <a:endParaRPr lang="en-US" dirty="0"/>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22400"/>
            <a:ext cx="9144000" cy="401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2" name="TextBox 2"/>
          <p:cNvSpPr txBox="1">
            <a:spLocks noChangeArrowheads="1"/>
          </p:cNvSpPr>
          <p:nvPr/>
        </p:nvSpPr>
        <p:spPr bwMode="auto">
          <a:xfrm>
            <a:off x="0" y="152400"/>
            <a:ext cx="9144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a:solidFill>
                  <a:srgbClr val="0A0E5B"/>
                </a:solidFill>
              </a:rPr>
              <a:t>Superdiffusive Levi flights induce mean free path that is infinite</a:t>
            </a:r>
          </a:p>
        </p:txBody>
      </p:sp>
      <p:sp>
        <p:nvSpPr>
          <p:cNvPr id="71683" name="TextBox 3"/>
          <p:cNvSpPr txBox="1">
            <a:spLocks noChangeArrowheads="1"/>
          </p:cNvSpPr>
          <p:nvPr/>
        </p:nvSpPr>
        <p:spPr bwMode="auto">
          <a:xfrm>
            <a:off x="457200" y="6019800"/>
            <a:ext cx="84709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The process of superdiffusion that I discuss arises from the properties of turbulence. It is well tested and it does not involve infinite mean free paths.</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22400"/>
            <a:ext cx="9144000" cy="4011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6" name="TextBox 4"/>
          <p:cNvSpPr txBox="1">
            <a:spLocks noChangeArrowheads="1"/>
          </p:cNvSpPr>
          <p:nvPr/>
        </p:nvSpPr>
        <p:spPr bwMode="auto">
          <a:xfrm>
            <a:off x="508000" y="419100"/>
            <a:ext cx="8305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a:solidFill>
                  <a:srgbClr val="0A0E5B"/>
                </a:solidFill>
              </a:rPr>
              <a:t>I discuss superdiffusion that does not involve Levi flights</a:t>
            </a:r>
          </a:p>
        </p:txBody>
      </p:sp>
      <p:cxnSp>
        <p:nvCxnSpPr>
          <p:cNvPr id="72707" name="Straight Connector 6"/>
          <p:cNvCxnSpPr>
            <a:cxnSpLocks noChangeShapeType="1"/>
          </p:cNvCxnSpPr>
          <p:nvPr/>
        </p:nvCxnSpPr>
        <p:spPr bwMode="auto">
          <a:xfrm>
            <a:off x="0" y="1524000"/>
            <a:ext cx="9144000" cy="3810000"/>
          </a:xfrm>
          <a:prstGeom prst="line">
            <a:avLst/>
          </a:prstGeom>
          <a:noFill/>
          <a:ln w="76200">
            <a:solidFill>
              <a:srgbClr val="FF0000"/>
            </a:solidFill>
            <a:round/>
            <a:headEnd/>
            <a:tailEnd/>
          </a:ln>
        </p:spPr>
      </p:cxnSp>
      <p:cxnSp>
        <p:nvCxnSpPr>
          <p:cNvPr id="72708" name="Straight Connector 8"/>
          <p:cNvCxnSpPr>
            <a:cxnSpLocks noChangeShapeType="1"/>
          </p:cNvCxnSpPr>
          <p:nvPr/>
        </p:nvCxnSpPr>
        <p:spPr bwMode="auto">
          <a:xfrm flipH="1">
            <a:off x="0" y="1447800"/>
            <a:ext cx="9144000" cy="3962400"/>
          </a:xfrm>
          <a:prstGeom prst="line">
            <a:avLst/>
          </a:prstGeom>
          <a:noFill/>
          <a:ln w="76200">
            <a:solidFill>
              <a:srgbClr val="FF0000"/>
            </a:solidFill>
            <a:round/>
            <a:headEnd/>
            <a:tailEnd/>
          </a:ln>
        </p:spPr>
      </p:cxnSp>
      <p:sp>
        <p:nvSpPr>
          <p:cNvPr id="72709" name="TextBox 10"/>
          <p:cNvSpPr txBox="1">
            <a:spLocks noChangeArrowheads="1"/>
          </p:cNvSpPr>
          <p:nvPr/>
        </p:nvSpPr>
        <p:spPr bwMode="auto">
          <a:xfrm>
            <a:off x="3505200" y="4648200"/>
            <a:ext cx="2514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400">
                <a:solidFill>
                  <a:srgbClr val="FF0000"/>
                </a:solidFill>
              </a:rPr>
              <a:t>No Levi flights!</a:t>
            </a: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52400" y="304800"/>
            <a:ext cx="8851900" cy="830263"/>
          </a:xfrm>
          <a:prstGeom prst="rect">
            <a:avLst/>
          </a:prstGeom>
          <a:noFill/>
        </p:spPr>
        <p:txBody>
          <a:bodyPr>
            <a:spAutoFit/>
          </a:bodyPr>
          <a:lstStyle/>
          <a:p>
            <a:pPr>
              <a:defRPr/>
            </a:pPr>
            <a:r>
              <a:rPr lang="en-US" sz="2400" dirty="0">
                <a:solidFill>
                  <a:srgbClr val="0A0E5B"/>
                </a:solidFill>
                <a:effectLst>
                  <a:outerShdw blurRad="38100" dist="38100" dir="2700000" algn="tl">
                    <a:srgbClr val="DDDDDD"/>
                  </a:outerShdw>
                </a:effectLst>
                <a:latin typeface="+mj-lt"/>
                <a:cs typeface="Lucida Grande" charset="0"/>
                <a:sym typeface="Chalkboard" charset="0"/>
              </a:rPr>
              <a:t>Diffusion perpendicular to mean magnetic field direction is determined by magnetic field line wandering </a:t>
            </a:r>
            <a:endParaRPr lang="en-US" dirty="0">
              <a:solidFill>
                <a:srgbClr val="0A0E5B"/>
              </a:solidFill>
              <a:latin typeface="+mj-lt"/>
            </a:endParaRPr>
          </a:p>
        </p:txBody>
      </p:sp>
      <p:sp>
        <p:nvSpPr>
          <p:cNvPr id="19458" name="TextBox 4"/>
          <p:cNvSpPr txBox="1">
            <a:spLocks noChangeArrowheads="1"/>
          </p:cNvSpPr>
          <p:nvPr/>
        </p:nvSpPr>
        <p:spPr bwMode="auto">
          <a:xfrm>
            <a:off x="12700" y="1447800"/>
            <a:ext cx="86741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Realized by Jokipii &amp; Parker 69, Jokipii 73 but turbulence model and obtained scalings were not right.</a:t>
            </a:r>
          </a:p>
        </p:txBody>
      </p:sp>
      <p:sp>
        <p:nvSpPr>
          <p:cNvPr id="19459" name="TextBox 5"/>
          <p:cNvSpPr txBox="1">
            <a:spLocks noChangeArrowheads="1"/>
          </p:cNvSpPr>
          <p:nvPr/>
        </p:nvSpPr>
        <p:spPr bwMode="auto">
          <a:xfrm>
            <a:off x="0" y="2133600"/>
            <a:ext cx="777081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dirty="0">
                <a:solidFill>
                  <a:srgbClr val="0A0E5B"/>
                </a:solidFill>
              </a:rPr>
              <a:t>This work, however, motivated my work in turbulent magnetic reconnection </a:t>
            </a:r>
          </a:p>
        </p:txBody>
      </p:sp>
      <p:sp>
        <p:nvSpPr>
          <p:cNvPr id="19460" name="TextBox 7"/>
          <p:cNvSpPr txBox="1">
            <a:spLocks noChangeArrowheads="1"/>
          </p:cNvSpPr>
          <p:nvPr/>
        </p:nvSpPr>
        <p:spPr bwMode="auto">
          <a:xfrm>
            <a:off x="0" y="2667000"/>
            <a:ext cx="90424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dirty="0">
                <a:solidFill>
                  <a:srgbClr val="0A0E5B"/>
                </a:solidFill>
              </a:rPr>
              <a:t>The talk uses the modern understanding of MHD turbulence is in AL&amp; </a:t>
            </a:r>
            <a:r>
              <a:rPr lang="en-US" dirty="0" err="1">
                <a:solidFill>
                  <a:srgbClr val="0A0E5B"/>
                </a:solidFill>
              </a:rPr>
              <a:t>Vishniac</a:t>
            </a:r>
            <a:r>
              <a:rPr lang="en-US" dirty="0">
                <a:solidFill>
                  <a:srgbClr val="0A0E5B"/>
                </a:solidFill>
              </a:rPr>
              <a:t> 99 with the subsequent application to diffusion in AL06, Yan &amp; AL 2008…</a:t>
            </a:r>
          </a:p>
        </p:txBody>
      </p:sp>
      <p:pic>
        <p:nvPicPr>
          <p:cNvPr id="19461" name="Picture 11" descr="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343400"/>
            <a:ext cx="16891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2" name="TextBox 12"/>
          <p:cNvSpPr txBox="1">
            <a:spLocks noChangeArrowheads="1"/>
          </p:cNvSpPr>
          <p:nvPr/>
        </p:nvSpPr>
        <p:spPr bwMode="auto">
          <a:xfrm>
            <a:off x="381000" y="3886200"/>
            <a:ext cx="7239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Strong subAlfvenic turbulence at scales s&lt;L results in superdiffusion:</a:t>
            </a:r>
          </a:p>
        </p:txBody>
      </p:sp>
      <p:sp>
        <p:nvSpPr>
          <p:cNvPr id="19463" name="TextBox 13"/>
          <p:cNvSpPr txBox="1">
            <a:spLocks noChangeArrowheads="1"/>
          </p:cNvSpPr>
          <p:nvPr/>
        </p:nvSpPr>
        <p:spPr bwMode="auto">
          <a:xfrm>
            <a:off x="876300" y="5410200"/>
            <a:ext cx="4676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At scales s&gt;&gt; L results in ordinary diffusion:</a:t>
            </a:r>
          </a:p>
        </p:txBody>
      </p:sp>
      <p:pic>
        <p:nvPicPr>
          <p:cNvPr id="19464" name="Picture 15" descr="1.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715000"/>
            <a:ext cx="1739900"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5" name="TextBox 1"/>
          <p:cNvSpPr txBox="1">
            <a:spLocks noChangeArrowheads="1"/>
          </p:cNvSpPr>
          <p:nvPr/>
        </p:nvSpPr>
        <p:spPr bwMode="auto">
          <a:xfrm>
            <a:off x="65088" y="6248400"/>
            <a:ext cx="86661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1800" b="0" i="0">
                <a:solidFill>
                  <a:srgbClr val="0A0E5B"/>
                </a:solidFill>
              </a:rPr>
              <a:t>Superdiffusive behavior is confirmed numerically in AL et al. 04, Maron &amp; Chandran 04, Beresnyak 15</a:t>
            </a:r>
          </a:p>
        </p:txBody>
      </p:sp>
      <p:sp>
        <p:nvSpPr>
          <p:cNvPr id="19466" name="TextBox 4"/>
          <p:cNvSpPr txBox="1">
            <a:spLocks noChangeArrowheads="1"/>
          </p:cNvSpPr>
          <p:nvPr/>
        </p:nvSpPr>
        <p:spPr bwMode="auto">
          <a:xfrm>
            <a:off x="3124200" y="3429000"/>
            <a:ext cx="1778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FF6600"/>
                </a:solidFill>
              </a:rPr>
              <a:t>Short summary</a:t>
            </a: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Box 3"/>
          <p:cNvSpPr txBox="1">
            <a:spLocks noChangeArrowheads="1"/>
          </p:cNvSpPr>
          <p:nvPr/>
        </p:nvSpPr>
        <p:spPr bwMode="auto">
          <a:xfrm>
            <a:off x="1320800" y="482600"/>
            <a:ext cx="23495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a:solidFill>
                  <a:schemeClr val="bg1"/>
                </a:solidFill>
              </a:rPr>
              <a:t>Plan of the talk</a:t>
            </a:r>
          </a:p>
        </p:txBody>
      </p:sp>
      <p:sp>
        <p:nvSpPr>
          <p:cNvPr id="73730" name="TextBox 4"/>
          <p:cNvSpPr txBox="1">
            <a:spLocks noChangeArrowheads="1"/>
          </p:cNvSpPr>
          <p:nvPr/>
        </p:nvSpPr>
        <p:spPr bwMode="auto">
          <a:xfrm>
            <a:off x="1244600" y="1536700"/>
            <a:ext cx="6980238"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457200" indent="-457200">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pPr>
              <a:buFontTx/>
              <a:buAutoNum type="arabicPeriod"/>
            </a:pPr>
            <a:r>
              <a:rPr lang="en-US">
                <a:solidFill>
                  <a:srgbClr val="AAAAB5"/>
                </a:solidFill>
              </a:rPr>
              <a:t>Different types of superdiffusion</a:t>
            </a:r>
          </a:p>
          <a:p>
            <a:pPr>
              <a:buFontTx/>
              <a:buAutoNum type="arabicPeriod"/>
            </a:pPr>
            <a:r>
              <a:rPr lang="en-US">
                <a:solidFill>
                  <a:srgbClr val="0A0E5B"/>
                </a:solidFill>
              </a:rPr>
              <a:t>Modern understanding of MHD turbulence</a:t>
            </a:r>
          </a:p>
          <a:p>
            <a:pPr>
              <a:buFontTx/>
              <a:buAutoNum type="arabicPeriod"/>
            </a:pPr>
            <a:r>
              <a:rPr lang="en-US">
                <a:solidFill>
                  <a:srgbClr val="AAAAB5"/>
                </a:solidFill>
              </a:rPr>
              <a:t>Wandering of magnetic fields and superdiffusion of cosmic rays</a:t>
            </a:r>
          </a:p>
          <a:p>
            <a:pPr>
              <a:buFontTx/>
              <a:buAutoNum type="arabicPeriod"/>
            </a:pPr>
            <a:r>
              <a:rPr lang="en-US">
                <a:solidFill>
                  <a:srgbClr val="AAAAB5"/>
                </a:solidFill>
              </a:rPr>
              <a:t>Very short: implications of superdiffusion</a:t>
            </a:r>
          </a:p>
          <a:p>
            <a:pPr>
              <a:buFontTx/>
              <a:buAutoNum type="arabicPeriod"/>
            </a:pPr>
            <a:endParaRPr lang="en-US"/>
          </a:p>
          <a:p>
            <a:pPr>
              <a:buFontTx/>
              <a:buAutoNum type="arabicPeriod"/>
            </a:pPr>
            <a:endParaRPr lang="en-US"/>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1"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362200"/>
            <a:ext cx="35052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0482" name="Text Box 5"/>
          <p:cNvSpPr txBox="1">
            <a:spLocks noChangeArrowheads="1"/>
          </p:cNvSpPr>
          <p:nvPr/>
        </p:nvSpPr>
        <p:spPr bwMode="auto">
          <a:xfrm>
            <a:off x="6858000" y="4267200"/>
            <a:ext cx="1749425"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FF1111"/>
                </a:solidFill>
                <a:latin typeface="Geneva" charset="0"/>
              </a:rPr>
              <a:t>Re ~ 15,000</a:t>
            </a:r>
          </a:p>
        </p:txBody>
      </p:sp>
      <p:sp>
        <p:nvSpPr>
          <p:cNvPr id="20483" name="Rectangle 7"/>
          <p:cNvSpPr>
            <a:spLocks noChangeArrowheads="1"/>
          </p:cNvSpPr>
          <p:nvPr/>
        </p:nvSpPr>
        <p:spPr bwMode="auto">
          <a:xfrm>
            <a:off x="7680325" y="2792413"/>
            <a:ext cx="184150" cy="52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sz="2800">
              <a:latin typeface="American Typewriter" charset="0"/>
            </a:endParaRPr>
          </a:p>
        </p:txBody>
      </p:sp>
      <p:pic>
        <p:nvPicPr>
          <p:cNvPr id="2048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733800"/>
            <a:ext cx="3657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438400"/>
            <a:ext cx="3657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6" name="Rectangle 12"/>
          <p:cNvSpPr>
            <a:spLocks noChangeArrowheads="1"/>
          </p:cNvSpPr>
          <p:nvPr/>
        </p:nvSpPr>
        <p:spPr bwMode="auto">
          <a:xfrm>
            <a:off x="3389313" y="4419600"/>
            <a:ext cx="896937" cy="37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800">
                <a:solidFill>
                  <a:srgbClr val="FF0000"/>
                </a:solidFill>
                <a:latin typeface="American Typewriter" charset="0"/>
              </a:rPr>
              <a:t>Re=40</a:t>
            </a:r>
          </a:p>
        </p:txBody>
      </p:sp>
      <p:sp>
        <p:nvSpPr>
          <p:cNvPr id="20487" name="Rectangle 13"/>
          <p:cNvSpPr>
            <a:spLocks noChangeArrowheads="1"/>
          </p:cNvSpPr>
          <p:nvPr/>
        </p:nvSpPr>
        <p:spPr bwMode="auto">
          <a:xfrm>
            <a:off x="2971800" y="3124200"/>
            <a:ext cx="1344613" cy="37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800">
                <a:solidFill>
                  <a:srgbClr val="FF0000"/>
                </a:solidFill>
                <a:latin typeface="American Typewriter" charset="0"/>
              </a:rPr>
              <a:t>Re=10000</a:t>
            </a:r>
            <a:endParaRPr lang="en-US" sz="1800">
              <a:latin typeface="American Typewriter" charset="0"/>
            </a:endParaRPr>
          </a:p>
        </p:txBody>
      </p:sp>
      <p:pic>
        <p:nvPicPr>
          <p:cNvPr id="20488" name="Picture 15" descr="latex-image-0.pdf                                              003014E4Macintosh HD                   BC2D03B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295400"/>
            <a:ext cx="6923088"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9" name="Line 16"/>
          <p:cNvSpPr>
            <a:spLocks noChangeShapeType="1"/>
          </p:cNvSpPr>
          <p:nvPr/>
        </p:nvSpPr>
        <p:spPr bwMode="auto">
          <a:xfrm>
            <a:off x="7924800" y="2895600"/>
            <a:ext cx="0" cy="1219200"/>
          </a:xfrm>
          <a:prstGeom prst="line">
            <a:avLst/>
          </a:prstGeom>
          <a:noFill/>
          <a:ln w="2857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0490" name="Rectangle 17"/>
          <p:cNvSpPr>
            <a:spLocks noChangeArrowheads="1"/>
          </p:cNvSpPr>
          <p:nvPr/>
        </p:nvSpPr>
        <p:spPr bwMode="auto">
          <a:xfrm>
            <a:off x="8077200" y="2819400"/>
            <a:ext cx="395288"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American Typewriter" charset="0"/>
              </a:rPr>
              <a:t>L</a:t>
            </a:r>
          </a:p>
        </p:txBody>
      </p:sp>
      <p:sp>
        <p:nvSpPr>
          <p:cNvPr id="20491" name="Line 18"/>
          <p:cNvSpPr>
            <a:spLocks noChangeShapeType="1"/>
          </p:cNvSpPr>
          <p:nvPr/>
        </p:nvSpPr>
        <p:spPr bwMode="auto">
          <a:xfrm>
            <a:off x="5181600" y="4572000"/>
            <a:ext cx="1143000" cy="0"/>
          </a:xfrm>
          <a:prstGeom prst="line">
            <a:avLst/>
          </a:prstGeom>
          <a:noFill/>
          <a:ln w="2857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0492" name="Rectangle 19"/>
          <p:cNvSpPr>
            <a:spLocks noChangeArrowheads="1"/>
          </p:cNvSpPr>
          <p:nvPr/>
        </p:nvSpPr>
        <p:spPr bwMode="auto">
          <a:xfrm>
            <a:off x="5181600" y="4114800"/>
            <a:ext cx="40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American Typewriter" charset="0"/>
              </a:rPr>
              <a:t>V</a:t>
            </a:r>
          </a:p>
        </p:txBody>
      </p:sp>
      <p:sp>
        <p:nvSpPr>
          <p:cNvPr id="20493" name="Rectangle 20"/>
          <p:cNvSpPr>
            <a:spLocks noChangeArrowheads="1"/>
          </p:cNvSpPr>
          <p:nvPr/>
        </p:nvSpPr>
        <p:spPr bwMode="auto">
          <a:xfrm>
            <a:off x="228600" y="152400"/>
            <a:ext cx="8213725"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800">
                <a:solidFill>
                  <a:srgbClr val="0A0E5B"/>
                </a:solidFill>
              </a:rPr>
              <a:t>Astrophysical flows are turbulent due to large Reynolds numbers</a:t>
            </a:r>
          </a:p>
        </p:txBody>
      </p:sp>
      <p:sp>
        <p:nvSpPr>
          <p:cNvPr id="196624" name="Rectangle 16"/>
          <p:cNvSpPr>
            <a:spLocks/>
          </p:cNvSpPr>
          <p:nvPr/>
        </p:nvSpPr>
        <p:spPr bwMode="auto">
          <a:xfrm>
            <a:off x="533400" y="6019800"/>
            <a:ext cx="8802688" cy="400050"/>
          </a:xfrm>
          <a:prstGeom prst="rect">
            <a:avLst/>
          </a:prstGeom>
          <a:noFill/>
          <a:ln>
            <a:noFill/>
          </a:ln>
          <a:effectLst/>
          <a:extLst>
            <a:ext uri="{909E8E84-426E-40dd-AFC4-6F175D3DCCD1}">
              <a14:hiddenFill xmlns="" xmlns:a14="http://schemas.microsoft.com/office/drawing/2010/main">
                <a:solidFill>
                  <a:srgbClr val="163859">
                    <a:alpha val="34901"/>
                  </a:srgbClr>
                </a:solidFill>
              </a14:hiddenFill>
            </a:ext>
            <a:ext uri="{91240B29-F687-4f45-9708-019B960494DF}">
              <a14:hiddenLine xmlns="" xmlns:a14="http://schemas.microsoft.com/office/drawing/2010/main" w="25400">
                <a:solidFill>
                  <a:srgbClr val="6E7A89"/>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dirty="0">
                <a:solidFill>
                  <a:srgbClr val="0A0E5B"/>
                </a:solidFill>
              </a:rPr>
              <a:t>For reference: Numerical Re&lt;10</a:t>
            </a:r>
            <a:r>
              <a:rPr lang="en-US" baseline="30000" dirty="0">
                <a:solidFill>
                  <a:srgbClr val="0A0E5B"/>
                </a:solidFill>
              </a:rPr>
              <a:t>4</a:t>
            </a:r>
            <a:r>
              <a:rPr lang="en-US" dirty="0">
                <a:solidFill>
                  <a:srgbClr val="0A0E5B"/>
                </a:solidFill>
              </a:rPr>
              <a:t> and this is a problem of brute force approach.</a:t>
            </a:r>
          </a:p>
        </p:txBody>
      </p:sp>
      <p:sp>
        <p:nvSpPr>
          <p:cNvPr id="20495" name="TextBox 1"/>
          <p:cNvSpPr txBox="1">
            <a:spLocks noChangeArrowheads="1"/>
          </p:cNvSpPr>
          <p:nvPr/>
        </p:nvSpPr>
        <p:spPr bwMode="auto">
          <a:xfrm>
            <a:off x="787400" y="5384800"/>
            <a:ext cx="36480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Astrophysical flows have Re&gt; 10</a:t>
            </a:r>
            <a:r>
              <a:rPr lang="en-US" baseline="30000">
                <a:solidFill>
                  <a:srgbClr val="0A0E5B"/>
                </a:solidFill>
              </a:rPr>
              <a:t>10</a:t>
            </a:r>
            <a:endParaRPr lang="en-US">
              <a:solidFill>
                <a:srgbClr val="0A0E5B"/>
              </a:solidFill>
            </a:endParaRPr>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3" name="Picture 11" descr="td-feynman-thumb.jpg                                           000D81A7Macintosh HD                   7C2624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70088"/>
            <a:ext cx="3657600" cy="488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869" name="Rectangle 13"/>
          <p:cNvSpPr>
            <a:spLocks/>
          </p:cNvSpPr>
          <p:nvPr/>
        </p:nvSpPr>
        <p:spPr bwMode="auto">
          <a:xfrm>
            <a:off x="457200" y="304800"/>
            <a:ext cx="8534400" cy="954088"/>
          </a:xfrm>
          <a:prstGeom prst="rect">
            <a:avLst/>
          </a:prstGeom>
          <a:noFill/>
          <a:ln>
            <a:noFill/>
          </a:ln>
          <a:effectLst/>
          <a:extLst>
            <a:ext uri="{909E8E84-426E-40dd-AFC4-6F175D3DCCD1}">
              <a14:hiddenFill xmlns="" xmlns:a14="http://schemas.microsoft.com/office/drawing/2010/main">
                <a:solidFill>
                  <a:srgbClr val="163859">
                    <a:alpha val="34901"/>
                  </a:srgbClr>
                </a:solidFill>
              </a14:hiddenFill>
            </a:ext>
            <a:ext uri="{91240B29-F687-4f45-9708-019B960494DF}">
              <a14:hiddenLine xmlns="" xmlns:a14="http://schemas.microsoft.com/office/drawing/2010/main" w="25400">
                <a:solidFill>
                  <a:srgbClr val="6E7A89"/>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ja-JP" altLang="en-US" sz="2800" dirty="0">
                <a:solidFill>
                  <a:srgbClr val="0A0E5B"/>
                </a:solidFill>
                <a:latin typeface="Arial"/>
              </a:rPr>
              <a:t>“</a:t>
            </a:r>
            <a:r>
              <a:rPr lang="en-US" sz="2800" dirty="0">
                <a:solidFill>
                  <a:srgbClr val="0A0E5B"/>
                </a:solidFill>
                <a:latin typeface="Arial Narrow Bold" charset="0"/>
              </a:rPr>
              <a:t>Turbulence is the last great unsolved problem of classical physics</a:t>
            </a:r>
            <a:r>
              <a:rPr lang="ja-JP" altLang="en-US" sz="2800" dirty="0">
                <a:solidFill>
                  <a:srgbClr val="0A0E5B"/>
                </a:solidFill>
                <a:latin typeface="Arial"/>
              </a:rPr>
              <a:t>”</a:t>
            </a:r>
            <a:endParaRPr lang="en-US" sz="2800" dirty="0">
              <a:solidFill>
                <a:srgbClr val="0A0E5B"/>
              </a:solidFill>
              <a:latin typeface="Arial Narrow Bold" charset="0"/>
            </a:endParaRPr>
          </a:p>
        </p:txBody>
      </p:sp>
      <p:sp>
        <p:nvSpPr>
          <p:cNvPr id="249870" name="Rectangle 14"/>
          <p:cNvSpPr>
            <a:spLocks/>
          </p:cNvSpPr>
          <p:nvPr/>
        </p:nvSpPr>
        <p:spPr bwMode="auto">
          <a:xfrm>
            <a:off x="5638800" y="1143000"/>
            <a:ext cx="1427163" cy="400050"/>
          </a:xfrm>
          <a:prstGeom prst="rect">
            <a:avLst/>
          </a:prstGeom>
          <a:noFill/>
          <a:ln>
            <a:noFill/>
          </a:ln>
          <a:effectLst/>
          <a:extLst>
            <a:ext uri="{909E8E84-426E-40dd-AFC4-6F175D3DCCD1}">
              <a14:hiddenFill xmlns="" xmlns:a14="http://schemas.microsoft.com/office/drawing/2010/main">
                <a:solidFill>
                  <a:srgbClr val="163859">
                    <a:alpha val="34901"/>
                  </a:srgbClr>
                </a:solidFill>
              </a14:hiddenFill>
            </a:ext>
            <a:ext uri="{91240B29-F687-4f45-9708-019B960494DF}">
              <a14:hiddenLine xmlns="" xmlns:a14="http://schemas.microsoft.com/office/drawing/2010/main" w="25400">
                <a:solidFill>
                  <a:srgbClr val="6E7A89"/>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solidFill>
                  <a:srgbClr val="0A0E5B"/>
                </a:solidFill>
              </a:rPr>
              <a:t>R. Feynman</a:t>
            </a: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4066" name="Rectangle 1026"/>
          <p:cNvSpPr>
            <a:spLocks/>
          </p:cNvSpPr>
          <p:nvPr/>
        </p:nvSpPr>
        <p:spPr bwMode="auto">
          <a:xfrm>
            <a:off x="0" y="304800"/>
            <a:ext cx="9144000" cy="954088"/>
          </a:xfrm>
          <a:prstGeom prst="rect">
            <a:avLst/>
          </a:prstGeom>
          <a:noFill/>
          <a:ln>
            <a:noFill/>
          </a:ln>
          <a:effectLst/>
          <a:extLst>
            <a:ext uri="{909E8E84-426E-40dd-AFC4-6F175D3DCCD1}">
              <a14:hiddenFill xmlns="" xmlns:a14="http://schemas.microsoft.com/office/drawing/2010/main">
                <a:solidFill>
                  <a:srgbClr val="163859">
                    <a:alpha val="34901"/>
                  </a:srgbClr>
                </a:solidFill>
              </a14:hiddenFill>
            </a:ext>
            <a:ext uri="{91240B29-F687-4f45-9708-019B960494DF}">
              <a14:hiddenLine xmlns="" xmlns:a14="http://schemas.microsoft.com/office/drawing/2010/main" w="25400">
                <a:solidFill>
                  <a:srgbClr val="6E7A89"/>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800" dirty="0">
                <a:solidFill>
                  <a:srgbClr val="0A0E5B"/>
                </a:solidFill>
                <a:latin typeface="Arial Narrow Bold" charset="0"/>
              </a:rPr>
              <a:t>Heisenberg believed that turbulence is more mysterious than quantum mechanics</a:t>
            </a:r>
          </a:p>
        </p:txBody>
      </p:sp>
      <p:pic>
        <p:nvPicPr>
          <p:cNvPr id="24578" name="Picture 1028" descr="Werner_Heisenberg.jpg                                          000D81A7Macintosh HD                   7C2624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9038" y="1314450"/>
            <a:ext cx="3763962" cy="470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C:\Documents and Settings\Alejandro Esquivel\My Documents\Alejandro\Figures\smagre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219200"/>
            <a:ext cx="61722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6" name="Text Box 9"/>
          <p:cNvSpPr txBox="1">
            <a:spLocks noChangeArrowheads="1"/>
          </p:cNvSpPr>
          <p:nvPr/>
        </p:nvSpPr>
        <p:spPr bwMode="auto">
          <a:xfrm>
            <a:off x="5105400" y="6096000"/>
            <a:ext cx="26622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pPr eaLnBrk="1" hangingPunct="1"/>
            <a:r>
              <a:rPr lang="en-US" sz="2400" i="0">
                <a:solidFill>
                  <a:srgbClr val="0A0E5B"/>
                </a:solidFill>
              </a:rPr>
              <a:t>AL &amp; Vishniac (1999</a:t>
            </a:r>
            <a:r>
              <a:rPr lang="en-US" sz="2400" b="0" i="0">
                <a:solidFill>
                  <a:srgbClr val="0A0E5B"/>
                </a:solidFill>
              </a:rPr>
              <a:t>)</a:t>
            </a:r>
          </a:p>
        </p:txBody>
      </p:sp>
      <p:sp>
        <p:nvSpPr>
          <p:cNvPr id="31747" name="Text Box 10"/>
          <p:cNvSpPr txBox="1">
            <a:spLocks noChangeArrowheads="1"/>
          </p:cNvSpPr>
          <p:nvPr/>
        </p:nvSpPr>
        <p:spPr bwMode="auto">
          <a:xfrm>
            <a:off x="631825" y="59356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pPr>
              <a:spcBef>
                <a:spcPct val="50000"/>
              </a:spcBef>
            </a:pPr>
            <a:endParaRPr lang="en-US" sz="2400" i="0">
              <a:latin typeface="American Typewriter Condensed" charset="0"/>
            </a:endParaRPr>
          </a:p>
        </p:txBody>
      </p:sp>
      <p:sp>
        <p:nvSpPr>
          <p:cNvPr id="31748" name="Rectangle 12"/>
          <p:cNvSpPr>
            <a:spLocks noChangeArrowheads="1"/>
          </p:cNvSpPr>
          <p:nvPr/>
        </p:nvSpPr>
        <p:spPr bwMode="auto">
          <a:xfrm>
            <a:off x="5203825" y="4951413"/>
            <a:ext cx="184150" cy="52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sz="2800" i="0">
              <a:latin typeface="American Typewriter" charset="0"/>
            </a:endParaRPr>
          </a:p>
        </p:txBody>
      </p:sp>
      <p:sp>
        <p:nvSpPr>
          <p:cNvPr id="31749" name="Rectangle 14"/>
          <p:cNvSpPr>
            <a:spLocks noChangeArrowheads="1"/>
          </p:cNvSpPr>
          <p:nvPr/>
        </p:nvSpPr>
        <p:spPr bwMode="auto">
          <a:xfrm>
            <a:off x="0" y="152400"/>
            <a:ext cx="8839200"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800" i="0">
                <a:solidFill>
                  <a:schemeClr val="bg1"/>
                </a:solidFill>
              </a:rPr>
              <a:t>LV99 model extends Sweet-Parker model for turbulent astrophysical plasmas and makes reconnection fast</a:t>
            </a:r>
          </a:p>
        </p:txBody>
      </p:sp>
      <p:sp>
        <p:nvSpPr>
          <p:cNvPr id="31750" name="Rectangle 15"/>
          <p:cNvSpPr>
            <a:spLocks noChangeArrowheads="1"/>
          </p:cNvSpPr>
          <p:nvPr/>
        </p:nvSpPr>
        <p:spPr bwMode="auto">
          <a:xfrm>
            <a:off x="7756525" y="14763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sz="1600" b="0" i="0"/>
          </a:p>
        </p:txBody>
      </p:sp>
      <p:sp>
        <p:nvSpPr>
          <p:cNvPr id="31751" name="Rectangle 17"/>
          <p:cNvSpPr>
            <a:spLocks noChangeArrowheads="1"/>
          </p:cNvSpPr>
          <p:nvPr/>
        </p:nvSpPr>
        <p:spPr bwMode="auto">
          <a:xfrm>
            <a:off x="7010400" y="4876800"/>
            <a:ext cx="2133600" cy="1069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spcBef>
                <a:spcPct val="20000"/>
              </a:spcBef>
              <a:buClr>
                <a:schemeClr val="tx2"/>
              </a:buClr>
              <a:buFont typeface="Times" charset="0"/>
              <a:buNone/>
            </a:pPr>
            <a:r>
              <a:rPr lang="en-US" sz="1600" i="0">
                <a:solidFill>
                  <a:srgbClr val="0A0E5B"/>
                </a:solidFill>
              </a:rPr>
              <a:t>B dissipates on a small scale </a:t>
            </a:r>
            <a:r>
              <a:rPr lang="en-US" sz="1600" i="0">
                <a:solidFill>
                  <a:srgbClr val="0A0E5B"/>
                </a:solidFill>
                <a:sym typeface="Symbol" charset="0"/>
              </a:rPr>
              <a:t></a:t>
            </a:r>
            <a:r>
              <a:rPr lang="en-US" sz="1600" i="0" baseline="-25000">
                <a:solidFill>
                  <a:srgbClr val="0A0E5B"/>
                </a:solidFill>
                <a:sym typeface="Symbol" charset="0"/>
              </a:rPr>
              <a:t>|| </a:t>
            </a:r>
            <a:r>
              <a:rPr lang="en-US" sz="1600" i="0">
                <a:solidFill>
                  <a:srgbClr val="0A0E5B"/>
                </a:solidFill>
              </a:rPr>
              <a:t>determined by turbulence statistics</a:t>
            </a:r>
            <a:r>
              <a:rPr lang="en-US" sz="1600" b="0" i="0">
                <a:solidFill>
                  <a:srgbClr val="0A0E5B"/>
                </a:solidFill>
              </a:rPr>
              <a:t>.</a:t>
            </a:r>
          </a:p>
          <a:p>
            <a:endParaRPr lang="en-US" sz="1600" b="0" i="0">
              <a:solidFill>
                <a:srgbClr val="0A0E5B"/>
              </a:solidFill>
            </a:endParaRPr>
          </a:p>
        </p:txBody>
      </p:sp>
      <p:sp>
        <p:nvSpPr>
          <p:cNvPr id="31752" name="Rectangle 20"/>
          <p:cNvSpPr>
            <a:spLocks noChangeArrowheads="1"/>
          </p:cNvSpPr>
          <p:nvPr/>
        </p:nvSpPr>
        <p:spPr bwMode="auto">
          <a:xfrm>
            <a:off x="0" y="3200400"/>
            <a:ext cx="27209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800" i="0">
                <a:solidFill>
                  <a:srgbClr val="0A0E5B"/>
                </a:solidFill>
              </a:rPr>
              <a:t>Outflow is determined by field wandering.</a:t>
            </a:r>
          </a:p>
        </p:txBody>
      </p:sp>
      <p:sp>
        <p:nvSpPr>
          <p:cNvPr id="31753" name="Rectangle 14"/>
          <p:cNvSpPr>
            <a:spLocks noChangeArrowheads="1"/>
          </p:cNvSpPr>
          <p:nvPr/>
        </p:nvSpPr>
        <p:spPr bwMode="auto">
          <a:xfrm>
            <a:off x="8289925" y="14922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sz="1800" b="0" i="0"/>
          </a:p>
        </p:txBody>
      </p:sp>
      <p:pic>
        <p:nvPicPr>
          <p:cNvPr id="31754" name="Picture 15" descr="latex-image-1.pdf                                              004E3FEFMacintosh HD                   7C2624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514600"/>
            <a:ext cx="1504950" cy="60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7633" name="Rectangle 17"/>
          <p:cNvSpPr>
            <a:spLocks noChangeArrowheads="1"/>
          </p:cNvSpPr>
          <p:nvPr/>
        </p:nvSpPr>
        <p:spPr bwMode="auto">
          <a:xfrm>
            <a:off x="1838325" y="4238625"/>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p>
        </p:txBody>
      </p:sp>
      <p:sp>
        <p:nvSpPr>
          <p:cNvPr id="31756" name="TextBox 1"/>
          <p:cNvSpPr txBox="1">
            <a:spLocks noChangeArrowheads="1"/>
          </p:cNvSpPr>
          <p:nvPr/>
        </p:nvSpPr>
        <p:spPr bwMode="auto">
          <a:xfrm>
            <a:off x="0" y="4445000"/>
            <a:ext cx="2971800" cy="14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More theoretical works on turbulent reconnection:</a:t>
            </a:r>
          </a:p>
          <a:p>
            <a:r>
              <a:rPr lang="en-US" sz="1600">
                <a:solidFill>
                  <a:srgbClr val="0A0E5B"/>
                </a:solidFill>
              </a:rPr>
              <a:t>AL, Vishniac &amp; Cho 2004</a:t>
            </a:r>
          </a:p>
          <a:p>
            <a:r>
              <a:rPr lang="en-US" sz="1600">
                <a:solidFill>
                  <a:srgbClr val="0A0E5B"/>
                </a:solidFill>
              </a:rPr>
              <a:t>Eynik, AL, Vishniac 2011</a:t>
            </a:r>
          </a:p>
          <a:p>
            <a:r>
              <a:rPr lang="en-US" sz="1600">
                <a:solidFill>
                  <a:srgbClr val="0A0E5B"/>
                </a:solidFill>
              </a:rPr>
              <a:t>Eyink 2015</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82" y="1464450"/>
            <a:ext cx="7696200" cy="6769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2" name="Text Box 4"/>
          <p:cNvSpPr txBox="1">
            <a:spLocks noChangeArrowheads="1"/>
          </p:cNvSpPr>
          <p:nvPr/>
        </p:nvSpPr>
        <p:spPr bwMode="auto">
          <a:xfrm>
            <a:off x="762000" y="1682864"/>
            <a:ext cx="63259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1800" i="0" dirty="0">
                <a:solidFill>
                  <a:srgbClr val="0A0E5B"/>
                </a:solidFill>
                <a:latin typeface="Times" charset="0"/>
              </a:rPr>
              <a:t>It is important to know the laws of this order and use them! </a:t>
            </a:r>
            <a:r>
              <a:rPr lang="en-US" sz="1800" i="0" dirty="0">
                <a:solidFill>
                  <a:srgbClr val="0A0E5B"/>
                </a:solidFill>
                <a:latin typeface="Geneva" charset="0"/>
              </a:rPr>
              <a:t> </a:t>
            </a:r>
          </a:p>
        </p:txBody>
      </p:sp>
      <p:sp>
        <p:nvSpPr>
          <p:cNvPr id="25603" name="Rectangle 5"/>
          <p:cNvSpPr>
            <a:spLocks noChangeArrowheads="1"/>
          </p:cNvSpPr>
          <p:nvPr/>
        </p:nvSpPr>
        <p:spPr bwMode="auto">
          <a:xfrm>
            <a:off x="1447800" y="201258"/>
            <a:ext cx="4262001" cy="5232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2800" i="0" dirty="0">
                <a:solidFill>
                  <a:srgbClr val="0A0E5B"/>
                </a:solidFill>
              </a:rPr>
              <a:t>Turbulence is a chaotic order</a:t>
            </a:r>
          </a:p>
        </p:txBody>
      </p:sp>
      <p:sp>
        <p:nvSpPr>
          <p:cNvPr id="25604" name="TextBox 1"/>
          <p:cNvSpPr txBox="1">
            <a:spLocks noChangeArrowheads="1"/>
          </p:cNvSpPr>
          <p:nvPr/>
        </p:nvSpPr>
        <p:spPr bwMode="auto">
          <a:xfrm>
            <a:off x="7932482" y="1555521"/>
            <a:ext cx="1204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1800" i="0" dirty="0">
                <a:solidFill>
                  <a:srgbClr val="0A0E5B"/>
                </a:solidFill>
              </a:rPr>
              <a:t>L. Da Vinci </a:t>
            </a:r>
          </a:p>
        </p:txBody>
      </p:sp>
      <p:pic>
        <p:nvPicPr>
          <p:cNvPr id="2560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72250" y="16650"/>
            <a:ext cx="2574131"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34610471"/>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descr="turb.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810000"/>
            <a:ext cx="6037263" cy="271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6" name="TextBox 2"/>
          <p:cNvSpPr txBox="1">
            <a:spLocks noChangeArrowheads="1"/>
          </p:cNvSpPr>
          <p:nvPr/>
        </p:nvSpPr>
        <p:spPr bwMode="auto">
          <a:xfrm>
            <a:off x="203200" y="152400"/>
            <a:ext cx="89154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a:solidFill>
                  <a:srgbClr val="0A0E5B"/>
                </a:solidFill>
              </a:rPr>
              <a:t>GS95 model of transAlfvenic turbulence can be extended for sub and super Alfvenic regimes  </a:t>
            </a:r>
          </a:p>
        </p:txBody>
      </p:sp>
      <p:pic>
        <p:nvPicPr>
          <p:cNvPr id="77827" name="Picture 3"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447800"/>
            <a:ext cx="1524000"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8" name="TextBox 7"/>
          <p:cNvSpPr txBox="1">
            <a:spLocks noChangeArrowheads="1"/>
          </p:cNvSpPr>
          <p:nvPr/>
        </p:nvSpPr>
        <p:spPr bwMode="auto">
          <a:xfrm>
            <a:off x="3022600" y="1625600"/>
            <a:ext cx="25273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is Alfven Mach number</a:t>
            </a:r>
          </a:p>
        </p:txBody>
      </p:sp>
      <p:pic>
        <p:nvPicPr>
          <p:cNvPr id="77829" name="Picture 8"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514600"/>
            <a:ext cx="817563" cy="209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30" name="TextBox 10"/>
          <p:cNvSpPr txBox="1">
            <a:spLocks noChangeArrowheads="1"/>
          </p:cNvSpPr>
          <p:nvPr/>
        </p:nvSpPr>
        <p:spPr bwMode="auto">
          <a:xfrm>
            <a:off x="2209800" y="2419350"/>
            <a:ext cx="41846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corresponds to subAlfvenic turbulence</a:t>
            </a:r>
          </a:p>
        </p:txBody>
      </p:sp>
      <p:sp>
        <p:nvSpPr>
          <p:cNvPr id="77831" name="TextBox 11"/>
          <p:cNvSpPr txBox="1">
            <a:spLocks noChangeArrowheads="1"/>
          </p:cNvSpPr>
          <p:nvPr/>
        </p:nvSpPr>
        <p:spPr bwMode="auto">
          <a:xfrm>
            <a:off x="457200" y="3048000"/>
            <a:ext cx="86868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From l</a:t>
            </a:r>
            <a:r>
              <a:rPr lang="en-US" baseline="-25000">
                <a:solidFill>
                  <a:srgbClr val="0A0E5B"/>
                </a:solidFill>
              </a:rPr>
              <a:t>trans</a:t>
            </a:r>
            <a:r>
              <a:rPr lang="en-US">
                <a:solidFill>
                  <a:srgbClr val="0A0E5B"/>
                </a:solidFill>
              </a:rPr>
              <a:t>=LM</a:t>
            </a:r>
            <a:r>
              <a:rPr lang="en-US" baseline="-25000">
                <a:solidFill>
                  <a:srgbClr val="0A0E5B"/>
                </a:solidFill>
              </a:rPr>
              <a:t>A</a:t>
            </a:r>
            <a:r>
              <a:rPr lang="en-US" baseline="30000">
                <a:solidFill>
                  <a:srgbClr val="0A0E5B"/>
                </a:solidFill>
              </a:rPr>
              <a:t>2 </a:t>
            </a:r>
            <a:r>
              <a:rPr lang="en-US">
                <a:solidFill>
                  <a:srgbClr val="0A0E5B"/>
                </a:solidFill>
              </a:rPr>
              <a:t>to the injection scale L the turbulence is weak  (AL &amp; Vishniac 1999, Gaultier et al. 2000) </a:t>
            </a:r>
          </a:p>
        </p:txBody>
      </p:sp>
      <p:sp>
        <p:nvSpPr>
          <p:cNvPr id="77832" name="TextBox 13"/>
          <p:cNvSpPr txBox="1">
            <a:spLocks noChangeArrowheads="1"/>
          </p:cNvSpPr>
          <p:nvPr/>
        </p:nvSpPr>
        <p:spPr bwMode="auto">
          <a:xfrm>
            <a:off x="5105400" y="6488113"/>
            <a:ext cx="21034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1800">
                <a:solidFill>
                  <a:srgbClr val="0A0E5B"/>
                </a:solidFill>
              </a:rPr>
              <a:t>AL &amp; Pogosyan 2004</a:t>
            </a:r>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Box 3"/>
          <p:cNvSpPr txBox="1">
            <a:spLocks noChangeArrowheads="1"/>
          </p:cNvSpPr>
          <p:nvPr/>
        </p:nvSpPr>
        <p:spPr bwMode="auto">
          <a:xfrm>
            <a:off x="1320800" y="482600"/>
            <a:ext cx="23495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a:solidFill>
                  <a:schemeClr val="bg1"/>
                </a:solidFill>
              </a:rPr>
              <a:t>Plan of the talk</a:t>
            </a:r>
          </a:p>
        </p:txBody>
      </p:sp>
      <p:sp>
        <p:nvSpPr>
          <p:cNvPr id="79874" name="TextBox 4"/>
          <p:cNvSpPr txBox="1">
            <a:spLocks noChangeArrowheads="1"/>
          </p:cNvSpPr>
          <p:nvPr/>
        </p:nvSpPr>
        <p:spPr bwMode="auto">
          <a:xfrm>
            <a:off x="1244600" y="1536700"/>
            <a:ext cx="6980238"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457200" indent="-457200">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pPr>
              <a:buFontTx/>
              <a:buAutoNum type="arabicPeriod"/>
            </a:pPr>
            <a:r>
              <a:rPr lang="en-US">
                <a:solidFill>
                  <a:srgbClr val="AAAAB5"/>
                </a:solidFill>
              </a:rPr>
              <a:t>Different types of superdiffusion</a:t>
            </a:r>
          </a:p>
          <a:p>
            <a:pPr>
              <a:buFontTx/>
              <a:buAutoNum type="arabicPeriod"/>
            </a:pPr>
            <a:r>
              <a:rPr lang="en-US">
                <a:solidFill>
                  <a:srgbClr val="AAAAB5"/>
                </a:solidFill>
              </a:rPr>
              <a:t>Modern understanding of MHD turbulence</a:t>
            </a:r>
          </a:p>
          <a:p>
            <a:pPr>
              <a:buFontTx/>
              <a:buAutoNum type="arabicPeriod"/>
            </a:pPr>
            <a:r>
              <a:rPr lang="en-US">
                <a:solidFill>
                  <a:srgbClr val="0A0E5B"/>
                </a:solidFill>
              </a:rPr>
              <a:t>Wandering of magnetic fields and superdiffusion of cosmic rays</a:t>
            </a:r>
          </a:p>
          <a:p>
            <a:pPr>
              <a:buFontTx/>
              <a:buAutoNum type="arabicPeriod"/>
            </a:pPr>
            <a:r>
              <a:rPr lang="en-US">
                <a:solidFill>
                  <a:srgbClr val="AAAAB5"/>
                </a:solidFill>
              </a:rPr>
              <a:t>Very short: implications of superdiffusion</a:t>
            </a:r>
          </a:p>
          <a:p>
            <a:pPr>
              <a:buFontTx/>
              <a:buAutoNum type="arabicPeriod"/>
            </a:pPr>
            <a:endParaRPr lang="en-US"/>
          </a:p>
          <a:p>
            <a:pPr>
              <a:buFontTx/>
              <a:buAutoNum type="arabicPeriod"/>
            </a:pPr>
            <a:endParaRPr lang="en-US"/>
          </a:p>
        </p:txBody>
      </p:sp>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5" y="381000"/>
            <a:ext cx="9128125" cy="1200150"/>
          </a:xfrm>
          <a:prstGeom prst="rect">
            <a:avLst/>
          </a:prstGeom>
          <a:noFill/>
        </p:spPr>
        <p:txBody>
          <a:bodyPr wrap="none">
            <a:spAutoFit/>
          </a:bodyPr>
          <a:lstStyle/>
          <a:p>
            <a:pPr>
              <a:defRPr/>
            </a:pPr>
            <a:r>
              <a:rPr lang="en-US" sz="2400" dirty="0">
                <a:solidFill>
                  <a:srgbClr val="0A0E5B"/>
                </a:solidFill>
              </a:rPr>
              <a:t>Two regimes are for the perpendicular to B-field propagation are possible:</a:t>
            </a:r>
          </a:p>
          <a:p>
            <a:pPr marL="457200" indent="-457200">
              <a:buFontTx/>
              <a:buAutoNum type="alphaLcPeriod"/>
              <a:defRPr/>
            </a:pPr>
            <a:r>
              <a:rPr lang="en-US" sz="2400" dirty="0">
                <a:solidFill>
                  <a:srgbClr val="0A0E5B"/>
                </a:solidFill>
              </a:rPr>
              <a:t>Cosmic ray stream along the magnetic field lines without scattering</a:t>
            </a:r>
          </a:p>
          <a:p>
            <a:pPr marL="457200" indent="-457200">
              <a:buFontTx/>
              <a:buAutoNum type="alphaLcPeriod"/>
              <a:defRPr/>
            </a:pPr>
            <a:r>
              <a:rPr lang="en-US" sz="2400" dirty="0">
                <a:solidFill>
                  <a:srgbClr val="0A0E5B"/>
                </a:solidFill>
              </a:rPr>
              <a:t>Cosmic ray scatter and diffuse along magnetic field lines</a:t>
            </a:r>
          </a:p>
        </p:txBody>
      </p:sp>
      <p:sp>
        <p:nvSpPr>
          <p:cNvPr id="80898" name="TextBox 3"/>
          <p:cNvSpPr txBox="1">
            <a:spLocks noChangeArrowheads="1"/>
          </p:cNvSpPr>
          <p:nvPr/>
        </p:nvSpPr>
        <p:spPr bwMode="auto">
          <a:xfrm>
            <a:off x="685800" y="2654300"/>
            <a:ext cx="84582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Case a. If no scattering is present the perpendicular propagation obeys the same laws as the magnetic field line diffusion. </a:t>
            </a:r>
          </a:p>
        </p:txBody>
      </p:sp>
      <p:sp>
        <p:nvSpPr>
          <p:cNvPr id="80899" name="TextBox 4"/>
          <p:cNvSpPr txBox="1">
            <a:spLocks noChangeArrowheads="1"/>
          </p:cNvSpPr>
          <p:nvPr/>
        </p:nvSpPr>
        <p:spPr bwMode="auto">
          <a:xfrm>
            <a:off x="762000" y="3733800"/>
            <a:ext cx="80772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Case b. If cosmic rays diffuse along magnetic field lines, both magnetic wandering and diffusion must be accounted for </a:t>
            </a:r>
          </a:p>
        </p:txBody>
      </p:sp>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75" y="381000"/>
            <a:ext cx="9128125" cy="1200150"/>
          </a:xfrm>
          <a:prstGeom prst="rect">
            <a:avLst/>
          </a:prstGeom>
          <a:noFill/>
        </p:spPr>
        <p:txBody>
          <a:bodyPr wrap="none">
            <a:spAutoFit/>
          </a:bodyPr>
          <a:lstStyle/>
          <a:p>
            <a:pPr>
              <a:defRPr/>
            </a:pPr>
            <a:r>
              <a:rPr lang="en-US" sz="2400" dirty="0">
                <a:solidFill>
                  <a:srgbClr val="808080"/>
                </a:solidFill>
              </a:rPr>
              <a:t>Two regimes are for the perpendicular to B-field propagation are possible:</a:t>
            </a:r>
          </a:p>
          <a:p>
            <a:pPr marL="457200" indent="-457200">
              <a:buFontTx/>
              <a:buAutoNum type="alphaLcPeriod"/>
              <a:defRPr/>
            </a:pPr>
            <a:r>
              <a:rPr lang="en-US" sz="2400" dirty="0">
                <a:solidFill>
                  <a:srgbClr val="808080"/>
                </a:solidFill>
              </a:rPr>
              <a:t>Cosmic ray stream along the magnetic field lines without scattering</a:t>
            </a:r>
          </a:p>
          <a:p>
            <a:pPr marL="457200" indent="-457200">
              <a:buFontTx/>
              <a:buAutoNum type="alphaLcPeriod"/>
              <a:defRPr/>
            </a:pPr>
            <a:r>
              <a:rPr lang="en-US" sz="2400" dirty="0">
                <a:solidFill>
                  <a:srgbClr val="808080"/>
                </a:solidFill>
              </a:rPr>
              <a:t>Cosmic ray scatter and diffuse along magnetic field lines</a:t>
            </a:r>
          </a:p>
        </p:txBody>
      </p:sp>
      <p:sp>
        <p:nvSpPr>
          <p:cNvPr id="81922" name="TextBox 3"/>
          <p:cNvSpPr txBox="1">
            <a:spLocks noChangeArrowheads="1"/>
          </p:cNvSpPr>
          <p:nvPr/>
        </p:nvSpPr>
        <p:spPr bwMode="auto">
          <a:xfrm>
            <a:off x="685800" y="2654300"/>
            <a:ext cx="84582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Case a. If no scattering is present the perpendicular propagation obeys the same laws as the magnetic field line diffusion. </a:t>
            </a:r>
          </a:p>
        </p:txBody>
      </p:sp>
      <p:sp>
        <p:nvSpPr>
          <p:cNvPr id="81923" name="TextBox 4"/>
          <p:cNvSpPr txBox="1">
            <a:spLocks noChangeArrowheads="1"/>
          </p:cNvSpPr>
          <p:nvPr/>
        </p:nvSpPr>
        <p:spPr bwMode="auto">
          <a:xfrm>
            <a:off x="762000" y="3733800"/>
            <a:ext cx="80772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chemeClr val="bg2"/>
                </a:solidFill>
              </a:rPr>
              <a:t>Case b. If cosmic rays diffuse along magnetic field lines, both magnetic wandering and diffusion must be accounted for </a:t>
            </a:r>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Box 1"/>
          <p:cNvSpPr txBox="1">
            <a:spLocks noChangeArrowheads="1"/>
          </p:cNvSpPr>
          <p:nvPr/>
        </p:nvSpPr>
        <p:spPr bwMode="auto">
          <a:xfrm>
            <a:off x="228600" y="76200"/>
            <a:ext cx="89154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a:solidFill>
                  <a:srgbClr val="0A0E5B"/>
                </a:solidFill>
              </a:rPr>
              <a:t>In the presence of turbulence dynamically important  B-field its lines stochastic separate in proportion s</a:t>
            </a:r>
            <a:r>
              <a:rPr lang="en-US" sz="2800" baseline="30000">
                <a:solidFill>
                  <a:srgbClr val="0A0E5B"/>
                </a:solidFill>
              </a:rPr>
              <a:t>3</a:t>
            </a:r>
            <a:r>
              <a:rPr lang="en-US" sz="2800">
                <a:solidFill>
                  <a:srgbClr val="0A0E5B"/>
                </a:solidFill>
              </a:rPr>
              <a:t> M</a:t>
            </a:r>
            <a:r>
              <a:rPr lang="en-US" sz="2800" baseline="-25000">
                <a:solidFill>
                  <a:srgbClr val="0A0E5B"/>
                </a:solidFill>
              </a:rPr>
              <a:t>A</a:t>
            </a:r>
            <a:r>
              <a:rPr lang="en-US" sz="2800" baseline="30000">
                <a:solidFill>
                  <a:srgbClr val="0A0E5B"/>
                </a:solidFill>
              </a:rPr>
              <a:t>4</a:t>
            </a:r>
            <a:endParaRPr lang="en-US" sz="2800">
              <a:solidFill>
                <a:srgbClr val="0A0E5B"/>
              </a:solidFill>
            </a:endParaRPr>
          </a:p>
        </p:txBody>
      </p:sp>
      <p:pic>
        <p:nvPicPr>
          <p:cNvPr id="83970" name="Picture 2" descr="latex-image-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905000"/>
            <a:ext cx="1911350" cy="884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TextBox 3"/>
          <p:cNvSpPr txBox="1">
            <a:spLocks noChangeArrowheads="1"/>
          </p:cNvSpPr>
          <p:nvPr/>
        </p:nvSpPr>
        <p:spPr bwMode="auto">
          <a:xfrm>
            <a:off x="25400" y="1371600"/>
            <a:ext cx="8890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Moving along magnetic field lines distance      one gets the mean squared separation  </a:t>
            </a:r>
          </a:p>
        </p:txBody>
      </p:sp>
      <p:pic>
        <p:nvPicPr>
          <p:cNvPr id="83972" name="Picture 4"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447800"/>
            <a:ext cx="171450" cy="319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73" name="Picture 6"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47113" y="1371600"/>
            <a:ext cx="49688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4" name="TextBox 7"/>
          <p:cNvSpPr txBox="1">
            <a:spLocks noChangeArrowheads="1"/>
          </p:cNvSpPr>
          <p:nvPr/>
        </p:nvSpPr>
        <p:spPr bwMode="auto">
          <a:xfrm>
            <a:off x="304800" y="3200400"/>
            <a:ext cx="83439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For subAlfvenic turbulence magnetic field lines at distance        are mixed by turbulent eddies with parallel size</a:t>
            </a:r>
          </a:p>
        </p:txBody>
      </p:sp>
      <p:pic>
        <p:nvPicPr>
          <p:cNvPr id="83975" name="Picture 8"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886200"/>
            <a:ext cx="2438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6" name="TextBox 9"/>
          <p:cNvSpPr txBox="1">
            <a:spLocks noChangeArrowheads="1"/>
          </p:cNvSpPr>
          <p:nvPr/>
        </p:nvSpPr>
        <p:spPr bwMode="auto">
          <a:xfrm>
            <a:off x="723900" y="4762500"/>
            <a:ext cx="65595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Comgining with Eqs. (1) and (2) one gets  (AL &amp; Vishniac 1999):</a:t>
            </a:r>
          </a:p>
        </p:txBody>
      </p:sp>
      <p:sp>
        <p:nvSpPr>
          <p:cNvPr id="83977" name="TextBox 10"/>
          <p:cNvSpPr txBox="1">
            <a:spLocks noChangeArrowheads="1"/>
          </p:cNvSpPr>
          <p:nvPr/>
        </p:nvSpPr>
        <p:spPr bwMode="auto">
          <a:xfrm>
            <a:off x="6172200" y="2133600"/>
            <a:ext cx="4921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(1)</a:t>
            </a:r>
          </a:p>
        </p:txBody>
      </p:sp>
      <p:sp>
        <p:nvSpPr>
          <p:cNvPr id="83978" name="TextBox 11"/>
          <p:cNvSpPr txBox="1">
            <a:spLocks noChangeArrowheads="1"/>
          </p:cNvSpPr>
          <p:nvPr/>
        </p:nvSpPr>
        <p:spPr bwMode="auto">
          <a:xfrm>
            <a:off x="6172200" y="3962400"/>
            <a:ext cx="4921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(2)</a:t>
            </a:r>
          </a:p>
        </p:txBody>
      </p:sp>
      <p:pic>
        <p:nvPicPr>
          <p:cNvPr id="83979" name="Picture 12"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5181600"/>
            <a:ext cx="1822450" cy="709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extBox 2"/>
          <p:cNvSpPr txBox="1">
            <a:spLocks noChangeArrowheads="1"/>
          </p:cNvSpPr>
          <p:nvPr/>
        </p:nvSpPr>
        <p:spPr bwMode="auto">
          <a:xfrm>
            <a:off x="203200" y="152400"/>
            <a:ext cx="89154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a:solidFill>
                  <a:srgbClr val="0A0E5B"/>
                </a:solidFill>
              </a:rPr>
              <a:t>For subAlfvenic regime line separation is superdiffusive for distances s &lt;L and diffusive for s&gt;L</a:t>
            </a:r>
          </a:p>
        </p:txBody>
      </p:sp>
      <p:sp>
        <p:nvSpPr>
          <p:cNvPr id="86018" name="TextBox 11"/>
          <p:cNvSpPr txBox="1">
            <a:spLocks noChangeArrowheads="1"/>
          </p:cNvSpPr>
          <p:nvPr/>
        </p:nvSpPr>
        <p:spPr bwMode="auto">
          <a:xfrm>
            <a:off x="152400" y="1600200"/>
            <a:ext cx="86868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For perpendicular scales from the injection scale L to the transition scale l</a:t>
            </a:r>
            <a:r>
              <a:rPr lang="en-US" baseline="-25000">
                <a:solidFill>
                  <a:srgbClr val="0A0E5B"/>
                </a:solidFill>
              </a:rPr>
              <a:t>trans</a:t>
            </a:r>
            <a:r>
              <a:rPr lang="en-US">
                <a:solidFill>
                  <a:srgbClr val="0A0E5B"/>
                </a:solidFill>
              </a:rPr>
              <a:t>=LM</a:t>
            </a:r>
            <a:r>
              <a:rPr lang="en-US" baseline="-25000">
                <a:solidFill>
                  <a:srgbClr val="0A0E5B"/>
                </a:solidFill>
              </a:rPr>
              <a:t>A</a:t>
            </a:r>
            <a:r>
              <a:rPr lang="en-US" baseline="30000">
                <a:solidFill>
                  <a:srgbClr val="0A0E5B"/>
                </a:solidFill>
              </a:rPr>
              <a:t>2 </a:t>
            </a:r>
            <a:r>
              <a:rPr lang="en-US">
                <a:solidFill>
                  <a:srgbClr val="0A0E5B"/>
                </a:solidFill>
              </a:rPr>
              <a:t> the turbulence is weak, E(k)~k</a:t>
            </a:r>
            <a:r>
              <a:rPr lang="en-US" baseline="30000">
                <a:solidFill>
                  <a:srgbClr val="0A0E5B"/>
                </a:solidFill>
              </a:rPr>
              <a:t>-2</a:t>
            </a:r>
            <a:r>
              <a:rPr lang="en-US">
                <a:solidFill>
                  <a:srgbClr val="0A0E5B"/>
                </a:solidFill>
              </a:rPr>
              <a:t> (AL &amp; Vishniac 1999, Gaultier et al. 2000). The random walk with LM</a:t>
            </a:r>
            <a:r>
              <a:rPr lang="en-US" baseline="-25000">
                <a:solidFill>
                  <a:srgbClr val="0A0E5B"/>
                </a:solidFill>
              </a:rPr>
              <a:t>A</a:t>
            </a:r>
            <a:r>
              <a:rPr lang="en-US" baseline="30000">
                <a:solidFill>
                  <a:srgbClr val="0A0E5B"/>
                </a:solidFill>
              </a:rPr>
              <a:t>2 </a:t>
            </a:r>
            <a:r>
              <a:rPr lang="en-US">
                <a:solidFill>
                  <a:srgbClr val="0A0E5B"/>
                </a:solidFill>
              </a:rPr>
              <a:t>step and the number of steps is s/L:</a:t>
            </a:r>
          </a:p>
        </p:txBody>
      </p:sp>
      <p:sp>
        <p:nvSpPr>
          <p:cNvPr id="86019" name="TextBox 6"/>
          <p:cNvSpPr txBox="1">
            <a:spLocks noChangeArrowheads="1"/>
          </p:cNvSpPr>
          <p:nvPr/>
        </p:nvSpPr>
        <p:spPr bwMode="auto">
          <a:xfrm>
            <a:off x="304800" y="3886200"/>
            <a:ext cx="6096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Which provides the diffusive CR trasport (AL &amp; Yan 2014):</a:t>
            </a:r>
          </a:p>
        </p:txBody>
      </p:sp>
      <p:sp>
        <p:nvSpPr>
          <p:cNvPr id="86020" name="TextBox 14"/>
          <p:cNvSpPr txBox="1">
            <a:spLocks noChangeArrowheads="1"/>
          </p:cNvSpPr>
          <p:nvPr/>
        </p:nvSpPr>
        <p:spPr bwMode="auto">
          <a:xfrm>
            <a:off x="215900" y="5613400"/>
            <a:ext cx="1841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endParaRPr lang="en-US"/>
          </a:p>
        </p:txBody>
      </p:sp>
      <p:sp>
        <p:nvSpPr>
          <p:cNvPr id="86021" name="TextBox 1"/>
          <p:cNvSpPr txBox="1">
            <a:spLocks noChangeArrowheads="1"/>
          </p:cNvSpPr>
          <p:nvPr/>
        </p:nvSpPr>
        <p:spPr bwMode="auto">
          <a:xfrm>
            <a:off x="4648200" y="5575300"/>
            <a:ext cx="42100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is the distance along magnetic field line </a:t>
            </a:r>
          </a:p>
        </p:txBody>
      </p:sp>
      <p:pic>
        <p:nvPicPr>
          <p:cNvPr id="86022" name="Picture 4" descr="latex-image-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51350" y="5715000"/>
            <a:ext cx="173038"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023" name="Picture 5"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5638800"/>
            <a:ext cx="1028700" cy="319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24" name="TextBox 15"/>
          <p:cNvSpPr txBox="1">
            <a:spLocks noChangeArrowheads="1"/>
          </p:cNvSpPr>
          <p:nvPr/>
        </p:nvSpPr>
        <p:spPr bwMode="auto">
          <a:xfrm>
            <a:off x="990600" y="5638800"/>
            <a:ext cx="5159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for</a:t>
            </a:r>
          </a:p>
        </p:txBody>
      </p:sp>
      <p:pic>
        <p:nvPicPr>
          <p:cNvPr id="86025" name="Picture 17"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97250" y="4941888"/>
            <a:ext cx="2165350" cy="436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026" name="Picture 21"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09700" y="2851150"/>
            <a:ext cx="401320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Box 1"/>
          <p:cNvSpPr txBox="1">
            <a:spLocks noChangeArrowheads="1"/>
          </p:cNvSpPr>
          <p:nvPr/>
        </p:nvSpPr>
        <p:spPr bwMode="auto">
          <a:xfrm>
            <a:off x="0" y="228600"/>
            <a:ext cx="91440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a:solidFill>
                  <a:srgbClr val="0A0E5B"/>
                </a:solidFill>
              </a:rPr>
              <a:t>If cosmic rays diffuse along B-field lines, it is still superdiffusion in terms of perpendicular displacement</a:t>
            </a:r>
          </a:p>
        </p:txBody>
      </p:sp>
      <p:sp>
        <p:nvSpPr>
          <p:cNvPr id="87042" name="TextBox 4"/>
          <p:cNvSpPr txBox="1">
            <a:spLocks noChangeArrowheads="1"/>
          </p:cNvSpPr>
          <p:nvPr/>
        </p:nvSpPr>
        <p:spPr bwMode="auto">
          <a:xfrm>
            <a:off x="596900" y="1993900"/>
            <a:ext cx="34607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Substitute parallel displacement </a:t>
            </a:r>
          </a:p>
        </p:txBody>
      </p:sp>
      <p:sp>
        <p:nvSpPr>
          <p:cNvPr id="87043" name="TextBox 10"/>
          <p:cNvSpPr txBox="1">
            <a:spLocks noChangeArrowheads="1"/>
          </p:cNvSpPr>
          <p:nvPr/>
        </p:nvSpPr>
        <p:spPr bwMode="auto">
          <a:xfrm>
            <a:off x="457200" y="2743200"/>
            <a:ext cx="70024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In the expression for the magnetic field perpendicular displacement</a:t>
            </a:r>
          </a:p>
        </p:txBody>
      </p:sp>
      <p:pic>
        <p:nvPicPr>
          <p:cNvPr id="87044" name="Picture 11" descr="latex-image-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2590800"/>
            <a:ext cx="1582738"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5" name="TextBox 12"/>
          <p:cNvSpPr txBox="1">
            <a:spLocks noChangeArrowheads="1"/>
          </p:cNvSpPr>
          <p:nvPr/>
        </p:nvSpPr>
        <p:spPr bwMode="auto">
          <a:xfrm>
            <a:off x="1130300" y="3898900"/>
            <a:ext cx="11350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One gets</a:t>
            </a:r>
          </a:p>
        </p:txBody>
      </p:sp>
      <p:sp>
        <p:nvSpPr>
          <p:cNvPr id="87046" name="TextBox 14"/>
          <p:cNvSpPr txBox="1">
            <a:spLocks noChangeArrowheads="1"/>
          </p:cNvSpPr>
          <p:nvPr/>
        </p:nvSpPr>
        <p:spPr bwMode="auto">
          <a:xfrm>
            <a:off x="2006600" y="5638800"/>
            <a:ext cx="1841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t> </a:t>
            </a:r>
          </a:p>
        </p:txBody>
      </p:sp>
      <p:sp>
        <p:nvSpPr>
          <p:cNvPr id="87047" name="TextBox 15"/>
          <p:cNvSpPr txBox="1">
            <a:spLocks noChangeArrowheads="1"/>
          </p:cNvSpPr>
          <p:nvPr/>
        </p:nvSpPr>
        <p:spPr bwMode="auto">
          <a:xfrm>
            <a:off x="1092200" y="5816600"/>
            <a:ext cx="15906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Which means  </a:t>
            </a:r>
          </a:p>
        </p:txBody>
      </p:sp>
      <p:pic>
        <p:nvPicPr>
          <p:cNvPr id="87048" name="Picture 16"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7050" y="3505200"/>
            <a:ext cx="44069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7049" name="Picture 17"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48150" y="1873250"/>
            <a:ext cx="1968500"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7050" name="Picture 18"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40100" y="5651500"/>
            <a:ext cx="3200400" cy="55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3" name="TextBox 1"/>
          <p:cNvSpPr txBox="1">
            <a:spLocks noChangeArrowheads="1"/>
          </p:cNvSpPr>
          <p:nvPr/>
        </p:nvSpPr>
        <p:spPr bwMode="auto">
          <a:xfrm>
            <a:off x="152400" y="1358900"/>
            <a:ext cx="89916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On scales s &gt; L and s&gt;&gt; mfp the ordinary diffusion is present (AL06, Yan &amp; AL08) </a:t>
            </a:r>
          </a:p>
        </p:txBody>
      </p:sp>
      <p:pic>
        <p:nvPicPr>
          <p:cNvPr id="44034" name="Picture 4" descr="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752600"/>
            <a:ext cx="18415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5" name="TextBox 5"/>
          <p:cNvSpPr txBox="1">
            <a:spLocks noChangeArrowheads="1"/>
          </p:cNvSpPr>
          <p:nvPr/>
        </p:nvSpPr>
        <p:spPr bwMode="auto">
          <a:xfrm>
            <a:off x="419100" y="2552700"/>
            <a:ext cx="65087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On scales &lt; L and s&lt; mfp, CRs trace magnetic field divergence </a:t>
            </a:r>
          </a:p>
        </p:txBody>
      </p:sp>
      <p:pic>
        <p:nvPicPr>
          <p:cNvPr id="44036" name="Picture 7" descr="1.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2438400"/>
            <a:ext cx="16891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7" name="TextBox 8"/>
          <p:cNvSpPr txBox="1">
            <a:spLocks noChangeArrowheads="1"/>
          </p:cNvSpPr>
          <p:nvPr/>
        </p:nvSpPr>
        <p:spPr bwMode="auto">
          <a:xfrm>
            <a:off x="584200" y="3429000"/>
            <a:ext cx="85598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On scales &lt; L and s &gt;&gt; mfp, CRs trace magnetic field divergence, s is covered in diffusion process </a:t>
            </a:r>
          </a:p>
        </p:txBody>
      </p:sp>
      <p:pic>
        <p:nvPicPr>
          <p:cNvPr id="44038" name="Picture 9" descr="1.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886200"/>
            <a:ext cx="3505200" cy="62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9" name="TextBox 11"/>
          <p:cNvSpPr txBox="1">
            <a:spLocks noChangeArrowheads="1"/>
          </p:cNvSpPr>
          <p:nvPr/>
        </p:nvSpPr>
        <p:spPr bwMode="auto">
          <a:xfrm>
            <a:off x="914400" y="6324600"/>
            <a:ext cx="693261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Differs from the textbook (see Jokipii &amp; Parker 69) M</a:t>
            </a:r>
            <a:r>
              <a:rPr lang="en-US" baseline="-25000">
                <a:solidFill>
                  <a:srgbClr val="0A0E5B"/>
                </a:solidFill>
              </a:rPr>
              <a:t>A</a:t>
            </a:r>
            <a:r>
              <a:rPr lang="en-US" baseline="30000">
                <a:solidFill>
                  <a:srgbClr val="0A0E5B"/>
                </a:solidFill>
              </a:rPr>
              <a:t>2</a:t>
            </a:r>
            <a:r>
              <a:rPr lang="en-US">
                <a:solidFill>
                  <a:srgbClr val="0A0E5B"/>
                </a:solidFill>
              </a:rPr>
              <a:t> dependence</a:t>
            </a:r>
          </a:p>
        </p:txBody>
      </p:sp>
      <p:sp>
        <p:nvSpPr>
          <p:cNvPr id="44040" name="TextBox 1"/>
          <p:cNvSpPr txBox="1">
            <a:spLocks noChangeArrowheads="1"/>
          </p:cNvSpPr>
          <p:nvPr/>
        </p:nvSpPr>
        <p:spPr bwMode="auto">
          <a:xfrm>
            <a:off x="50800" y="228600"/>
            <a:ext cx="91059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i="0">
                <a:solidFill>
                  <a:srgbClr val="0A0E5B"/>
                </a:solidFill>
              </a:rPr>
              <a:t>SubAlfvenic turbulence: forth power of Alfven Mach number</a:t>
            </a:r>
            <a:endParaRPr lang="en-US" sz="2800">
              <a:solidFill>
                <a:srgbClr val="0A0E5B"/>
              </a:solidFill>
            </a:endParaRPr>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Box 3"/>
          <p:cNvSpPr txBox="1">
            <a:spLocks noChangeArrowheads="1"/>
          </p:cNvSpPr>
          <p:nvPr/>
        </p:nvSpPr>
        <p:spPr bwMode="auto">
          <a:xfrm>
            <a:off x="1320800" y="482600"/>
            <a:ext cx="23495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a:solidFill>
                  <a:schemeClr val="bg1"/>
                </a:solidFill>
              </a:rPr>
              <a:t>Plan of the talk</a:t>
            </a:r>
          </a:p>
        </p:txBody>
      </p:sp>
      <p:sp>
        <p:nvSpPr>
          <p:cNvPr id="89090" name="TextBox 4"/>
          <p:cNvSpPr txBox="1">
            <a:spLocks noChangeArrowheads="1"/>
          </p:cNvSpPr>
          <p:nvPr/>
        </p:nvSpPr>
        <p:spPr bwMode="auto">
          <a:xfrm>
            <a:off x="1244600" y="1536700"/>
            <a:ext cx="6980238"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457200" indent="-457200">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pPr>
              <a:buFontTx/>
              <a:buAutoNum type="arabicPeriod"/>
            </a:pPr>
            <a:r>
              <a:rPr lang="en-US">
                <a:solidFill>
                  <a:srgbClr val="AAAAB5"/>
                </a:solidFill>
              </a:rPr>
              <a:t>Different types of superdiffusion</a:t>
            </a:r>
          </a:p>
          <a:p>
            <a:pPr>
              <a:buFontTx/>
              <a:buAutoNum type="arabicPeriod"/>
            </a:pPr>
            <a:r>
              <a:rPr lang="en-US">
                <a:solidFill>
                  <a:srgbClr val="AAAAB5"/>
                </a:solidFill>
              </a:rPr>
              <a:t>Modern understanding of MHD turbulence</a:t>
            </a:r>
          </a:p>
          <a:p>
            <a:pPr>
              <a:buFontTx/>
              <a:buAutoNum type="arabicPeriod"/>
            </a:pPr>
            <a:r>
              <a:rPr lang="en-US">
                <a:solidFill>
                  <a:srgbClr val="AAAAB5"/>
                </a:solidFill>
              </a:rPr>
              <a:t>Wandering of magnetic fields and superdiffusion of cosmic rays</a:t>
            </a:r>
          </a:p>
          <a:p>
            <a:pPr>
              <a:buFontTx/>
              <a:buAutoNum type="arabicPeriod"/>
            </a:pPr>
            <a:r>
              <a:rPr lang="en-US">
                <a:solidFill>
                  <a:srgbClr val="0A0E5B"/>
                </a:solidFill>
              </a:rPr>
              <a:t>Very short: implications of superdiffusion</a:t>
            </a:r>
          </a:p>
          <a:p>
            <a:pPr>
              <a:buFontTx/>
              <a:buAutoNum type="arabicPeriod"/>
            </a:pPr>
            <a:endParaRPr lang="en-US"/>
          </a:p>
          <a:p>
            <a:pPr>
              <a:buFontTx/>
              <a:buAutoNum type="arabicPeriod"/>
            </a:pPr>
            <a:endParaRPr lang="en-US"/>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Box 3"/>
          <p:cNvSpPr txBox="1">
            <a:spLocks noChangeArrowheads="1"/>
          </p:cNvSpPr>
          <p:nvPr/>
        </p:nvSpPr>
        <p:spPr bwMode="auto">
          <a:xfrm>
            <a:off x="0" y="0"/>
            <a:ext cx="92202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a:solidFill>
                  <a:srgbClr val="0A0E5B"/>
                </a:solidFill>
              </a:rPr>
              <a:t>Subdiffusion requires particle retracing their way back which is impossible in the presence of B-field superdiffusion</a:t>
            </a:r>
          </a:p>
        </p:txBody>
      </p:sp>
      <p:sp>
        <p:nvSpPr>
          <p:cNvPr id="90114" name="TextBox 4"/>
          <p:cNvSpPr txBox="1">
            <a:spLocks noChangeArrowheads="1"/>
          </p:cNvSpPr>
          <p:nvPr/>
        </p:nvSpPr>
        <p:spPr bwMode="auto">
          <a:xfrm>
            <a:off x="609600" y="2895600"/>
            <a:ext cx="60547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Usual arguments for subdiffusion: B-field spatial diffusion </a:t>
            </a:r>
          </a:p>
        </p:txBody>
      </p:sp>
      <p:pic>
        <p:nvPicPr>
          <p:cNvPr id="90115" name="Picture 5" descr="latex-image-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3400" y="2895600"/>
            <a:ext cx="1193800"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6" name="TextBox 7"/>
          <p:cNvSpPr txBox="1">
            <a:spLocks noChangeArrowheads="1"/>
          </p:cNvSpPr>
          <p:nvPr/>
        </p:nvSpPr>
        <p:spPr bwMode="auto">
          <a:xfrm>
            <a:off x="800100" y="3797300"/>
            <a:ext cx="569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Combined with the diffusion along magnetic field lines </a:t>
            </a:r>
          </a:p>
        </p:txBody>
      </p:sp>
      <p:sp>
        <p:nvSpPr>
          <p:cNvPr id="90117" name="TextBox 8"/>
          <p:cNvSpPr txBox="1">
            <a:spLocks noChangeArrowheads="1"/>
          </p:cNvSpPr>
          <p:nvPr/>
        </p:nvSpPr>
        <p:spPr bwMode="auto">
          <a:xfrm>
            <a:off x="2654300" y="4572000"/>
            <a:ext cx="333216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Provides the displacement ~t</a:t>
            </a:r>
            <a:r>
              <a:rPr lang="en-US" baseline="30000">
                <a:solidFill>
                  <a:srgbClr val="0A0E5B"/>
                </a:solidFill>
              </a:rPr>
              <a:t>1/4</a:t>
            </a:r>
            <a:r>
              <a:rPr lang="en-US">
                <a:solidFill>
                  <a:srgbClr val="0A0E5B"/>
                </a:solidFill>
              </a:rPr>
              <a:t> </a:t>
            </a:r>
          </a:p>
        </p:txBody>
      </p:sp>
      <p:sp>
        <p:nvSpPr>
          <p:cNvPr id="90118" name="TextBox 9"/>
          <p:cNvSpPr txBox="1">
            <a:spLocks noChangeArrowheads="1"/>
          </p:cNvSpPr>
          <p:nvPr/>
        </p:nvSpPr>
        <p:spPr bwMode="auto">
          <a:xfrm>
            <a:off x="1346200" y="5245100"/>
            <a:ext cx="31908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But we have superdiffusion!!!</a:t>
            </a:r>
          </a:p>
        </p:txBody>
      </p:sp>
      <p:sp>
        <p:nvSpPr>
          <p:cNvPr id="3" name="TextBox 2"/>
          <p:cNvSpPr txBox="1"/>
          <p:nvPr/>
        </p:nvSpPr>
        <p:spPr>
          <a:xfrm>
            <a:off x="584201" y="1676400"/>
            <a:ext cx="8559800" cy="646331"/>
          </a:xfrm>
          <a:prstGeom prst="rect">
            <a:avLst/>
          </a:prstGeom>
          <a:noFill/>
        </p:spPr>
        <p:txBody>
          <a:bodyPr wrap="square" rtlCol="0">
            <a:spAutoFit/>
          </a:bodyPr>
          <a:lstStyle/>
          <a:p>
            <a:r>
              <a:rPr lang="en-US" dirty="0" err="1">
                <a:solidFill>
                  <a:srgbClr val="0A0E5B"/>
                </a:solidFill>
              </a:rPr>
              <a:t>Subdiffusion</a:t>
            </a:r>
            <a:r>
              <a:rPr lang="en-US" dirty="0">
                <a:solidFill>
                  <a:srgbClr val="0A0E5B"/>
                </a:solidFill>
              </a:rPr>
              <a:t> is discussed in many papers, e.g. </a:t>
            </a:r>
            <a:r>
              <a:rPr lang="en-US" sz="1600" dirty="0" err="1">
                <a:solidFill>
                  <a:srgbClr val="0A0E5B"/>
                </a:solidFill>
              </a:rPr>
              <a:t>Getmantsev</a:t>
            </a:r>
            <a:r>
              <a:rPr lang="en-US" sz="1600" dirty="0">
                <a:solidFill>
                  <a:srgbClr val="0A0E5B"/>
                </a:solidFill>
              </a:rPr>
              <a:t> 1963, Kota &amp; </a:t>
            </a:r>
            <a:r>
              <a:rPr lang="en-US" sz="1600" dirty="0" err="1">
                <a:solidFill>
                  <a:srgbClr val="0A0E5B"/>
                </a:solidFill>
              </a:rPr>
              <a:t>Jokipii</a:t>
            </a:r>
            <a:r>
              <a:rPr lang="en-US" sz="1600" dirty="0">
                <a:solidFill>
                  <a:srgbClr val="0A0E5B"/>
                </a:solidFill>
              </a:rPr>
              <a:t> 200, Qin et al. 2002, Webb et al. 2006 etc.</a:t>
            </a:r>
            <a:endParaRPr lang="en-US" dirty="0">
              <a:solidFill>
                <a:srgbClr val="0A0E5B"/>
              </a:solidFill>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5588" y="150065"/>
            <a:ext cx="8763000" cy="954107"/>
          </a:xfrm>
          <a:prstGeom prst="rect">
            <a:avLst/>
          </a:prstGeom>
          <a:noFill/>
        </p:spPr>
        <p:txBody>
          <a:bodyPr wrap="square" rtlCol="0">
            <a:spAutoFit/>
          </a:bodyPr>
          <a:lstStyle>
            <a:defPPr>
              <a:defRPr lang="zh-CN"/>
            </a:defPPr>
            <a:lvl1pPr>
              <a:defRPr kumimoji="1" sz="2800" u="sng">
                <a:solidFill>
                  <a:schemeClr val="accent2">
                    <a:lumMod val="50000"/>
                  </a:schemeClr>
                </a:solidFill>
                <a:latin typeface="Avenir Black Oblique"/>
                <a:cs typeface="Avenir Black Oblique"/>
              </a:defRPr>
            </a:lvl1pPr>
          </a:lstStyle>
          <a:p>
            <a:r>
              <a:rPr lang="en-US" altLang="zh-CN" i="0" u="none" dirty="0">
                <a:solidFill>
                  <a:schemeClr val="bg1"/>
                </a:solidFill>
              </a:rPr>
              <a:t>Turbulent energy cascade: self-similar from injection scale to dissipation </a:t>
            </a:r>
            <a:endParaRPr lang="zh-CN" altLang="en-US" i="0" u="none" dirty="0">
              <a:solidFill>
                <a:schemeClr val="bg1"/>
              </a:solidFill>
            </a:endParaRPr>
          </a:p>
        </p:txBody>
      </p:sp>
      <p:sp>
        <p:nvSpPr>
          <p:cNvPr id="5" name="文本框 4"/>
          <p:cNvSpPr txBox="1"/>
          <p:nvPr/>
        </p:nvSpPr>
        <p:spPr>
          <a:xfrm>
            <a:off x="480683" y="5173718"/>
            <a:ext cx="3941848" cy="553998"/>
          </a:xfrm>
          <a:prstGeom prst="rect">
            <a:avLst/>
          </a:prstGeom>
          <a:noFill/>
        </p:spPr>
        <p:txBody>
          <a:bodyPr wrap="none" rtlCol="0">
            <a:spAutoFit/>
          </a:bodyPr>
          <a:lstStyle>
            <a:defPPr>
              <a:defRPr lang="zh-CN"/>
            </a:defPPr>
            <a:lvl1pPr>
              <a:defRPr kumimoji="1" b="1">
                <a:solidFill>
                  <a:srgbClr val="FF0000"/>
                </a:solidFill>
                <a:latin typeface="Chalkboard"/>
                <a:cs typeface="Chalkboard"/>
              </a:defRPr>
            </a:lvl1pPr>
          </a:lstStyle>
          <a:p>
            <a:r>
              <a:rPr lang="en-US" altLang="zh-CN" sz="1500" dirty="0">
                <a:solidFill>
                  <a:srgbClr val="000090"/>
                </a:solidFill>
              </a:rPr>
              <a:t>Constant turbulent energy transfer rate </a:t>
            </a:r>
          </a:p>
          <a:p>
            <a:endParaRPr lang="zh-CN" altLang="en-US" sz="1500" dirty="0">
              <a:solidFill>
                <a:srgbClr val="000090"/>
              </a:solidFill>
            </a:endParaRPr>
          </a:p>
        </p:txBody>
      </p:sp>
      <p:pic>
        <p:nvPicPr>
          <p:cNvPr id="6" name="图片 5" descr="Schematic-illustration-of-the-energy-spectrum-of-turbulent-velocity-cascad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993649"/>
            <a:ext cx="6781800" cy="4558915"/>
          </a:xfrm>
          <a:prstGeom prst="rect">
            <a:avLst/>
          </a:prstGeom>
        </p:spPr>
      </p:pic>
      <p:cxnSp>
        <p:nvCxnSpPr>
          <p:cNvPr id="7" name="直线连接符 6"/>
          <p:cNvCxnSpPr/>
          <p:nvPr/>
        </p:nvCxnSpPr>
        <p:spPr>
          <a:xfrm>
            <a:off x="1930114" y="3246617"/>
            <a:ext cx="0" cy="1927101"/>
          </a:xfrm>
          <a:prstGeom prst="line">
            <a:avLst/>
          </a:prstGeom>
          <a:ln w="57150" cmpd="sng">
            <a:solidFill>
              <a:srgbClr val="0000FF"/>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0" name="矩形 9"/>
          <p:cNvSpPr/>
          <p:nvPr/>
        </p:nvSpPr>
        <p:spPr>
          <a:xfrm>
            <a:off x="2438400" y="6552564"/>
            <a:ext cx="5413970" cy="323165"/>
          </a:xfrm>
          <a:prstGeom prst="rect">
            <a:avLst/>
          </a:prstGeom>
        </p:spPr>
        <p:txBody>
          <a:bodyPr wrap="square">
            <a:spAutoFit/>
          </a:bodyPr>
          <a:lstStyle/>
          <a:p>
            <a:r>
              <a:rPr lang="en-US" altLang="zh-CN" sz="1500" dirty="0">
                <a:solidFill>
                  <a:schemeClr val="bg1"/>
                </a:solidFill>
              </a:rPr>
              <a:t>https://</a:t>
            </a:r>
            <a:r>
              <a:rPr lang="en-US" altLang="zh-CN" sz="1500" dirty="0" err="1">
                <a:solidFill>
                  <a:schemeClr val="bg1"/>
                </a:solidFill>
              </a:rPr>
              <a:t>commons.wikimedia.org</a:t>
            </a:r>
            <a:r>
              <a:rPr lang="en-US" altLang="zh-CN" sz="1500" dirty="0">
                <a:solidFill>
                  <a:schemeClr val="bg1"/>
                </a:solidFill>
              </a:rPr>
              <a:t>/w/</a:t>
            </a:r>
            <a:r>
              <a:rPr lang="en-US" altLang="zh-CN" sz="1500" dirty="0" err="1">
                <a:solidFill>
                  <a:schemeClr val="bg1"/>
                </a:solidFill>
              </a:rPr>
              <a:t>index.php?curid</a:t>
            </a:r>
            <a:r>
              <a:rPr lang="en-US" altLang="zh-CN" sz="1500" dirty="0">
                <a:solidFill>
                  <a:schemeClr val="bg1"/>
                </a:solidFill>
              </a:rPr>
              <a:t>=64829708</a:t>
            </a:r>
            <a:endParaRPr lang="zh-CN" altLang="en-US" sz="1500" dirty="0">
              <a:solidFill>
                <a:schemeClr val="bg1"/>
              </a:solidFill>
            </a:endParaRPr>
          </a:p>
        </p:txBody>
      </p:sp>
      <p:pic>
        <p:nvPicPr>
          <p:cNvPr id="3" name="Picture 2" descr="Text&#10;&#10;Description automatically generated">
            <a:extLst>
              <a:ext uri="{FF2B5EF4-FFF2-40B4-BE49-F238E27FC236}">
                <a16:creationId xmlns:a16="http://schemas.microsoft.com/office/drawing/2014/main" id="{ED49EAA8-B893-564B-AEEF-9852B975F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4561" y="1219200"/>
            <a:ext cx="4759427" cy="2366987"/>
          </a:xfrm>
          <a:prstGeom prst="rect">
            <a:avLst/>
          </a:prstGeom>
        </p:spPr>
      </p:pic>
    </p:spTree>
    <p:extLst>
      <p:ext uri="{BB962C8B-B14F-4D97-AF65-F5344CB8AC3E}">
        <p14:creationId xmlns:p14="http://schemas.microsoft.com/office/powerpoint/2010/main" val="38514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Box 1"/>
          <p:cNvSpPr txBox="1">
            <a:spLocks noChangeArrowheads="1"/>
          </p:cNvSpPr>
          <p:nvPr/>
        </p:nvSpPr>
        <p:spPr bwMode="auto">
          <a:xfrm>
            <a:off x="0" y="-25400"/>
            <a:ext cx="93726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a:solidFill>
                  <a:srgbClr val="0A0E5B"/>
                </a:solidFill>
              </a:rPr>
              <a:t>The Lyapunov growth of B-field line separation is only valid at scales comparable with the dissipation scale l</a:t>
            </a:r>
            <a:r>
              <a:rPr lang="en-US" sz="2800" baseline="-25000">
                <a:solidFill>
                  <a:srgbClr val="0A0E5B"/>
                </a:solidFill>
              </a:rPr>
              <a:t>min</a:t>
            </a:r>
            <a:r>
              <a:rPr lang="en-US" sz="2800">
                <a:solidFill>
                  <a:srgbClr val="0A0E5B"/>
                </a:solidFill>
              </a:rPr>
              <a:t> </a:t>
            </a:r>
          </a:p>
        </p:txBody>
      </p:sp>
      <p:sp>
        <p:nvSpPr>
          <p:cNvPr id="91138" name="TextBox 2"/>
          <p:cNvSpPr txBox="1">
            <a:spLocks noChangeArrowheads="1"/>
          </p:cNvSpPr>
          <p:nvPr/>
        </p:nvSpPr>
        <p:spPr bwMode="auto">
          <a:xfrm>
            <a:off x="152400" y="1371600"/>
            <a:ext cx="44958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 Max shear is from the  minimal size eddies </a:t>
            </a:r>
          </a:p>
        </p:txBody>
      </p:sp>
      <p:sp>
        <p:nvSpPr>
          <p:cNvPr id="91140" name="TextBox 5"/>
          <p:cNvSpPr txBox="1">
            <a:spLocks noChangeArrowheads="1"/>
          </p:cNvSpPr>
          <p:nvPr/>
        </p:nvSpPr>
        <p:spPr bwMode="auto">
          <a:xfrm>
            <a:off x="533400" y="2667000"/>
            <a:ext cx="75660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This induces regular exponential Lyapunov growth of the line separation:</a:t>
            </a:r>
          </a:p>
        </p:txBody>
      </p:sp>
      <p:pic>
        <p:nvPicPr>
          <p:cNvPr id="91141" name="Picture 6" descr="latex-image-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200400"/>
            <a:ext cx="3175000" cy="42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1142" name="Picture 8"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500" y="3886200"/>
            <a:ext cx="244475" cy="27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43" name="TextBox 10"/>
          <p:cNvSpPr txBox="1">
            <a:spLocks noChangeArrowheads="1"/>
          </p:cNvSpPr>
          <p:nvPr/>
        </p:nvSpPr>
        <p:spPr bwMode="auto">
          <a:xfrm>
            <a:off x="1066800" y="3810000"/>
            <a:ext cx="776605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cannot be less than the Larmor radius r</a:t>
            </a:r>
            <a:r>
              <a:rPr lang="en-US" baseline="-25000">
                <a:solidFill>
                  <a:srgbClr val="0A0E5B"/>
                </a:solidFill>
              </a:rPr>
              <a:t>0</a:t>
            </a:r>
            <a:r>
              <a:rPr lang="en-US">
                <a:solidFill>
                  <a:srgbClr val="0A0E5B"/>
                </a:solidFill>
              </a:rPr>
              <a:t> . Thus after following the distance  </a:t>
            </a:r>
          </a:p>
        </p:txBody>
      </p:sp>
      <p:pic>
        <p:nvPicPr>
          <p:cNvPr id="91144" name="Picture 11"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495800"/>
            <a:ext cx="3581400" cy="78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45" name="TextBox 12"/>
          <p:cNvSpPr txBox="1">
            <a:spLocks noChangeArrowheads="1"/>
          </p:cNvSpPr>
          <p:nvPr/>
        </p:nvSpPr>
        <p:spPr bwMode="auto">
          <a:xfrm>
            <a:off x="533400" y="5562600"/>
            <a:ext cx="49926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t>  </a:t>
            </a:r>
            <a:r>
              <a:rPr lang="en-US">
                <a:solidFill>
                  <a:srgbClr val="0A0E5B"/>
                </a:solidFill>
              </a:rPr>
              <a:t>magnetic field lines get separated by the scale</a:t>
            </a:r>
          </a:p>
        </p:txBody>
      </p:sp>
      <p:sp>
        <p:nvSpPr>
          <p:cNvPr id="91146" name="TextBox 14"/>
          <p:cNvSpPr txBox="1">
            <a:spLocks noChangeArrowheads="1"/>
          </p:cNvSpPr>
          <p:nvPr/>
        </p:nvSpPr>
        <p:spPr bwMode="auto">
          <a:xfrm>
            <a:off x="863600" y="6400800"/>
            <a:ext cx="84724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For scales larger than                                      the separation is stochastic (AL 2006).</a:t>
            </a:r>
          </a:p>
        </p:txBody>
      </p:sp>
      <p:sp>
        <p:nvSpPr>
          <p:cNvPr id="91147" name="Oval 15"/>
          <p:cNvSpPr>
            <a:spLocks noChangeArrowheads="1"/>
          </p:cNvSpPr>
          <p:nvPr/>
        </p:nvSpPr>
        <p:spPr bwMode="auto">
          <a:xfrm>
            <a:off x="6400800" y="1066800"/>
            <a:ext cx="2057400" cy="914400"/>
          </a:xfrm>
          <a:prstGeom prst="ellipse">
            <a:avLst/>
          </a:prstGeom>
          <a:solidFill>
            <a:schemeClr val="accent1"/>
          </a:solidFill>
          <a:ln w="9525">
            <a:solidFill>
              <a:schemeClr val="tx1"/>
            </a:solidFill>
            <a:round/>
            <a:headEnd/>
            <a:tailEnd/>
          </a:ln>
        </p:spPr>
        <p:txBody>
          <a:bodyPr/>
          <a:lstStyle/>
          <a:p>
            <a:endParaRPr lang="en-US" sz="1800" b="0" i="0"/>
          </a:p>
        </p:txBody>
      </p:sp>
      <p:cxnSp>
        <p:nvCxnSpPr>
          <p:cNvPr id="91148" name="Straight Arrow Connector 17"/>
          <p:cNvCxnSpPr>
            <a:cxnSpLocks noChangeShapeType="1"/>
          </p:cNvCxnSpPr>
          <p:nvPr/>
        </p:nvCxnSpPr>
        <p:spPr bwMode="auto">
          <a:xfrm>
            <a:off x="6400800" y="2057400"/>
            <a:ext cx="2057400" cy="0"/>
          </a:xfrm>
          <a:prstGeom prst="straightConnector1">
            <a:avLst/>
          </a:prstGeom>
          <a:noFill/>
          <a:ln w="9525">
            <a:solidFill>
              <a:schemeClr val="tx1"/>
            </a:solidFill>
            <a:round/>
            <a:headEnd type="arrow" w="med" len="med"/>
            <a:tailEnd type="arrow" w="med" len="med"/>
          </a:ln>
        </p:spPr>
      </p:cxnSp>
      <p:pic>
        <p:nvPicPr>
          <p:cNvPr id="91149" name="Picture 23"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81850" y="2087563"/>
            <a:ext cx="666750"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91150" name="Straight Arrow Connector 25"/>
          <p:cNvCxnSpPr>
            <a:cxnSpLocks noChangeShapeType="1"/>
          </p:cNvCxnSpPr>
          <p:nvPr/>
        </p:nvCxnSpPr>
        <p:spPr bwMode="auto">
          <a:xfrm>
            <a:off x="6248400" y="1066800"/>
            <a:ext cx="0" cy="838200"/>
          </a:xfrm>
          <a:prstGeom prst="straightConnector1">
            <a:avLst/>
          </a:prstGeom>
          <a:noFill/>
          <a:ln w="9525">
            <a:solidFill>
              <a:schemeClr val="tx1"/>
            </a:solidFill>
            <a:round/>
            <a:headEnd type="arrow" w="med" len="med"/>
            <a:tailEnd type="arrow" w="med" len="med"/>
          </a:ln>
        </p:spPr>
      </p:cxnSp>
      <p:pic>
        <p:nvPicPr>
          <p:cNvPr id="91151" name="Picture 27"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447800"/>
            <a:ext cx="62388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52" name="TextBox 28"/>
          <p:cNvSpPr txBox="1">
            <a:spLocks noChangeArrowheads="1"/>
          </p:cNvSpPr>
          <p:nvPr/>
        </p:nvSpPr>
        <p:spPr bwMode="auto">
          <a:xfrm>
            <a:off x="6781800" y="1371600"/>
            <a:ext cx="13081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1600"/>
              <a:t>Minimal eddy</a:t>
            </a:r>
          </a:p>
        </p:txBody>
      </p:sp>
      <p:pic>
        <p:nvPicPr>
          <p:cNvPr id="91153" name="Picture 30"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5638800"/>
            <a:ext cx="852488" cy="33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1154" name="Picture 31"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6400800"/>
            <a:ext cx="19050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60700" y="1838988"/>
            <a:ext cx="1739900" cy="841270"/>
          </a:xfrm>
          <a:prstGeom prst="rect">
            <a:avLst/>
          </a:prstGeom>
        </p:spPr>
      </p:pic>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5" name="Picture 2" descr="101.tiff                                                       000D81A7Macintosh HD                   7C2624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590800"/>
            <a:ext cx="63119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7235" name="Rectangle 3"/>
          <p:cNvSpPr>
            <a:spLocks noChangeArrowheads="1"/>
          </p:cNvSpPr>
          <p:nvPr/>
        </p:nvSpPr>
        <p:spPr bwMode="auto">
          <a:xfrm>
            <a:off x="304800" y="381000"/>
            <a:ext cx="8575675" cy="954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800" dirty="0" err="1">
                <a:solidFill>
                  <a:srgbClr val="0A0E5B"/>
                </a:solidFill>
                <a:effectLst>
                  <a:outerShdw blurRad="38100" dist="38100" dir="2700000" algn="tl">
                    <a:srgbClr val="DDDDDD"/>
                  </a:outerShdw>
                </a:effectLst>
                <a:latin typeface="+mj-lt"/>
                <a:cs typeface="Lucida Grande" charset="0"/>
                <a:sym typeface="Chalkboard" charset="0"/>
              </a:rPr>
              <a:t>Superdiffusion</a:t>
            </a:r>
            <a:r>
              <a:rPr lang="en-US" sz="2800" dirty="0">
                <a:solidFill>
                  <a:srgbClr val="0A0E5B"/>
                </a:solidFill>
                <a:effectLst>
                  <a:outerShdw blurRad="38100" dist="38100" dir="2700000" algn="tl">
                    <a:srgbClr val="DDDDDD"/>
                  </a:outerShdw>
                </a:effectLst>
                <a:latin typeface="+mj-lt"/>
                <a:cs typeface="Lucida Grande" charset="0"/>
                <a:sym typeface="Chalkboard" charset="0"/>
              </a:rPr>
              <a:t> prevents the particles to return back to a perpendicular shock </a:t>
            </a:r>
          </a:p>
        </p:txBody>
      </p:sp>
      <p:pic>
        <p:nvPicPr>
          <p:cNvPr id="47107" name="Picture 4" descr="101.tiff                                                       000D81A7Macintosh HD                   7C2624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47800"/>
            <a:ext cx="3263900" cy="90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7237" name="Rectangle 5"/>
          <p:cNvSpPr>
            <a:spLocks noChangeArrowheads="1"/>
          </p:cNvSpPr>
          <p:nvPr/>
        </p:nvSpPr>
        <p:spPr bwMode="auto">
          <a:xfrm>
            <a:off x="4073525" y="1484313"/>
            <a:ext cx="3216275"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dirty="0">
                <a:solidFill>
                  <a:srgbClr val="0A0E5B"/>
                </a:solidFill>
              </a:rPr>
              <a:t>Accepted expression</a:t>
            </a:r>
            <a:r>
              <a:rPr lang="en-US" sz="1800" dirty="0">
                <a:solidFill>
                  <a:srgbClr val="0A0E5B"/>
                </a:solidFill>
              </a:rPr>
              <a:t> </a:t>
            </a:r>
          </a:p>
        </p:txBody>
      </p:sp>
      <p:sp>
        <p:nvSpPr>
          <p:cNvPr id="607238" name="Rectangle 6"/>
          <p:cNvSpPr>
            <a:spLocks noChangeArrowheads="1"/>
          </p:cNvSpPr>
          <p:nvPr/>
        </p:nvSpPr>
        <p:spPr bwMode="auto">
          <a:xfrm>
            <a:off x="733425" y="4278313"/>
            <a:ext cx="1465263" cy="523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dirty="0">
                <a:solidFill>
                  <a:srgbClr val="0A0E5B"/>
                </a:solidFill>
              </a:rPr>
              <a:t>In reality</a:t>
            </a:r>
          </a:p>
        </p:txBody>
      </p:sp>
      <p:sp>
        <p:nvSpPr>
          <p:cNvPr id="607239" name="Rectangle 7"/>
          <p:cNvSpPr>
            <a:spLocks/>
          </p:cNvSpPr>
          <p:nvPr/>
        </p:nvSpPr>
        <p:spPr bwMode="auto">
          <a:xfrm>
            <a:off x="6705600" y="5562600"/>
            <a:ext cx="1676400" cy="400050"/>
          </a:xfrm>
          <a:prstGeom prst="rect">
            <a:avLst/>
          </a:prstGeom>
          <a:noFill/>
          <a:ln>
            <a:noFill/>
          </a:ln>
          <a:effectLst/>
          <a:extLst>
            <a:ext uri="{909E8E84-426E-40dd-AFC4-6F175D3DCCD1}">
              <a14:hiddenFill xmlns="" xmlns:a14="http://schemas.microsoft.com/office/drawing/2010/main">
                <a:solidFill>
                  <a:srgbClr val="163859">
                    <a:alpha val="34901"/>
                  </a:srgbClr>
                </a:solidFill>
              </a14:hiddenFill>
            </a:ext>
            <a:ext uri="{91240B29-F687-4f45-9708-019B960494DF}">
              <a14:hiddenLine xmlns="" xmlns:a14="http://schemas.microsoft.com/office/drawing/2010/main" w="25400">
                <a:solidFill>
                  <a:srgbClr val="6E7A89"/>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solidFill>
                  <a:srgbClr val="0A0E5B"/>
                </a:solidFill>
              </a:rPr>
              <a:t>AL &amp; Yan 2014</a:t>
            </a:r>
          </a:p>
        </p:txBody>
      </p:sp>
      <p:sp>
        <p:nvSpPr>
          <p:cNvPr id="607240" name="Rectangle 8"/>
          <p:cNvSpPr>
            <a:spLocks/>
          </p:cNvSpPr>
          <p:nvPr/>
        </p:nvSpPr>
        <p:spPr bwMode="auto">
          <a:xfrm>
            <a:off x="2895600" y="2895600"/>
            <a:ext cx="2857500" cy="457200"/>
          </a:xfrm>
          <a:prstGeom prst="rect">
            <a:avLst/>
          </a:prstGeom>
          <a:noFill/>
          <a:ln>
            <a:noFill/>
          </a:ln>
          <a:effectLst/>
          <a:extLst>
            <a:ext uri="{909E8E84-426E-40dd-AFC4-6F175D3DCCD1}">
              <a14:hiddenFill xmlns="" xmlns:a14="http://schemas.microsoft.com/office/drawing/2010/main">
                <a:solidFill>
                  <a:srgbClr val="163859">
                    <a:alpha val="34901"/>
                  </a:srgbClr>
                </a:solidFill>
              </a14:hiddenFill>
            </a:ext>
            <a:ext uri="{91240B29-F687-4f45-9708-019B960494DF}">
              <a14:hiddenLine xmlns="" xmlns:a14="http://schemas.microsoft.com/office/drawing/2010/main" w="25400">
                <a:solidFill>
                  <a:srgbClr val="6E7A89"/>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Superdiffusion y~x</a:t>
            </a:r>
            <a:r>
              <a:rPr lang="en-US" baseline="30000"/>
              <a:t>3/2</a:t>
            </a:r>
            <a:endParaRPr lang="en-US"/>
          </a:p>
        </p:txBody>
      </p:sp>
      <p:sp>
        <p:nvSpPr>
          <p:cNvPr id="47112" name="TextBox 1"/>
          <p:cNvSpPr txBox="1">
            <a:spLocks noChangeArrowheads="1"/>
          </p:cNvSpPr>
          <p:nvPr/>
        </p:nvSpPr>
        <p:spPr bwMode="auto">
          <a:xfrm>
            <a:off x="3048000" y="2819400"/>
            <a:ext cx="43148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Superdiffusion  in a perpendicular shock</a:t>
            </a:r>
          </a:p>
        </p:txBody>
      </p:sp>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9283" name="Rectangle 3"/>
          <p:cNvSpPr>
            <a:spLocks noChangeArrowheads="1"/>
          </p:cNvSpPr>
          <p:nvPr/>
        </p:nvSpPr>
        <p:spPr bwMode="auto">
          <a:xfrm>
            <a:off x="822325" y="327025"/>
            <a:ext cx="18415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800"/>
          </a:p>
        </p:txBody>
      </p:sp>
      <p:sp>
        <p:nvSpPr>
          <p:cNvPr id="609284" name="Rectangle 4"/>
          <p:cNvSpPr>
            <a:spLocks noChangeArrowheads="1"/>
          </p:cNvSpPr>
          <p:nvPr/>
        </p:nvSpPr>
        <p:spPr bwMode="auto">
          <a:xfrm>
            <a:off x="152400" y="214313"/>
            <a:ext cx="8991600" cy="946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800" dirty="0">
                <a:solidFill>
                  <a:srgbClr val="0A0E5B"/>
                </a:solidFill>
              </a:rPr>
              <a:t>Precursor forms in front of the shock and it gets turbulent as precursor interacts with gas density fluctuation</a:t>
            </a:r>
          </a:p>
        </p:txBody>
      </p:sp>
      <p:sp>
        <p:nvSpPr>
          <p:cNvPr id="609285" name="Rectangle 5"/>
          <p:cNvSpPr>
            <a:spLocks noChangeArrowheads="1"/>
          </p:cNvSpPr>
          <p:nvPr/>
        </p:nvSpPr>
        <p:spPr bwMode="auto">
          <a:xfrm>
            <a:off x="228600" y="6172200"/>
            <a:ext cx="7102475" cy="369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dirty="0" err="1">
                <a:solidFill>
                  <a:srgbClr val="0A0E5B"/>
                </a:solidFill>
              </a:rPr>
              <a:t>Beresnyak</a:t>
            </a:r>
            <a:r>
              <a:rPr lang="en-US" sz="1800" dirty="0">
                <a:solidFill>
                  <a:srgbClr val="0A0E5B"/>
                </a:solidFill>
              </a:rPr>
              <a:t>, Jones &amp; AL 2009, de Valle, AL &amp; Santos-Lima 2016, </a:t>
            </a:r>
            <a:r>
              <a:rPr lang="en-US" sz="1800" dirty="0" err="1">
                <a:solidFill>
                  <a:srgbClr val="0A0E5B"/>
                </a:solidFill>
              </a:rPr>
              <a:t>Xu</a:t>
            </a:r>
            <a:r>
              <a:rPr lang="en-US" sz="1800" dirty="0">
                <a:solidFill>
                  <a:srgbClr val="0A0E5B"/>
                </a:solidFill>
              </a:rPr>
              <a:t> &amp; AL 2018</a:t>
            </a:r>
          </a:p>
        </p:txBody>
      </p:sp>
      <p:pic>
        <p:nvPicPr>
          <p:cNvPr id="48132" name="Picture 2" descr="1.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4240213"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4648200"/>
            <a:ext cx="4818063" cy="15367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8134" name="TextBox 2"/>
          <p:cNvSpPr txBox="1">
            <a:spLocks noChangeArrowheads="1"/>
          </p:cNvSpPr>
          <p:nvPr/>
        </p:nvSpPr>
        <p:spPr bwMode="auto">
          <a:xfrm>
            <a:off x="4724400" y="4114800"/>
            <a:ext cx="4549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Much more efficient than Bell’s mechanism</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TextBox 2"/>
          <p:cNvSpPr txBox="1">
            <a:spLocks noChangeArrowheads="1"/>
          </p:cNvSpPr>
          <p:nvPr/>
        </p:nvSpPr>
        <p:spPr bwMode="auto">
          <a:xfrm>
            <a:off x="4724400" y="5791200"/>
            <a:ext cx="33909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Del Valle, AL, Santos-Lima 2016</a:t>
            </a:r>
          </a:p>
        </p:txBody>
      </p:sp>
      <p:sp>
        <p:nvSpPr>
          <p:cNvPr id="50178" name="TextBox 4"/>
          <p:cNvSpPr txBox="1">
            <a:spLocks noChangeArrowheads="1"/>
          </p:cNvSpPr>
          <p:nvPr/>
        </p:nvSpPr>
        <p:spPr bwMode="auto">
          <a:xfrm>
            <a:off x="228600" y="152400"/>
            <a:ext cx="88773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a:solidFill>
                  <a:srgbClr val="0A0E5B"/>
                </a:solidFill>
                <a:latin typeface="Arial" charset="0"/>
              </a:rPr>
              <a:t>Numerical simulations support predictions of turbulent dynamo in a precursor</a:t>
            </a:r>
            <a:endParaRPr lang="en-US" sz="2800">
              <a:solidFill>
                <a:srgbClr val="0A0E5B"/>
              </a:solidFill>
            </a:endParaRPr>
          </a:p>
        </p:txBody>
      </p:sp>
      <p:pic>
        <p:nvPicPr>
          <p:cNvPr id="50179" name="Picture 5" descr="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143000"/>
            <a:ext cx="6705600" cy="4681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0" name="TextBox 7"/>
          <p:cNvSpPr txBox="1">
            <a:spLocks noChangeArrowheads="1"/>
          </p:cNvSpPr>
          <p:nvPr/>
        </p:nvSpPr>
        <p:spPr bwMode="auto">
          <a:xfrm>
            <a:off x="2032000" y="6413500"/>
            <a:ext cx="67214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First simulations supporting the model are Drury &amp; Downes 2012</a:t>
            </a:r>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1" name="Picture 4" descr="1.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5300" y="2057400"/>
            <a:ext cx="56007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2" name="TextBox 5"/>
          <p:cNvSpPr txBox="1">
            <a:spLocks noChangeArrowheads="1"/>
          </p:cNvSpPr>
          <p:nvPr/>
        </p:nvSpPr>
        <p:spPr bwMode="auto">
          <a:xfrm>
            <a:off x="0" y="228600"/>
            <a:ext cx="89916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2800">
                <a:solidFill>
                  <a:srgbClr val="0A0E5B"/>
                </a:solidFill>
              </a:rPr>
              <a:t>Turbulent dynamo makes parallel and perpendicular shocks similar with particles returning to shocks with precursors </a:t>
            </a:r>
          </a:p>
        </p:txBody>
      </p:sp>
      <p:sp>
        <p:nvSpPr>
          <p:cNvPr id="51203" name="TextBox 6"/>
          <p:cNvSpPr txBox="1">
            <a:spLocks noChangeArrowheads="1"/>
          </p:cNvSpPr>
          <p:nvPr/>
        </p:nvSpPr>
        <p:spPr bwMode="auto">
          <a:xfrm>
            <a:off x="5638800" y="4419600"/>
            <a:ext cx="1676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AL &amp; Yan 2014</a:t>
            </a:r>
          </a:p>
        </p:txBody>
      </p:sp>
      <p:sp>
        <p:nvSpPr>
          <p:cNvPr id="51204" name="TextBox 7"/>
          <p:cNvSpPr txBox="1">
            <a:spLocks noChangeArrowheads="1"/>
          </p:cNvSpPr>
          <p:nvPr/>
        </p:nvSpPr>
        <p:spPr bwMode="auto">
          <a:xfrm>
            <a:off x="2209800" y="6019800"/>
            <a:ext cx="59150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a:solidFill>
                  <a:srgbClr val="0A0E5B"/>
                </a:solidFill>
              </a:rPr>
              <a:t>Synthesis: dynamo and magnetic field structure theories </a:t>
            </a:r>
          </a:p>
        </p:txBody>
      </p:sp>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14597" y="2563514"/>
            <a:ext cx="184666" cy="400110"/>
          </a:xfrm>
          <a:prstGeom prst="rect">
            <a:avLst/>
          </a:prstGeom>
          <a:noFill/>
        </p:spPr>
        <p:txBody>
          <a:bodyPr wrap="none" rtlCol="0">
            <a:spAutoFit/>
          </a:bodyPr>
          <a:lstStyle/>
          <a:p>
            <a:endParaRPr lang="en-US" dirty="0"/>
          </a:p>
        </p:txBody>
      </p:sp>
      <p:pic>
        <p:nvPicPr>
          <p:cNvPr id="3" name="velocity-mid2.mp4">
            <a:hlinkClick r:id="" action="ppaction://media"/>
            <a:extLst>
              <a:ext uri="{FF2B5EF4-FFF2-40B4-BE49-F238E27FC236}">
                <a16:creationId xmlns:a16="http://schemas.microsoft.com/office/drawing/2014/main" id="{04E4B662-A173-F54D-B464-5FFA88CC10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167924"/>
            <a:ext cx="3048000" cy="3579908"/>
          </a:xfrm>
          <a:prstGeom prst="rect">
            <a:avLst/>
          </a:prstGeom>
        </p:spPr>
      </p:pic>
      <p:sp>
        <p:nvSpPr>
          <p:cNvPr id="4" name="Rectangle 3"/>
          <p:cNvSpPr/>
          <p:nvPr/>
        </p:nvSpPr>
        <p:spPr>
          <a:xfrm>
            <a:off x="304800" y="228600"/>
            <a:ext cx="8763000" cy="954107"/>
          </a:xfrm>
          <a:prstGeom prst="rect">
            <a:avLst/>
          </a:prstGeom>
        </p:spPr>
        <p:txBody>
          <a:bodyPr wrap="square">
            <a:spAutoFit/>
          </a:bodyPr>
          <a:lstStyle/>
          <a:p>
            <a:r>
              <a:rPr lang="en-US" sz="2800" dirty="0">
                <a:solidFill>
                  <a:srgbClr val="0A0E5B"/>
                </a:solidFill>
              </a:rPr>
              <a:t>Summary</a:t>
            </a:r>
            <a:r>
              <a:rPr lang="en-US" dirty="0">
                <a:solidFill>
                  <a:srgbClr val="0A0E5B"/>
                </a:solidFill>
              </a:rPr>
              <a:t>:</a:t>
            </a:r>
          </a:p>
          <a:p>
            <a:r>
              <a:rPr lang="en-US" sz="2800" dirty="0">
                <a:solidFill>
                  <a:srgbClr val="0A0E5B"/>
                </a:solidFill>
              </a:rPr>
              <a:t>MHD turbulence induces </a:t>
            </a:r>
            <a:r>
              <a:rPr lang="en-US" sz="2800" dirty="0" err="1">
                <a:solidFill>
                  <a:srgbClr val="0A0E5B"/>
                </a:solidFill>
              </a:rPr>
              <a:t>superdiffusion</a:t>
            </a:r>
            <a:r>
              <a:rPr lang="en-US" sz="2800" dirty="0">
                <a:solidFill>
                  <a:srgbClr val="0A0E5B"/>
                </a:solidFill>
              </a:rPr>
              <a:t> of cosmic rays </a:t>
            </a:r>
          </a:p>
        </p:txBody>
      </p:sp>
      <p:sp>
        <p:nvSpPr>
          <p:cNvPr id="5" name="TextBox 4"/>
          <p:cNvSpPr txBox="1"/>
          <p:nvPr/>
        </p:nvSpPr>
        <p:spPr>
          <a:xfrm>
            <a:off x="304800" y="1905000"/>
            <a:ext cx="7962900" cy="707886"/>
          </a:xfrm>
          <a:prstGeom prst="rect">
            <a:avLst/>
          </a:prstGeom>
          <a:noFill/>
        </p:spPr>
        <p:txBody>
          <a:bodyPr wrap="square" rtlCol="0">
            <a:spAutoFit/>
          </a:bodyPr>
          <a:lstStyle/>
          <a:p>
            <a:r>
              <a:rPr lang="en-US" dirty="0">
                <a:solidFill>
                  <a:srgbClr val="0A0E5B"/>
                </a:solidFill>
              </a:rPr>
              <a:t>Richardson diffusion of magnetic field lines makes CRs </a:t>
            </a:r>
            <a:r>
              <a:rPr lang="en-US" dirty="0" err="1">
                <a:solidFill>
                  <a:srgbClr val="0A0E5B"/>
                </a:solidFill>
              </a:rPr>
              <a:t>superdiffusive</a:t>
            </a:r>
            <a:r>
              <a:rPr lang="en-US" dirty="0">
                <a:solidFill>
                  <a:srgbClr val="0A0E5B"/>
                </a:solidFill>
              </a:rPr>
              <a:t> both for ballistic motion and diffusion along B-field</a:t>
            </a:r>
            <a:endParaRPr lang="en-US" dirty="0"/>
          </a:p>
        </p:txBody>
      </p:sp>
      <p:sp>
        <p:nvSpPr>
          <p:cNvPr id="6" name="TextBox 5"/>
          <p:cNvSpPr txBox="1"/>
          <p:nvPr/>
        </p:nvSpPr>
        <p:spPr>
          <a:xfrm>
            <a:off x="3352800" y="3429000"/>
            <a:ext cx="5562600" cy="707886"/>
          </a:xfrm>
          <a:prstGeom prst="rect">
            <a:avLst/>
          </a:prstGeom>
          <a:noFill/>
        </p:spPr>
        <p:txBody>
          <a:bodyPr wrap="square" rtlCol="0">
            <a:spAutoFit/>
          </a:bodyPr>
          <a:lstStyle/>
          <a:p>
            <a:r>
              <a:rPr lang="en-US" dirty="0" err="1">
                <a:solidFill>
                  <a:srgbClr val="0A0E5B"/>
                </a:solidFill>
              </a:rPr>
              <a:t>Subdiffuion</a:t>
            </a:r>
            <a:r>
              <a:rPr lang="en-US" dirty="0">
                <a:solidFill>
                  <a:srgbClr val="0A0E5B"/>
                </a:solidFill>
              </a:rPr>
              <a:t> is possible only over scales comparable with the dissipation scale</a:t>
            </a:r>
          </a:p>
        </p:txBody>
      </p:sp>
      <p:sp>
        <p:nvSpPr>
          <p:cNvPr id="8" name="TextBox 7"/>
          <p:cNvSpPr txBox="1"/>
          <p:nvPr/>
        </p:nvSpPr>
        <p:spPr>
          <a:xfrm>
            <a:off x="3429000" y="4673600"/>
            <a:ext cx="5715001" cy="1015663"/>
          </a:xfrm>
          <a:prstGeom prst="rect">
            <a:avLst/>
          </a:prstGeom>
          <a:noFill/>
        </p:spPr>
        <p:txBody>
          <a:bodyPr wrap="square" rtlCol="0">
            <a:spAutoFit/>
          </a:bodyPr>
          <a:lstStyle/>
          <a:p>
            <a:r>
              <a:rPr lang="en-US" dirty="0">
                <a:solidFill>
                  <a:srgbClr val="0A0E5B"/>
                </a:solidFill>
              </a:rPr>
              <a:t>Parallel and perpendicular shock acceleration are similar</a:t>
            </a:r>
          </a:p>
          <a:p>
            <a:endParaRPr lang="en-US" dirty="0"/>
          </a:p>
        </p:txBody>
      </p:sp>
      <p:sp>
        <p:nvSpPr>
          <p:cNvPr id="9" name="TextBox 8"/>
          <p:cNvSpPr txBox="1"/>
          <p:nvPr/>
        </p:nvSpPr>
        <p:spPr>
          <a:xfrm>
            <a:off x="3429001" y="5943600"/>
            <a:ext cx="5715000" cy="1015663"/>
          </a:xfrm>
          <a:prstGeom prst="rect">
            <a:avLst/>
          </a:prstGeom>
          <a:noFill/>
        </p:spPr>
        <p:txBody>
          <a:bodyPr wrap="square" rtlCol="0">
            <a:spAutoFit/>
          </a:bodyPr>
          <a:lstStyle/>
          <a:p>
            <a:r>
              <a:rPr lang="en-US" dirty="0">
                <a:solidFill>
                  <a:srgbClr val="0A0E5B"/>
                </a:solidFill>
              </a:rPr>
              <a:t>Turbulent dynamo may make shock acceleration much more efficient</a:t>
            </a:r>
          </a:p>
          <a:p>
            <a:endParaRPr lang="en-US" dirty="0"/>
          </a:p>
        </p:txBody>
      </p:sp>
    </p:spTree>
    <p:extLst>
      <p:ext uri="{BB962C8B-B14F-4D97-AF65-F5344CB8AC3E}">
        <p14:creationId xmlns:p14="http://schemas.microsoft.com/office/powerpoint/2010/main" val="337260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625" name="Group 4"/>
          <p:cNvGrpSpPr>
            <a:grpSpLocks/>
          </p:cNvGrpSpPr>
          <p:nvPr/>
        </p:nvGrpSpPr>
        <p:grpSpPr bwMode="auto">
          <a:xfrm>
            <a:off x="885825" y="2514600"/>
            <a:ext cx="8258175" cy="2260600"/>
            <a:chOff x="528" y="768"/>
            <a:chExt cx="5202" cy="1424"/>
          </a:xfrm>
        </p:grpSpPr>
        <p:sp>
          <p:nvSpPr>
            <p:cNvPr id="26708" name="Rectangle 5"/>
            <p:cNvSpPr>
              <a:spLocks noChangeArrowheads="1"/>
            </p:cNvSpPr>
            <p:nvPr/>
          </p:nvSpPr>
          <p:spPr bwMode="auto">
            <a:xfrm>
              <a:off x="575" y="768"/>
              <a:ext cx="545" cy="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sz="3600">
                  <a:solidFill>
                    <a:srgbClr val="0A0E5B"/>
                  </a:solidFill>
                  <a:latin typeface="Times" charset="0"/>
                </a:rPr>
                <a:t>V</a:t>
              </a:r>
              <a:r>
                <a:rPr lang="en-US" sz="3600" baseline="-25000">
                  <a:solidFill>
                    <a:srgbClr val="0A0E5B"/>
                  </a:solidFill>
                  <a:latin typeface="Times" charset="0"/>
                </a:rPr>
                <a:t>l</a:t>
              </a:r>
              <a:r>
                <a:rPr lang="en-US" sz="3600" baseline="30000">
                  <a:solidFill>
                    <a:srgbClr val="0A0E5B"/>
                  </a:solidFill>
                  <a:latin typeface="Times" charset="0"/>
                </a:rPr>
                <a:t>2</a:t>
              </a:r>
              <a:r>
                <a:rPr lang="en-US" sz="3600">
                  <a:solidFill>
                    <a:srgbClr val="0A0E5B"/>
                  </a:solidFill>
                  <a:latin typeface="Times" charset="0"/>
                </a:rPr>
                <a:t> </a:t>
              </a:r>
              <a:endParaRPr lang="en-US">
                <a:solidFill>
                  <a:srgbClr val="0A0E5B"/>
                </a:solidFill>
                <a:latin typeface="Times" charset="0"/>
              </a:endParaRPr>
            </a:p>
          </p:txBody>
        </p:sp>
        <p:sp>
          <p:nvSpPr>
            <p:cNvPr id="26709" name="Text Box 6"/>
            <p:cNvSpPr txBox="1">
              <a:spLocks noChangeArrowheads="1"/>
            </p:cNvSpPr>
            <p:nvPr/>
          </p:nvSpPr>
          <p:spPr bwMode="auto">
            <a:xfrm>
              <a:off x="1238" y="960"/>
              <a:ext cx="1063" cy="407"/>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3600">
                  <a:solidFill>
                    <a:srgbClr val="0A0E5B"/>
                  </a:solidFill>
                  <a:latin typeface="Times" charset="0"/>
                </a:rPr>
                <a:t>=</a:t>
              </a:r>
              <a:r>
                <a:rPr lang="en-US" sz="3600">
                  <a:solidFill>
                    <a:schemeClr val="bg2"/>
                  </a:solidFill>
                  <a:latin typeface="Times" charset="0"/>
                </a:rPr>
                <a:t> </a:t>
              </a:r>
              <a:r>
                <a:rPr lang="en-US" sz="3600">
                  <a:solidFill>
                    <a:srgbClr val="0A0E5B"/>
                  </a:solidFill>
                  <a:latin typeface="Times" charset="0"/>
                </a:rPr>
                <a:t>const</a:t>
              </a:r>
            </a:p>
          </p:txBody>
        </p:sp>
        <p:sp>
          <p:nvSpPr>
            <p:cNvPr id="26710" name="Text Box 7"/>
            <p:cNvSpPr txBox="1">
              <a:spLocks noChangeArrowheads="1"/>
            </p:cNvSpPr>
            <p:nvPr/>
          </p:nvSpPr>
          <p:spPr bwMode="auto">
            <a:xfrm>
              <a:off x="623" y="1105"/>
              <a:ext cx="678"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3600">
                  <a:solidFill>
                    <a:srgbClr val="0A0E5B"/>
                  </a:solidFill>
                  <a:latin typeface="Times" charset="0"/>
                </a:rPr>
                <a:t>t</a:t>
              </a:r>
              <a:r>
                <a:rPr lang="en-US" sz="3600" baseline="-25000">
                  <a:solidFill>
                    <a:srgbClr val="0A0E5B"/>
                  </a:solidFill>
                  <a:latin typeface="Times" charset="0"/>
                </a:rPr>
                <a:t> cas,l</a:t>
              </a:r>
              <a:endParaRPr lang="en-US" sz="3600">
                <a:solidFill>
                  <a:srgbClr val="0A0E5B"/>
                </a:solidFill>
                <a:latin typeface="Times" charset="0"/>
              </a:endParaRPr>
            </a:p>
          </p:txBody>
        </p:sp>
        <p:sp>
          <p:nvSpPr>
            <p:cNvPr id="26711" name="Line 8"/>
            <p:cNvSpPr>
              <a:spLocks noChangeShapeType="1"/>
            </p:cNvSpPr>
            <p:nvPr/>
          </p:nvSpPr>
          <p:spPr bwMode="auto">
            <a:xfrm>
              <a:off x="528" y="1162"/>
              <a:ext cx="665" cy="0"/>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6712" name="Text Box 9"/>
            <p:cNvSpPr txBox="1">
              <a:spLocks noChangeArrowheads="1"/>
            </p:cNvSpPr>
            <p:nvPr/>
          </p:nvSpPr>
          <p:spPr bwMode="auto">
            <a:xfrm>
              <a:off x="615" y="1552"/>
              <a:ext cx="1389"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3600">
                  <a:solidFill>
                    <a:srgbClr val="0A0E5B"/>
                  </a:solidFill>
                  <a:latin typeface="Times" charset="0"/>
                </a:rPr>
                <a:t>t</a:t>
              </a:r>
              <a:r>
                <a:rPr lang="en-US" sz="3600" baseline="-25000">
                  <a:solidFill>
                    <a:srgbClr val="0A0E5B"/>
                  </a:solidFill>
                  <a:latin typeface="Times" charset="0"/>
                </a:rPr>
                <a:t> cas,l</a:t>
              </a:r>
              <a:r>
                <a:rPr lang="en-US" sz="3600">
                  <a:solidFill>
                    <a:srgbClr val="0A0E5B"/>
                  </a:solidFill>
                  <a:latin typeface="Times" charset="0"/>
                </a:rPr>
                <a:t> = l/V</a:t>
              </a:r>
              <a:r>
                <a:rPr lang="en-US" sz="3600" baseline="-25000">
                  <a:solidFill>
                    <a:srgbClr val="0A0E5B"/>
                  </a:solidFill>
                  <a:latin typeface="Times" charset="0"/>
                </a:rPr>
                <a:t>l</a:t>
              </a:r>
            </a:p>
          </p:txBody>
        </p:sp>
        <p:sp>
          <p:nvSpPr>
            <p:cNvPr id="26713" name="AutoShape 10"/>
            <p:cNvSpPr>
              <a:spLocks/>
            </p:cNvSpPr>
            <p:nvPr/>
          </p:nvSpPr>
          <p:spPr bwMode="auto">
            <a:xfrm>
              <a:off x="2323" y="953"/>
              <a:ext cx="145" cy="1015"/>
            </a:xfrm>
            <a:prstGeom prst="rightBrace">
              <a:avLst>
                <a:gd name="adj1" fmla="val 58333"/>
                <a:gd name="adj2" fmla="val 50000"/>
              </a:avLst>
            </a:prstGeom>
            <a:noFill/>
            <a:ln w="28575">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800"/>
            </a:p>
          </p:txBody>
        </p:sp>
        <p:sp>
          <p:nvSpPr>
            <p:cNvPr id="26714" name="Text Box 11"/>
            <p:cNvSpPr txBox="1">
              <a:spLocks noChangeArrowheads="1"/>
            </p:cNvSpPr>
            <p:nvPr/>
          </p:nvSpPr>
          <p:spPr bwMode="auto">
            <a:xfrm>
              <a:off x="2592" y="1104"/>
              <a:ext cx="535" cy="407"/>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3600">
                  <a:solidFill>
                    <a:srgbClr val="0A0E5B"/>
                  </a:solidFill>
                  <a:latin typeface="Times" charset="0"/>
                </a:rPr>
                <a:t>V</a:t>
              </a:r>
              <a:r>
                <a:rPr lang="en-US" sz="3600" baseline="-25000">
                  <a:solidFill>
                    <a:srgbClr val="0A0E5B"/>
                  </a:solidFill>
                  <a:latin typeface="Times" charset="0"/>
                </a:rPr>
                <a:t>l</a:t>
              </a:r>
              <a:r>
                <a:rPr lang="en-US" sz="3600" baseline="30000">
                  <a:solidFill>
                    <a:srgbClr val="0A0E5B"/>
                  </a:solidFill>
                  <a:latin typeface="Times" charset="0"/>
                </a:rPr>
                <a:t>3</a:t>
              </a:r>
              <a:endParaRPr lang="en-US" sz="3600">
                <a:solidFill>
                  <a:srgbClr val="0A0E5B"/>
                </a:solidFill>
                <a:latin typeface="Times" charset="0"/>
              </a:endParaRPr>
            </a:p>
          </p:txBody>
        </p:sp>
        <p:sp>
          <p:nvSpPr>
            <p:cNvPr id="26715" name="Line 12"/>
            <p:cNvSpPr>
              <a:spLocks noChangeShapeType="1"/>
            </p:cNvSpPr>
            <p:nvPr/>
          </p:nvSpPr>
          <p:spPr bwMode="auto">
            <a:xfrm>
              <a:off x="2604" y="1485"/>
              <a:ext cx="573" cy="0"/>
            </a:xfrm>
            <a:prstGeom prst="line">
              <a:avLst/>
            </a:prstGeom>
            <a:noFill/>
            <a:ln w="28575">
              <a:solidFill>
                <a:srgbClr val="0A0E5B"/>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6716" name="Text Box 13"/>
            <p:cNvSpPr txBox="1">
              <a:spLocks noChangeArrowheads="1"/>
            </p:cNvSpPr>
            <p:nvPr/>
          </p:nvSpPr>
          <p:spPr bwMode="auto">
            <a:xfrm>
              <a:off x="2719" y="1484"/>
              <a:ext cx="275" cy="407"/>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3600">
                  <a:solidFill>
                    <a:srgbClr val="0A0E5B"/>
                  </a:solidFill>
                  <a:latin typeface="Times" charset="0"/>
                </a:rPr>
                <a:t>l</a:t>
              </a:r>
            </a:p>
          </p:txBody>
        </p:sp>
        <p:sp>
          <p:nvSpPr>
            <p:cNvPr id="26717" name="Text Box 14"/>
            <p:cNvSpPr txBox="1">
              <a:spLocks noChangeArrowheads="1"/>
            </p:cNvSpPr>
            <p:nvPr/>
          </p:nvSpPr>
          <p:spPr bwMode="auto">
            <a:xfrm>
              <a:off x="3216" y="1296"/>
              <a:ext cx="2092" cy="407"/>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3600">
                  <a:solidFill>
                    <a:srgbClr val="0A0E5B"/>
                  </a:solidFill>
                  <a:latin typeface="Times" charset="0"/>
                </a:rPr>
                <a:t>= const, V</a:t>
              </a:r>
              <a:r>
                <a:rPr lang="en-US" sz="3600" baseline="-25000">
                  <a:solidFill>
                    <a:srgbClr val="0A0E5B"/>
                  </a:solidFill>
                  <a:latin typeface="Times" charset="0"/>
                </a:rPr>
                <a:t>l</a:t>
              </a:r>
              <a:r>
                <a:rPr lang="en-US" sz="3600">
                  <a:solidFill>
                    <a:srgbClr val="0A0E5B"/>
                  </a:solidFill>
                  <a:latin typeface="Times" charset="0"/>
                </a:rPr>
                <a:t> ~ l</a:t>
              </a:r>
              <a:r>
                <a:rPr lang="en-US" sz="3600" baseline="30000">
                  <a:solidFill>
                    <a:srgbClr val="0A0E5B"/>
                  </a:solidFill>
                  <a:latin typeface="Times" charset="0"/>
                </a:rPr>
                <a:t>1/3</a:t>
              </a:r>
              <a:endParaRPr lang="en-US" sz="3600">
                <a:solidFill>
                  <a:srgbClr val="0A0E5B"/>
                </a:solidFill>
                <a:latin typeface="Times" charset="0"/>
              </a:endParaRPr>
            </a:p>
          </p:txBody>
        </p:sp>
        <p:sp>
          <p:nvSpPr>
            <p:cNvPr id="26718" name="Text Box 15"/>
            <p:cNvSpPr txBox="1">
              <a:spLocks noChangeArrowheads="1"/>
            </p:cNvSpPr>
            <p:nvPr/>
          </p:nvSpPr>
          <p:spPr bwMode="auto">
            <a:xfrm>
              <a:off x="3382" y="1824"/>
              <a:ext cx="2348" cy="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3200">
                  <a:solidFill>
                    <a:srgbClr val="0A0E5B"/>
                  </a:solidFill>
                  <a:latin typeface="Times" charset="0"/>
                </a:rPr>
                <a:t>Spectrum, E(k)~k</a:t>
              </a:r>
              <a:r>
                <a:rPr lang="en-US" sz="3200" baseline="30000">
                  <a:solidFill>
                    <a:srgbClr val="0A0E5B"/>
                  </a:solidFill>
                  <a:latin typeface="Times" charset="0"/>
                </a:rPr>
                <a:t>-5/3</a:t>
              </a:r>
              <a:endParaRPr lang="en-US" sz="3600">
                <a:solidFill>
                  <a:srgbClr val="0A0E5B"/>
                </a:solidFill>
                <a:latin typeface="Times" charset="0"/>
              </a:endParaRPr>
            </a:p>
          </p:txBody>
        </p:sp>
      </p:grpSp>
      <p:sp>
        <p:nvSpPr>
          <p:cNvPr id="26626" name="Freeform 18"/>
          <p:cNvSpPr>
            <a:spLocks/>
          </p:cNvSpPr>
          <p:nvPr/>
        </p:nvSpPr>
        <p:spPr bwMode="auto">
          <a:xfrm>
            <a:off x="3352800" y="4800600"/>
            <a:ext cx="841375" cy="617538"/>
          </a:xfrm>
          <a:custGeom>
            <a:avLst/>
            <a:gdLst>
              <a:gd name="T0" fmla="*/ 2147483647 w 1483"/>
              <a:gd name="T1" fmla="*/ 2147483647 h 1334"/>
              <a:gd name="T2" fmla="*/ 2147483647 w 1483"/>
              <a:gd name="T3" fmla="*/ 2147483647 h 1334"/>
              <a:gd name="T4" fmla="*/ 2147483647 w 1483"/>
              <a:gd name="T5" fmla="*/ 2147483647 h 1334"/>
              <a:gd name="T6" fmla="*/ 2147483647 w 1483"/>
              <a:gd name="T7" fmla="*/ 2147483647 h 1334"/>
              <a:gd name="T8" fmla="*/ 2147483647 w 1483"/>
              <a:gd name="T9" fmla="*/ 2147483647 h 1334"/>
              <a:gd name="T10" fmla="*/ 2147483647 w 1483"/>
              <a:gd name="T11" fmla="*/ 2147483647 h 1334"/>
              <a:gd name="T12" fmla="*/ 2147483647 w 1483"/>
              <a:gd name="T13" fmla="*/ 2147483647 h 1334"/>
              <a:gd name="T14" fmla="*/ 2147483647 w 1483"/>
              <a:gd name="T15" fmla="*/ 2147483647 h 1334"/>
              <a:gd name="T16" fmla="*/ 2147483647 w 1483"/>
              <a:gd name="T17" fmla="*/ 2147483647 h 1334"/>
              <a:gd name="T18" fmla="*/ 2147483647 w 1483"/>
              <a:gd name="T19" fmla="*/ 2147483647 h 1334"/>
              <a:gd name="T20" fmla="*/ 2147483647 w 1483"/>
              <a:gd name="T21" fmla="*/ 2147483647 h 1334"/>
              <a:gd name="T22" fmla="*/ 2147483647 w 1483"/>
              <a:gd name="T23" fmla="*/ 2147483647 h 1334"/>
              <a:gd name="T24" fmla="*/ 2147483647 w 1483"/>
              <a:gd name="T25" fmla="*/ 2147483647 h 1334"/>
              <a:gd name="T26" fmla="*/ 2147483647 w 1483"/>
              <a:gd name="T27" fmla="*/ 2147483647 h 1334"/>
              <a:gd name="T28" fmla="*/ 2147483647 w 1483"/>
              <a:gd name="T29" fmla="*/ 2147483647 h 1334"/>
              <a:gd name="T30" fmla="*/ 2147483647 w 1483"/>
              <a:gd name="T31" fmla="*/ 2147483647 h 1334"/>
              <a:gd name="T32" fmla="*/ 2147483647 w 1483"/>
              <a:gd name="T33" fmla="*/ 2147483647 h 1334"/>
              <a:gd name="T34" fmla="*/ 2147483647 w 1483"/>
              <a:gd name="T35" fmla="*/ 2147483647 h 1334"/>
              <a:gd name="T36" fmla="*/ 2147483647 w 1483"/>
              <a:gd name="T37" fmla="*/ 2147483647 h 1334"/>
              <a:gd name="T38" fmla="*/ 2147483647 w 1483"/>
              <a:gd name="T39" fmla="*/ 2147483647 h 1334"/>
              <a:gd name="T40" fmla="*/ 2147483647 w 1483"/>
              <a:gd name="T41" fmla="*/ 2147483647 h 1334"/>
              <a:gd name="T42" fmla="*/ 2147483647 w 1483"/>
              <a:gd name="T43" fmla="*/ 2147483647 h 1334"/>
              <a:gd name="T44" fmla="*/ 2147483647 w 1483"/>
              <a:gd name="T45" fmla="*/ 2147483647 h 1334"/>
              <a:gd name="T46" fmla="*/ 2147483647 w 1483"/>
              <a:gd name="T47" fmla="*/ 2147483647 h 1334"/>
              <a:gd name="T48" fmla="*/ 2147483647 w 1483"/>
              <a:gd name="T49" fmla="*/ 2147483647 h 1334"/>
              <a:gd name="T50" fmla="*/ 2147483647 w 1483"/>
              <a:gd name="T51" fmla="*/ 2147483647 h 1334"/>
              <a:gd name="T52" fmla="*/ 2147483647 w 1483"/>
              <a:gd name="T53" fmla="*/ 2147483647 h 1334"/>
              <a:gd name="T54" fmla="*/ 2147483647 w 1483"/>
              <a:gd name="T55" fmla="*/ 2147483647 h 1334"/>
              <a:gd name="T56" fmla="*/ 2147483647 w 1483"/>
              <a:gd name="T57" fmla="*/ 2147483647 h 1334"/>
              <a:gd name="T58" fmla="*/ 2147483647 w 1483"/>
              <a:gd name="T59" fmla="*/ 2147483647 h 1334"/>
              <a:gd name="T60" fmla="*/ 2147483647 w 1483"/>
              <a:gd name="T61" fmla="*/ 2147483647 h 1334"/>
              <a:gd name="T62" fmla="*/ 2147483647 w 1483"/>
              <a:gd name="T63" fmla="*/ 2147483647 h 1334"/>
              <a:gd name="T64" fmla="*/ 2147483647 w 1483"/>
              <a:gd name="T65" fmla="*/ 2147483647 h 1334"/>
              <a:gd name="T66" fmla="*/ 2147483647 w 1483"/>
              <a:gd name="T67" fmla="*/ 2147483647 h 1334"/>
              <a:gd name="T68" fmla="*/ 2147483647 w 1483"/>
              <a:gd name="T69" fmla="*/ 2147483647 h 1334"/>
              <a:gd name="T70" fmla="*/ 2147483647 w 1483"/>
              <a:gd name="T71" fmla="*/ 2147483647 h 1334"/>
              <a:gd name="T72" fmla="*/ 2147483647 w 1483"/>
              <a:gd name="T73" fmla="*/ 2147483647 h 13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83"/>
              <a:gd name="T112" fmla="*/ 0 h 1334"/>
              <a:gd name="T113" fmla="*/ 1483 w 1483"/>
              <a:gd name="T114" fmla="*/ 1334 h 13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83" h="1334">
                <a:moveTo>
                  <a:pt x="609" y="19"/>
                </a:moveTo>
                <a:cubicBezTo>
                  <a:pt x="568" y="32"/>
                  <a:pt x="526" y="35"/>
                  <a:pt x="485" y="46"/>
                </a:cubicBezTo>
                <a:cubicBezTo>
                  <a:pt x="458" y="52"/>
                  <a:pt x="405" y="63"/>
                  <a:pt x="405" y="63"/>
                </a:cubicBezTo>
                <a:cubicBezTo>
                  <a:pt x="384" y="78"/>
                  <a:pt x="360" y="89"/>
                  <a:pt x="342" y="108"/>
                </a:cubicBezTo>
                <a:cubicBezTo>
                  <a:pt x="322" y="127"/>
                  <a:pt x="302" y="166"/>
                  <a:pt x="289" y="188"/>
                </a:cubicBezTo>
                <a:cubicBezTo>
                  <a:pt x="266" y="223"/>
                  <a:pt x="235" y="253"/>
                  <a:pt x="209" y="286"/>
                </a:cubicBezTo>
                <a:cubicBezTo>
                  <a:pt x="192" y="332"/>
                  <a:pt x="156" y="369"/>
                  <a:pt x="129" y="410"/>
                </a:cubicBezTo>
                <a:cubicBezTo>
                  <a:pt x="98" y="454"/>
                  <a:pt x="82" y="504"/>
                  <a:pt x="58" y="552"/>
                </a:cubicBezTo>
                <a:cubicBezTo>
                  <a:pt x="35" y="664"/>
                  <a:pt x="0" y="814"/>
                  <a:pt x="67" y="908"/>
                </a:cubicBezTo>
                <a:cubicBezTo>
                  <a:pt x="111" y="971"/>
                  <a:pt x="90" y="920"/>
                  <a:pt x="156" y="961"/>
                </a:cubicBezTo>
                <a:cubicBezTo>
                  <a:pt x="208" y="992"/>
                  <a:pt x="263" y="1018"/>
                  <a:pt x="316" y="1050"/>
                </a:cubicBezTo>
                <a:cubicBezTo>
                  <a:pt x="390" y="1095"/>
                  <a:pt x="342" y="1078"/>
                  <a:pt x="396" y="1094"/>
                </a:cubicBezTo>
                <a:cubicBezTo>
                  <a:pt x="427" y="1115"/>
                  <a:pt x="457" y="1135"/>
                  <a:pt x="493" y="1148"/>
                </a:cubicBezTo>
                <a:cubicBezTo>
                  <a:pt x="569" y="1223"/>
                  <a:pt x="522" y="1184"/>
                  <a:pt x="618" y="1246"/>
                </a:cubicBezTo>
                <a:cubicBezTo>
                  <a:pt x="635" y="1257"/>
                  <a:pt x="650" y="1274"/>
                  <a:pt x="671" y="1281"/>
                </a:cubicBezTo>
                <a:cubicBezTo>
                  <a:pt x="738" y="1303"/>
                  <a:pt x="815" y="1312"/>
                  <a:pt x="885" y="1326"/>
                </a:cubicBezTo>
                <a:cubicBezTo>
                  <a:pt x="938" y="1322"/>
                  <a:pt x="998" y="1334"/>
                  <a:pt x="1045" y="1308"/>
                </a:cubicBezTo>
                <a:cubicBezTo>
                  <a:pt x="1055" y="1301"/>
                  <a:pt x="1060" y="1288"/>
                  <a:pt x="1071" y="1281"/>
                </a:cubicBezTo>
                <a:cubicBezTo>
                  <a:pt x="1098" y="1260"/>
                  <a:pt x="1117" y="1260"/>
                  <a:pt x="1151" y="1254"/>
                </a:cubicBezTo>
                <a:cubicBezTo>
                  <a:pt x="1160" y="1245"/>
                  <a:pt x="1167" y="1234"/>
                  <a:pt x="1178" y="1228"/>
                </a:cubicBezTo>
                <a:cubicBezTo>
                  <a:pt x="1194" y="1219"/>
                  <a:pt x="1231" y="1210"/>
                  <a:pt x="1231" y="1210"/>
                </a:cubicBezTo>
                <a:cubicBezTo>
                  <a:pt x="1264" y="1176"/>
                  <a:pt x="1287" y="1144"/>
                  <a:pt x="1311" y="1103"/>
                </a:cubicBezTo>
                <a:cubicBezTo>
                  <a:pt x="1329" y="1029"/>
                  <a:pt x="1306" y="1103"/>
                  <a:pt x="1338" y="1041"/>
                </a:cubicBezTo>
                <a:cubicBezTo>
                  <a:pt x="1353" y="1010"/>
                  <a:pt x="1356" y="972"/>
                  <a:pt x="1373" y="943"/>
                </a:cubicBezTo>
                <a:cubicBezTo>
                  <a:pt x="1380" y="930"/>
                  <a:pt x="1393" y="921"/>
                  <a:pt x="1400" y="908"/>
                </a:cubicBezTo>
                <a:cubicBezTo>
                  <a:pt x="1483" y="743"/>
                  <a:pt x="1409" y="848"/>
                  <a:pt x="1471" y="766"/>
                </a:cubicBezTo>
                <a:cubicBezTo>
                  <a:pt x="1474" y="688"/>
                  <a:pt x="1480" y="611"/>
                  <a:pt x="1480" y="534"/>
                </a:cubicBezTo>
                <a:cubicBezTo>
                  <a:pt x="1480" y="456"/>
                  <a:pt x="1480" y="379"/>
                  <a:pt x="1471" y="303"/>
                </a:cubicBezTo>
                <a:cubicBezTo>
                  <a:pt x="1458" y="207"/>
                  <a:pt x="1279" y="119"/>
                  <a:pt x="1205" y="81"/>
                </a:cubicBezTo>
                <a:cubicBezTo>
                  <a:pt x="1207" y="90"/>
                  <a:pt x="1222" y="107"/>
                  <a:pt x="1213" y="108"/>
                </a:cubicBezTo>
                <a:cubicBezTo>
                  <a:pt x="1177" y="111"/>
                  <a:pt x="1142" y="93"/>
                  <a:pt x="1107" y="90"/>
                </a:cubicBezTo>
                <a:cubicBezTo>
                  <a:pt x="952" y="75"/>
                  <a:pt x="1041" y="82"/>
                  <a:pt x="840" y="72"/>
                </a:cubicBezTo>
                <a:cubicBezTo>
                  <a:pt x="796" y="60"/>
                  <a:pt x="761" y="51"/>
                  <a:pt x="716" y="46"/>
                </a:cubicBezTo>
                <a:cubicBezTo>
                  <a:pt x="698" y="40"/>
                  <a:pt x="679" y="34"/>
                  <a:pt x="662" y="28"/>
                </a:cubicBezTo>
                <a:cubicBezTo>
                  <a:pt x="653" y="25"/>
                  <a:pt x="644" y="21"/>
                  <a:pt x="636" y="19"/>
                </a:cubicBezTo>
                <a:cubicBezTo>
                  <a:pt x="627" y="15"/>
                  <a:pt x="609" y="0"/>
                  <a:pt x="609" y="10"/>
                </a:cubicBezTo>
                <a:cubicBezTo>
                  <a:pt x="609" y="13"/>
                  <a:pt x="609" y="16"/>
                  <a:pt x="609" y="1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27" name="Freeform 19"/>
          <p:cNvSpPr>
            <a:spLocks/>
          </p:cNvSpPr>
          <p:nvPr/>
        </p:nvSpPr>
        <p:spPr bwMode="auto">
          <a:xfrm>
            <a:off x="3409950" y="5475288"/>
            <a:ext cx="906463" cy="617537"/>
          </a:xfrm>
          <a:custGeom>
            <a:avLst/>
            <a:gdLst>
              <a:gd name="T0" fmla="*/ 2147483647 w 1483"/>
              <a:gd name="T1" fmla="*/ 2147483647 h 1334"/>
              <a:gd name="T2" fmla="*/ 2147483647 w 1483"/>
              <a:gd name="T3" fmla="*/ 2147483647 h 1334"/>
              <a:gd name="T4" fmla="*/ 2147483647 w 1483"/>
              <a:gd name="T5" fmla="*/ 2147483647 h 1334"/>
              <a:gd name="T6" fmla="*/ 2147483647 w 1483"/>
              <a:gd name="T7" fmla="*/ 2147483647 h 1334"/>
              <a:gd name="T8" fmla="*/ 2147483647 w 1483"/>
              <a:gd name="T9" fmla="*/ 2147483647 h 1334"/>
              <a:gd name="T10" fmla="*/ 2147483647 w 1483"/>
              <a:gd name="T11" fmla="*/ 2147483647 h 1334"/>
              <a:gd name="T12" fmla="*/ 2147483647 w 1483"/>
              <a:gd name="T13" fmla="*/ 2147483647 h 1334"/>
              <a:gd name="T14" fmla="*/ 2147483647 w 1483"/>
              <a:gd name="T15" fmla="*/ 2147483647 h 1334"/>
              <a:gd name="T16" fmla="*/ 2147483647 w 1483"/>
              <a:gd name="T17" fmla="*/ 2147483647 h 1334"/>
              <a:gd name="T18" fmla="*/ 2147483647 w 1483"/>
              <a:gd name="T19" fmla="*/ 2147483647 h 1334"/>
              <a:gd name="T20" fmla="*/ 2147483647 w 1483"/>
              <a:gd name="T21" fmla="*/ 2147483647 h 1334"/>
              <a:gd name="T22" fmla="*/ 2147483647 w 1483"/>
              <a:gd name="T23" fmla="*/ 2147483647 h 1334"/>
              <a:gd name="T24" fmla="*/ 2147483647 w 1483"/>
              <a:gd name="T25" fmla="*/ 2147483647 h 1334"/>
              <a:gd name="T26" fmla="*/ 2147483647 w 1483"/>
              <a:gd name="T27" fmla="*/ 2147483647 h 1334"/>
              <a:gd name="T28" fmla="*/ 2147483647 w 1483"/>
              <a:gd name="T29" fmla="*/ 2147483647 h 1334"/>
              <a:gd name="T30" fmla="*/ 2147483647 w 1483"/>
              <a:gd name="T31" fmla="*/ 2147483647 h 1334"/>
              <a:gd name="T32" fmla="*/ 2147483647 w 1483"/>
              <a:gd name="T33" fmla="*/ 2147483647 h 1334"/>
              <a:gd name="T34" fmla="*/ 2147483647 w 1483"/>
              <a:gd name="T35" fmla="*/ 2147483647 h 1334"/>
              <a:gd name="T36" fmla="*/ 2147483647 w 1483"/>
              <a:gd name="T37" fmla="*/ 2147483647 h 1334"/>
              <a:gd name="T38" fmla="*/ 2147483647 w 1483"/>
              <a:gd name="T39" fmla="*/ 2147483647 h 1334"/>
              <a:gd name="T40" fmla="*/ 2147483647 w 1483"/>
              <a:gd name="T41" fmla="*/ 2147483647 h 1334"/>
              <a:gd name="T42" fmla="*/ 2147483647 w 1483"/>
              <a:gd name="T43" fmla="*/ 2147483647 h 1334"/>
              <a:gd name="T44" fmla="*/ 2147483647 w 1483"/>
              <a:gd name="T45" fmla="*/ 2147483647 h 1334"/>
              <a:gd name="T46" fmla="*/ 2147483647 w 1483"/>
              <a:gd name="T47" fmla="*/ 2147483647 h 1334"/>
              <a:gd name="T48" fmla="*/ 2147483647 w 1483"/>
              <a:gd name="T49" fmla="*/ 2147483647 h 1334"/>
              <a:gd name="T50" fmla="*/ 2147483647 w 1483"/>
              <a:gd name="T51" fmla="*/ 2147483647 h 1334"/>
              <a:gd name="T52" fmla="*/ 2147483647 w 1483"/>
              <a:gd name="T53" fmla="*/ 2147483647 h 1334"/>
              <a:gd name="T54" fmla="*/ 2147483647 w 1483"/>
              <a:gd name="T55" fmla="*/ 2147483647 h 1334"/>
              <a:gd name="T56" fmla="*/ 2147483647 w 1483"/>
              <a:gd name="T57" fmla="*/ 2147483647 h 1334"/>
              <a:gd name="T58" fmla="*/ 2147483647 w 1483"/>
              <a:gd name="T59" fmla="*/ 2147483647 h 1334"/>
              <a:gd name="T60" fmla="*/ 2147483647 w 1483"/>
              <a:gd name="T61" fmla="*/ 2147483647 h 1334"/>
              <a:gd name="T62" fmla="*/ 2147483647 w 1483"/>
              <a:gd name="T63" fmla="*/ 2147483647 h 1334"/>
              <a:gd name="T64" fmla="*/ 2147483647 w 1483"/>
              <a:gd name="T65" fmla="*/ 2147483647 h 1334"/>
              <a:gd name="T66" fmla="*/ 2147483647 w 1483"/>
              <a:gd name="T67" fmla="*/ 2147483647 h 1334"/>
              <a:gd name="T68" fmla="*/ 2147483647 w 1483"/>
              <a:gd name="T69" fmla="*/ 2147483647 h 1334"/>
              <a:gd name="T70" fmla="*/ 2147483647 w 1483"/>
              <a:gd name="T71" fmla="*/ 2147483647 h 1334"/>
              <a:gd name="T72" fmla="*/ 2147483647 w 1483"/>
              <a:gd name="T73" fmla="*/ 2147483647 h 13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83"/>
              <a:gd name="T112" fmla="*/ 0 h 1334"/>
              <a:gd name="T113" fmla="*/ 1483 w 1483"/>
              <a:gd name="T114" fmla="*/ 1334 h 13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83" h="1334">
                <a:moveTo>
                  <a:pt x="609" y="19"/>
                </a:moveTo>
                <a:cubicBezTo>
                  <a:pt x="568" y="32"/>
                  <a:pt x="526" y="35"/>
                  <a:pt x="485" y="46"/>
                </a:cubicBezTo>
                <a:cubicBezTo>
                  <a:pt x="458" y="52"/>
                  <a:pt x="405" y="63"/>
                  <a:pt x="405" y="63"/>
                </a:cubicBezTo>
                <a:cubicBezTo>
                  <a:pt x="384" y="78"/>
                  <a:pt x="360" y="89"/>
                  <a:pt x="342" y="108"/>
                </a:cubicBezTo>
                <a:cubicBezTo>
                  <a:pt x="322" y="127"/>
                  <a:pt x="302" y="166"/>
                  <a:pt x="289" y="188"/>
                </a:cubicBezTo>
                <a:cubicBezTo>
                  <a:pt x="266" y="223"/>
                  <a:pt x="235" y="253"/>
                  <a:pt x="209" y="286"/>
                </a:cubicBezTo>
                <a:cubicBezTo>
                  <a:pt x="192" y="332"/>
                  <a:pt x="156" y="369"/>
                  <a:pt x="129" y="410"/>
                </a:cubicBezTo>
                <a:cubicBezTo>
                  <a:pt x="98" y="454"/>
                  <a:pt x="82" y="504"/>
                  <a:pt x="58" y="552"/>
                </a:cubicBezTo>
                <a:cubicBezTo>
                  <a:pt x="35" y="664"/>
                  <a:pt x="0" y="814"/>
                  <a:pt x="67" y="908"/>
                </a:cubicBezTo>
                <a:cubicBezTo>
                  <a:pt x="111" y="971"/>
                  <a:pt x="90" y="920"/>
                  <a:pt x="156" y="961"/>
                </a:cubicBezTo>
                <a:cubicBezTo>
                  <a:pt x="208" y="992"/>
                  <a:pt x="263" y="1018"/>
                  <a:pt x="316" y="1050"/>
                </a:cubicBezTo>
                <a:cubicBezTo>
                  <a:pt x="390" y="1095"/>
                  <a:pt x="342" y="1078"/>
                  <a:pt x="396" y="1094"/>
                </a:cubicBezTo>
                <a:cubicBezTo>
                  <a:pt x="427" y="1115"/>
                  <a:pt x="457" y="1135"/>
                  <a:pt x="493" y="1148"/>
                </a:cubicBezTo>
                <a:cubicBezTo>
                  <a:pt x="569" y="1223"/>
                  <a:pt x="522" y="1184"/>
                  <a:pt x="618" y="1246"/>
                </a:cubicBezTo>
                <a:cubicBezTo>
                  <a:pt x="635" y="1257"/>
                  <a:pt x="650" y="1274"/>
                  <a:pt x="671" y="1281"/>
                </a:cubicBezTo>
                <a:cubicBezTo>
                  <a:pt x="738" y="1303"/>
                  <a:pt x="815" y="1312"/>
                  <a:pt x="885" y="1326"/>
                </a:cubicBezTo>
                <a:cubicBezTo>
                  <a:pt x="938" y="1322"/>
                  <a:pt x="998" y="1334"/>
                  <a:pt x="1045" y="1308"/>
                </a:cubicBezTo>
                <a:cubicBezTo>
                  <a:pt x="1055" y="1301"/>
                  <a:pt x="1060" y="1288"/>
                  <a:pt x="1071" y="1281"/>
                </a:cubicBezTo>
                <a:cubicBezTo>
                  <a:pt x="1098" y="1260"/>
                  <a:pt x="1117" y="1260"/>
                  <a:pt x="1151" y="1254"/>
                </a:cubicBezTo>
                <a:cubicBezTo>
                  <a:pt x="1160" y="1245"/>
                  <a:pt x="1167" y="1234"/>
                  <a:pt x="1178" y="1228"/>
                </a:cubicBezTo>
                <a:cubicBezTo>
                  <a:pt x="1194" y="1219"/>
                  <a:pt x="1231" y="1210"/>
                  <a:pt x="1231" y="1210"/>
                </a:cubicBezTo>
                <a:cubicBezTo>
                  <a:pt x="1264" y="1176"/>
                  <a:pt x="1287" y="1144"/>
                  <a:pt x="1311" y="1103"/>
                </a:cubicBezTo>
                <a:cubicBezTo>
                  <a:pt x="1329" y="1029"/>
                  <a:pt x="1306" y="1103"/>
                  <a:pt x="1338" y="1041"/>
                </a:cubicBezTo>
                <a:cubicBezTo>
                  <a:pt x="1353" y="1010"/>
                  <a:pt x="1356" y="972"/>
                  <a:pt x="1373" y="943"/>
                </a:cubicBezTo>
                <a:cubicBezTo>
                  <a:pt x="1380" y="930"/>
                  <a:pt x="1393" y="921"/>
                  <a:pt x="1400" y="908"/>
                </a:cubicBezTo>
                <a:cubicBezTo>
                  <a:pt x="1483" y="743"/>
                  <a:pt x="1409" y="848"/>
                  <a:pt x="1471" y="766"/>
                </a:cubicBezTo>
                <a:cubicBezTo>
                  <a:pt x="1474" y="688"/>
                  <a:pt x="1480" y="611"/>
                  <a:pt x="1480" y="534"/>
                </a:cubicBezTo>
                <a:cubicBezTo>
                  <a:pt x="1480" y="456"/>
                  <a:pt x="1480" y="379"/>
                  <a:pt x="1471" y="303"/>
                </a:cubicBezTo>
                <a:cubicBezTo>
                  <a:pt x="1458" y="207"/>
                  <a:pt x="1279" y="119"/>
                  <a:pt x="1205" y="81"/>
                </a:cubicBezTo>
                <a:cubicBezTo>
                  <a:pt x="1207" y="90"/>
                  <a:pt x="1222" y="107"/>
                  <a:pt x="1213" y="108"/>
                </a:cubicBezTo>
                <a:cubicBezTo>
                  <a:pt x="1177" y="111"/>
                  <a:pt x="1142" y="93"/>
                  <a:pt x="1107" y="90"/>
                </a:cubicBezTo>
                <a:cubicBezTo>
                  <a:pt x="952" y="75"/>
                  <a:pt x="1041" y="82"/>
                  <a:pt x="840" y="72"/>
                </a:cubicBezTo>
                <a:cubicBezTo>
                  <a:pt x="796" y="60"/>
                  <a:pt x="761" y="51"/>
                  <a:pt x="716" y="46"/>
                </a:cubicBezTo>
                <a:cubicBezTo>
                  <a:pt x="698" y="40"/>
                  <a:pt x="679" y="34"/>
                  <a:pt x="662" y="28"/>
                </a:cubicBezTo>
                <a:cubicBezTo>
                  <a:pt x="653" y="25"/>
                  <a:pt x="644" y="21"/>
                  <a:pt x="636" y="19"/>
                </a:cubicBezTo>
                <a:cubicBezTo>
                  <a:pt x="627" y="15"/>
                  <a:pt x="609" y="0"/>
                  <a:pt x="609" y="10"/>
                </a:cubicBezTo>
                <a:cubicBezTo>
                  <a:pt x="609" y="13"/>
                  <a:pt x="609" y="16"/>
                  <a:pt x="609" y="19"/>
                </a:cubicBezTo>
                <a:close/>
              </a:path>
            </a:pathLst>
          </a:custGeom>
          <a:solidFill>
            <a:schemeClr val="hlink"/>
          </a:solidFill>
          <a:ln w="12700">
            <a:solidFill>
              <a:schemeClr val="hlink"/>
            </a:solidFill>
            <a:round/>
            <a:headEnd/>
            <a:tailEnd/>
          </a:ln>
        </p:spPr>
        <p:txBody>
          <a:bodyPr wrap="none" anchor="ctr"/>
          <a:lstStyle/>
          <a:p>
            <a:endParaRPr lang="en-US"/>
          </a:p>
        </p:txBody>
      </p:sp>
      <p:sp>
        <p:nvSpPr>
          <p:cNvPr id="26628" name="Freeform 20"/>
          <p:cNvSpPr>
            <a:spLocks/>
          </p:cNvSpPr>
          <p:nvPr/>
        </p:nvSpPr>
        <p:spPr bwMode="auto">
          <a:xfrm>
            <a:off x="609600" y="4724400"/>
            <a:ext cx="1698625" cy="1522413"/>
          </a:xfrm>
          <a:custGeom>
            <a:avLst/>
            <a:gdLst>
              <a:gd name="T0" fmla="*/ 2147483647 w 1483"/>
              <a:gd name="T1" fmla="*/ 2147483647 h 1334"/>
              <a:gd name="T2" fmla="*/ 2147483647 w 1483"/>
              <a:gd name="T3" fmla="*/ 2147483647 h 1334"/>
              <a:gd name="T4" fmla="*/ 2147483647 w 1483"/>
              <a:gd name="T5" fmla="*/ 2147483647 h 1334"/>
              <a:gd name="T6" fmla="*/ 2147483647 w 1483"/>
              <a:gd name="T7" fmla="*/ 2147483647 h 1334"/>
              <a:gd name="T8" fmla="*/ 2147483647 w 1483"/>
              <a:gd name="T9" fmla="*/ 2147483647 h 1334"/>
              <a:gd name="T10" fmla="*/ 2147483647 w 1483"/>
              <a:gd name="T11" fmla="*/ 2147483647 h 1334"/>
              <a:gd name="T12" fmla="*/ 2147483647 w 1483"/>
              <a:gd name="T13" fmla="*/ 2147483647 h 1334"/>
              <a:gd name="T14" fmla="*/ 2147483647 w 1483"/>
              <a:gd name="T15" fmla="*/ 2147483647 h 1334"/>
              <a:gd name="T16" fmla="*/ 2147483647 w 1483"/>
              <a:gd name="T17" fmla="*/ 2147483647 h 1334"/>
              <a:gd name="T18" fmla="*/ 2147483647 w 1483"/>
              <a:gd name="T19" fmla="*/ 2147483647 h 1334"/>
              <a:gd name="T20" fmla="*/ 2147483647 w 1483"/>
              <a:gd name="T21" fmla="*/ 2147483647 h 1334"/>
              <a:gd name="T22" fmla="*/ 2147483647 w 1483"/>
              <a:gd name="T23" fmla="*/ 2147483647 h 1334"/>
              <a:gd name="T24" fmla="*/ 2147483647 w 1483"/>
              <a:gd name="T25" fmla="*/ 2147483647 h 1334"/>
              <a:gd name="T26" fmla="*/ 2147483647 w 1483"/>
              <a:gd name="T27" fmla="*/ 2147483647 h 1334"/>
              <a:gd name="T28" fmla="*/ 2147483647 w 1483"/>
              <a:gd name="T29" fmla="*/ 2147483647 h 1334"/>
              <a:gd name="T30" fmla="*/ 2147483647 w 1483"/>
              <a:gd name="T31" fmla="*/ 2147483647 h 1334"/>
              <a:gd name="T32" fmla="*/ 2147483647 w 1483"/>
              <a:gd name="T33" fmla="*/ 2147483647 h 1334"/>
              <a:gd name="T34" fmla="*/ 2147483647 w 1483"/>
              <a:gd name="T35" fmla="*/ 2147483647 h 1334"/>
              <a:gd name="T36" fmla="*/ 2147483647 w 1483"/>
              <a:gd name="T37" fmla="*/ 2147483647 h 1334"/>
              <a:gd name="T38" fmla="*/ 2147483647 w 1483"/>
              <a:gd name="T39" fmla="*/ 2147483647 h 1334"/>
              <a:gd name="T40" fmla="*/ 2147483647 w 1483"/>
              <a:gd name="T41" fmla="*/ 2147483647 h 1334"/>
              <a:gd name="T42" fmla="*/ 2147483647 w 1483"/>
              <a:gd name="T43" fmla="*/ 2147483647 h 1334"/>
              <a:gd name="T44" fmla="*/ 2147483647 w 1483"/>
              <a:gd name="T45" fmla="*/ 2147483647 h 1334"/>
              <a:gd name="T46" fmla="*/ 2147483647 w 1483"/>
              <a:gd name="T47" fmla="*/ 2147483647 h 1334"/>
              <a:gd name="T48" fmla="*/ 2147483647 w 1483"/>
              <a:gd name="T49" fmla="*/ 2147483647 h 1334"/>
              <a:gd name="T50" fmla="*/ 2147483647 w 1483"/>
              <a:gd name="T51" fmla="*/ 2147483647 h 1334"/>
              <a:gd name="T52" fmla="*/ 2147483647 w 1483"/>
              <a:gd name="T53" fmla="*/ 2147483647 h 1334"/>
              <a:gd name="T54" fmla="*/ 2147483647 w 1483"/>
              <a:gd name="T55" fmla="*/ 2147483647 h 1334"/>
              <a:gd name="T56" fmla="*/ 2147483647 w 1483"/>
              <a:gd name="T57" fmla="*/ 2147483647 h 1334"/>
              <a:gd name="T58" fmla="*/ 2147483647 w 1483"/>
              <a:gd name="T59" fmla="*/ 2147483647 h 1334"/>
              <a:gd name="T60" fmla="*/ 2147483647 w 1483"/>
              <a:gd name="T61" fmla="*/ 2147483647 h 1334"/>
              <a:gd name="T62" fmla="*/ 2147483647 w 1483"/>
              <a:gd name="T63" fmla="*/ 2147483647 h 1334"/>
              <a:gd name="T64" fmla="*/ 2147483647 w 1483"/>
              <a:gd name="T65" fmla="*/ 2147483647 h 1334"/>
              <a:gd name="T66" fmla="*/ 2147483647 w 1483"/>
              <a:gd name="T67" fmla="*/ 2147483647 h 1334"/>
              <a:gd name="T68" fmla="*/ 2147483647 w 1483"/>
              <a:gd name="T69" fmla="*/ 2147483647 h 1334"/>
              <a:gd name="T70" fmla="*/ 2147483647 w 1483"/>
              <a:gd name="T71" fmla="*/ 2147483647 h 1334"/>
              <a:gd name="T72" fmla="*/ 2147483647 w 1483"/>
              <a:gd name="T73" fmla="*/ 2147483647 h 13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83"/>
              <a:gd name="T112" fmla="*/ 0 h 1334"/>
              <a:gd name="T113" fmla="*/ 1483 w 1483"/>
              <a:gd name="T114" fmla="*/ 1334 h 13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83" h="1334">
                <a:moveTo>
                  <a:pt x="609" y="19"/>
                </a:moveTo>
                <a:cubicBezTo>
                  <a:pt x="568" y="32"/>
                  <a:pt x="526" y="35"/>
                  <a:pt x="485" y="46"/>
                </a:cubicBezTo>
                <a:cubicBezTo>
                  <a:pt x="458" y="52"/>
                  <a:pt x="405" y="63"/>
                  <a:pt x="405" y="63"/>
                </a:cubicBezTo>
                <a:cubicBezTo>
                  <a:pt x="384" y="78"/>
                  <a:pt x="360" y="89"/>
                  <a:pt x="342" y="108"/>
                </a:cubicBezTo>
                <a:cubicBezTo>
                  <a:pt x="322" y="127"/>
                  <a:pt x="302" y="166"/>
                  <a:pt x="289" y="188"/>
                </a:cubicBezTo>
                <a:cubicBezTo>
                  <a:pt x="266" y="223"/>
                  <a:pt x="235" y="253"/>
                  <a:pt x="209" y="286"/>
                </a:cubicBezTo>
                <a:cubicBezTo>
                  <a:pt x="192" y="332"/>
                  <a:pt x="156" y="369"/>
                  <a:pt x="129" y="410"/>
                </a:cubicBezTo>
                <a:cubicBezTo>
                  <a:pt x="98" y="454"/>
                  <a:pt x="82" y="504"/>
                  <a:pt x="58" y="552"/>
                </a:cubicBezTo>
                <a:cubicBezTo>
                  <a:pt x="35" y="664"/>
                  <a:pt x="0" y="814"/>
                  <a:pt x="67" y="908"/>
                </a:cubicBezTo>
                <a:cubicBezTo>
                  <a:pt x="111" y="971"/>
                  <a:pt x="90" y="920"/>
                  <a:pt x="156" y="961"/>
                </a:cubicBezTo>
                <a:cubicBezTo>
                  <a:pt x="208" y="992"/>
                  <a:pt x="263" y="1018"/>
                  <a:pt x="316" y="1050"/>
                </a:cubicBezTo>
                <a:cubicBezTo>
                  <a:pt x="390" y="1095"/>
                  <a:pt x="342" y="1078"/>
                  <a:pt x="396" y="1094"/>
                </a:cubicBezTo>
                <a:cubicBezTo>
                  <a:pt x="427" y="1115"/>
                  <a:pt x="457" y="1135"/>
                  <a:pt x="493" y="1148"/>
                </a:cubicBezTo>
                <a:cubicBezTo>
                  <a:pt x="569" y="1223"/>
                  <a:pt x="522" y="1184"/>
                  <a:pt x="618" y="1246"/>
                </a:cubicBezTo>
                <a:cubicBezTo>
                  <a:pt x="635" y="1257"/>
                  <a:pt x="650" y="1274"/>
                  <a:pt x="671" y="1281"/>
                </a:cubicBezTo>
                <a:cubicBezTo>
                  <a:pt x="738" y="1303"/>
                  <a:pt x="815" y="1312"/>
                  <a:pt x="885" y="1326"/>
                </a:cubicBezTo>
                <a:cubicBezTo>
                  <a:pt x="938" y="1322"/>
                  <a:pt x="998" y="1334"/>
                  <a:pt x="1045" y="1308"/>
                </a:cubicBezTo>
                <a:cubicBezTo>
                  <a:pt x="1055" y="1301"/>
                  <a:pt x="1060" y="1288"/>
                  <a:pt x="1071" y="1281"/>
                </a:cubicBezTo>
                <a:cubicBezTo>
                  <a:pt x="1098" y="1260"/>
                  <a:pt x="1117" y="1260"/>
                  <a:pt x="1151" y="1254"/>
                </a:cubicBezTo>
                <a:cubicBezTo>
                  <a:pt x="1160" y="1245"/>
                  <a:pt x="1167" y="1234"/>
                  <a:pt x="1178" y="1228"/>
                </a:cubicBezTo>
                <a:cubicBezTo>
                  <a:pt x="1194" y="1219"/>
                  <a:pt x="1231" y="1210"/>
                  <a:pt x="1231" y="1210"/>
                </a:cubicBezTo>
                <a:cubicBezTo>
                  <a:pt x="1264" y="1176"/>
                  <a:pt x="1287" y="1144"/>
                  <a:pt x="1311" y="1103"/>
                </a:cubicBezTo>
                <a:cubicBezTo>
                  <a:pt x="1329" y="1029"/>
                  <a:pt x="1306" y="1103"/>
                  <a:pt x="1338" y="1041"/>
                </a:cubicBezTo>
                <a:cubicBezTo>
                  <a:pt x="1353" y="1010"/>
                  <a:pt x="1356" y="972"/>
                  <a:pt x="1373" y="943"/>
                </a:cubicBezTo>
                <a:cubicBezTo>
                  <a:pt x="1380" y="930"/>
                  <a:pt x="1393" y="921"/>
                  <a:pt x="1400" y="908"/>
                </a:cubicBezTo>
                <a:cubicBezTo>
                  <a:pt x="1483" y="743"/>
                  <a:pt x="1409" y="848"/>
                  <a:pt x="1471" y="766"/>
                </a:cubicBezTo>
                <a:cubicBezTo>
                  <a:pt x="1474" y="688"/>
                  <a:pt x="1480" y="611"/>
                  <a:pt x="1480" y="534"/>
                </a:cubicBezTo>
                <a:cubicBezTo>
                  <a:pt x="1480" y="456"/>
                  <a:pt x="1480" y="379"/>
                  <a:pt x="1471" y="303"/>
                </a:cubicBezTo>
                <a:cubicBezTo>
                  <a:pt x="1458" y="207"/>
                  <a:pt x="1279" y="119"/>
                  <a:pt x="1205" y="81"/>
                </a:cubicBezTo>
                <a:cubicBezTo>
                  <a:pt x="1207" y="90"/>
                  <a:pt x="1222" y="107"/>
                  <a:pt x="1213" y="108"/>
                </a:cubicBezTo>
                <a:cubicBezTo>
                  <a:pt x="1177" y="111"/>
                  <a:pt x="1142" y="93"/>
                  <a:pt x="1107" y="90"/>
                </a:cubicBezTo>
                <a:cubicBezTo>
                  <a:pt x="952" y="75"/>
                  <a:pt x="1041" y="82"/>
                  <a:pt x="840" y="72"/>
                </a:cubicBezTo>
                <a:cubicBezTo>
                  <a:pt x="796" y="60"/>
                  <a:pt x="761" y="51"/>
                  <a:pt x="716" y="46"/>
                </a:cubicBezTo>
                <a:cubicBezTo>
                  <a:pt x="698" y="40"/>
                  <a:pt x="679" y="34"/>
                  <a:pt x="662" y="28"/>
                </a:cubicBezTo>
                <a:cubicBezTo>
                  <a:pt x="653" y="25"/>
                  <a:pt x="644" y="21"/>
                  <a:pt x="636" y="19"/>
                </a:cubicBezTo>
                <a:cubicBezTo>
                  <a:pt x="627" y="15"/>
                  <a:pt x="609" y="0"/>
                  <a:pt x="609" y="10"/>
                </a:cubicBezTo>
                <a:cubicBezTo>
                  <a:pt x="609" y="13"/>
                  <a:pt x="609" y="16"/>
                  <a:pt x="609" y="1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29" name="Freeform 22"/>
          <p:cNvSpPr>
            <a:spLocks/>
          </p:cNvSpPr>
          <p:nvPr/>
        </p:nvSpPr>
        <p:spPr bwMode="auto">
          <a:xfrm>
            <a:off x="5376863" y="4932363"/>
            <a:ext cx="388937" cy="477837"/>
          </a:xfrm>
          <a:custGeom>
            <a:avLst/>
            <a:gdLst>
              <a:gd name="T0" fmla="*/ 2147483647 w 1483"/>
              <a:gd name="T1" fmla="*/ 2147483647 h 1334"/>
              <a:gd name="T2" fmla="*/ 2147483647 w 1483"/>
              <a:gd name="T3" fmla="*/ 2147483647 h 1334"/>
              <a:gd name="T4" fmla="*/ 2147483647 w 1483"/>
              <a:gd name="T5" fmla="*/ 2147483647 h 1334"/>
              <a:gd name="T6" fmla="*/ 2147483647 w 1483"/>
              <a:gd name="T7" fmla="*/ 2147483647 h 1334"/>
              <a:gd name="T8" fmla="*/ 2147483647 w 1483"/>
              <a:gd name="T9" fmla="*/ 2147483647 h 1334"/>
              <a:gd name="T10" fmla="*/ 2147483647 w 1483"/>
              <a:gd name="T11" fmla="*/ 2147483647 h 1334"/>
              <a:gd name="T12" fmla="*/ 2147483647 w 1483"/>
              <a:gd name="T13" fmla="*/ 2147483647 h 1334"/>
              <a:gd name="T14" fmla="*/ 2147483647 w 1483"/>
              <a:gd name="T15" fmla="*/ 2147483647 h 1334"/>
              <a:gd name="T16" fmla="*/ 2147483647 w 1483"/>
              <a:gd name="T17" fmla="*/ 2147483647 h 1334"/>
              <a:gd name="T18" fmla="*/ 2147483647 w 1483"/>
              <a:gd name="T19" fmla="*/ 2147483647 h 1334"/>
              <a:gd name="T20" fmla="*/ 2147483647 w 1483"/>
              <a:gd name="T21" fmla="*/ 2147483647 h 1334"/>
              <a:gd name="T22" fmla="*/ 2147483647 w 1483"/>
              <a:gd name="T23" fmla="*/ 2147483647 h 1334"/>
              <a:gd name="T24" fmla="*/ 2147483647 w 1483"/>
              <a:gd name="T25" fmla="*/ 2147483647 h 1334"/>
              <a:gd name="T26" fmla="*/ 2147483647 w 1483"/>
              <a:gd name="T27" fmla="*/ 2147483647 h 1334"/>
              <a:gd name="T28" fmla="*/ 2147483647 w 1483"/>
              <a:gd name="T29" fmla="*/ 2147483647 h 1334"/>
              <a:gd name="T30" fmla="*/ 2147483647 w 1483"/>
              <a:gd name="T31" fmla="*/ 2147483647 h 1334"/>
              <a:gd name="T32" fmla="*/ 2147483647 w 1483"/>
              <a:gd name="T33" fmla="*/ 2147483647 h 1334"/>
              <a:gd name="T34" fmla="*/ 2147483647 w 1483"/>
              <a:gd name="T35" fmla="*/ 2147483647 h 1334"/>
              <a:gd name="T36" fmla="*/ 2147483647 w 1483"/>
              <a:gd name="T37" fmla="*/ 2147483647 h 1334"/>
              <a:gd name="T38" fmla="*/ 2147483647 w 1483"/>
              <a:gd name="T39" fmla="*/ 2147483647 h 1334"/>
              <a:gd name="T40" fmla="*/ 2147483647 w 1483"/>
              <a:gd name="T41" fmla="*/ 2147483647 h 1334"/>
              <a:gd name="T42" fmla="*/ 2147483647 w 1483"/>
              <a:gd name="T43" fmla="*/ 2147483647 h 1334"/>
              <a:gd name="T44" fmla="*/ 2147483647 w 1483"/>
              <a:gd name="T45" fmla="*/ 2147483647 h 1334"/>
              <a:gd name="T46" fmla="*/ 2147483647 w 1483"/>
              <a:gd name="T47" fmla="*/ 2147483647 h 1334"/>
              <a:gd name="T48" fmla="*/ 2147483647 w 1483"/>
              <a:gd name="T49" fmla="*/ 2147483647 h 1334"/>
              <a:gd name="T50" fmla="*/ 2147483647 w 1483"/>
              <a:gd name="T51" fmla="*/ 2147483647 h 1334"/>
              <a:gd name="T52" fmla="*/ 2147483647 w 1483"/>
              <a:gd name="T53" fmla="*/ 2147483647 h 1334"/>
              <a:gd name="T54" fmla="*/ 2147483647 w 1483"/>
              <a:gd name="T55" fmla="*/ 2147483647 h 1334"/>
              <a:gd name="T56" fmla="*/ 2147483647 w 1483"/>
              <a:gd name="T57" fmla="*/ 2147483647 h 1334"/>
              <a:gd name="T58" fmla="*/ 2147483647 w 1483"/>
              <a:gd name="T59" fmla="*/ 2147483647 h 1334"/>
              <a:gd name="T60" fmla="*/ 2147483647 w 1483"/>
              <a:gd name="T61" fmla="*/ 2147483647 h 1334"/>
              <a:gd name="T62" fmla="*/ 2147483647 w 1483"/>
              <a:gd name="T63" fmla="*/ 2147483647 h 1334"/>
              <a:gd name="T64" fmla="*/ 2147483647 w 1483"/>
              <a:gd name="T65" fmla="*/ 2147483647 h 1334"/>
              <a:gd name="T66" fmla="*/ 2147483647 w 1483"/>
              <a:gd name="T67" fmla="*/ 2147483647 h 1334"/>
              <a:gd name="T68" fmla="*/ 2147483647 w 1483"/>
              <a:gd name="T69" fmla="*/ 2147483647 h 1334"/>
              <a:gd name="T70" fmla="*/ 2147483647 w 1483"/>
              <a:gd name="T71" fmla="*/ 2147483647 h 1334"/>
              <a:gd name="T72" fmla="*/ 2147483647 w 1483"/>
              <a:gd name="T73" fmla="*/ 2147483647 h 13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83"/>
              <a:gd name="T112" fmla="*/ 0 h 1334"/>
              <a:gd name="T113" fmla="*/ 1483 w 1483"/>
              <a:gd name="T114" fmla="*/ 1334 h 13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83" h="1334">
                <a:moveTo>
                  <a:pt x="609" y="19"/>
                </a:moveTo>
                <a:cubicBezTo>
                  <a:pt x="568" y="32"/>
                  <a:pt x="526" y="35"/>
                  <a:pt x="485" y="46"/>
                </a:cubicBezTo>
                <a:cubicBezTo>
                  <a:pt x="458" y="52"/>
                  <a:pt x="405" y="63"/>
                  <a:pt x="405" y="63"/>
                </a:cubicBezTo>
                <a:cubicBezTo>
                  <a:pt x="384" y="78"/>
                  <a:pt x="360" y="89"/>
                  <a:pt x="342" y="108"/>
                </a:cubicBezTo>
                <a:cubicBezTo>
                  <a:pt x="322" y="127"/>
                  <a:pt x="302" y="166"/>
                  <a:pt x="289" y="188"/>
                </a:cubicBezTo>
                <a:cubicBezTo>
                  <a:pt x="266" y="223"/>
                  <a:pt x="235" y="253"/>
                  <a:pt x="209" y="286"/>
                </a:cubicBezTo>
                <a:cubicBezTo>
                  <a:pt x="192" y="332"/>
                  <a:pt x="156" y="369"/>
                  <a:pt x="129" y="410"/>
                </a:cubicBezTo>
                <a:cubicBezTo>
                  <a:pt x="98" y="454"/>
                  <a:pt x="82" y="504"/>
                  <a:pt x="58" y="552"/>
                </a:cubicBezTo>
                <a:cubicBezTo>
                  <a:pt x="35" y="664"/>
                  <a:pt x="0" y="814"/>
                  <a:pt x="67" y="908"/>
                </a:cubicBezTo>
                <a:cubicBezTo>
                  <a:pt x="111" y="971"/>
                  <a:pt x="90" y="920"/>
                  <a:pt x="156" y="961"/>
                </a:cubicBezTo>
                <a:cubicBezTo>
                  <a:pt x="208" y="992"/>
                  <a:pt x="263" y="1018"/>
                  <a:pt x="316" y="1050"/>
                </a:cubicBezTo>
                <a:cubicBezTo>
                  <a:pt x="390" y="1095"/>
                  <a:pt x="342" y="1078"/>
                  <a:pt x="396" y="1094"/>
                </a:cubicBezTo>
                <a:cubicBezTo>
                  <a:pt x="427" y="1115"/>
                  <a:pt x="457" y="1135"/>
                  <a:pt x="493" y="1148"/>
                </a:cubicBezTo>
                <a:cubicBezTo>
                  <a:pt x="569" y="1223"/>
                  <a:pt x="522" y="1184"/>
                  <a:pt x="618" y="1246"/>
                </a:cubicBezTo>
                <a:cubicBezTo>
                  <a:pt x="635" y="1257"/>
                  <a:pt x="650" y="1274"/>
                  <a:pt x="671" y="1281"/>
                </a:cubicBezTo>
                <a:cubicBezTo>
                  <a:pt x="738" y="1303"/>
                  <a:pt x="815" y="1312"/>
                  <a:pt x="885" y="1326"/>
                </a:cubicBezTo>
                <a:cubicBezTo>
                  <a:pt x="938" y="1322"/>
                  <a:pt x="998" y="1334"/>
                  <a:pt x="1045" y="1308"/>
                </a:cubicBezTo>
                <a:cubicBezTo>
                  <a:pt x="1055" y="1301"/>
                  <a:pt x="1060" y="1288"/>
                  <a:pt x="1071" y="1281"/>
                </a:cubicBezTo>
                <a:cubicBezTo>
                  <a:pt x="1098" y="1260"/>
                  <a:pt x="1117" y="1260"/>
                  <a:pt x="1151" y="1254"/>
                </a:cubicBezTo>
                <a:cubicBezTo>
                  <a:pt x="1160" y="1245"/>
                  <a:pt x="1167" y="1234"/>
                  <a:pt x="1178" y="1228"/>
                </a:cubicBezTo>
                <a:cubicBezTo>
                  <a:pt x="1194" y="1219"/>
                  <a:pt x="1231" y="1210"/>
                  <a:pt x="1231" y="1210"/>
                </a:cubicBezTo>
                <a:cubicBezTo>
                  <a:pt x="1264" y="1176"/>
                  <a:pt x="1287" y="1144"/>
                  <a:pt x="1311" y="1103"/>
                </a:cubicBezTo>
                <a:cubicBezTo>
                  <a:pt x="1329" y="1029"/>
                  <a:pt x="1306" y="1103"/>
                  <a:pt x="1338" y="1041"/>
                </a:cubicBezTo>
                <a:cubicBezTo>
                  <a:pt x="1353" y="1010"/>
                  <a:pt x="1356" y="972"/>
                  <a:pt x="1373" y="943"/>
                </a:cubicBezTo>
                <a:cubicBezTo>
                  <a:pt x="1380" y="930"/>
                  <a:pt x="1393" y="921"/>
                  <a:pt x="1400" y="908"/>
                </a:cubicBezTo>
                <a:cubicBezTo>
                  <a:pt x="1483" y="743"/>
                  <a:pt x="1409" y="848"/>
                  <a:pt x="1471" y="766"/>
                </a:cubicBezTo>
                <a:cubicBezTo>
                  <a:pt x="1474" y="688"/>
                  <a:pt x="1480" y="611"/>
                  <a:pt x="1480" y="534"/>
                </a:cubicBezTo>
                <a:cubicBezTo>
                  <a:pt x="1480" y="456"/>
                  <a:pt x="1480" y="379"/>
                  <a:pt x="1471" y="303"/>
                </a:cubicBezTo>
                <a:cubicBezTo>
                  <a:pt x="1458" y="207"/>
                  <a:pt x="1279" y="119"/>
                  <a:pt x="1205" y="81"/>
                </a:cubicBezTo>
                <a:cubicBezTo>
                  <a:pt x="1207" y="90"/>
                  <a:pt x="1222" y="107"/>
                  <a:pt x="1213" y="108"/>
                </a:cubicBezTo>
                <a:cubicBezTo>
                  <a:pt x="1177" y="111"/>
                  <a:pt x="1142" y="93"/>
                  <a:pt x="1107" y="90"/>
                </a:cubicBezTo>
                <a:cubicBezTo>
                  <a:pt x="952" y="75"/>
                  <a:pt x="1041" y="82"/>
                  <a:pt x="840" y="72"/>
                </a:cubicBezTo>
                <a:cubicBezTo>
                  <a:pt x="796" y="60"/>
                  <a:pt x="761" y="51"/>
                  <a:pt x="716" y="46"/>
                </a:cubicBezTo>
                <a:cubicBezTo>
                  <a:pt x="698" y="40"/>
                  <a:pt x="679" y="34"/>
                  <a:pt x="662" y="28"/>
                </a:cubicBezTo>
                <a:cubicBezTo>
                  <a:pt x="653" y="25"/>
                  <a:pt x="644" y="21"/>
                  <a:pt x="636" y="19"/>
                </a:cubicBezTo>
                <a:cubicBezTo>
                  <a:pt x="627" y="15"/>
                  <a:pt x="609" y="0"/>
                  <a:pt x="609" y="10"/>
                </a:cubicBezTo>
                <a:cubicBezTo>
                  <a:pt x="609" y="13"/>
                  <a:pt x="609" y="16"/>
                  <a:pt x="609" y="1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30" name="Freeform 23"/>
          <p:cNvSpPr>
            <a:spLocks/>
          </p:cNvSpPr>
          <p:nvPr/>
        </p:nvSpPr>
        <p:spPr bwMode="auto">
          <a:xfrm>
            <a:off x="5703888" y="4932363"/>
            <a:ext cx="452437" cy="477837"/>
          </a:xfrm>
          <a:custGeom>
            <a:avLst/>
            <a:gdLst>
              <a:gd name="T0" fmla="*/ 2147483647 w 1483"/>
              <a:gd name="T1" fmla="*/ 2147483647 h 1334"/>
              <a:gd name="T2" fmla="*/ 2147483647 w 1483"/>
              <a:gd name="T3" fmla="*/ 2147483647 h 1334"/>
              <a:gd name="T4" fmla="*/ 2147483647 w 1483"/>
              <a:gd name="T5" fmla="*/ 2147483647 h 1334"/>
              <a:gd name="T6" fmla="*/ 2147483647 w 1483"/>
              <a:gd name="T7" fmla="*/ 2147483647 h 1334"/>
              <a:gd name="T8" fmla="*/ 2147483647 w 1483"/>
              <a:gd name="T9" fmla="*/ 2147483647 h 1334"/>
              <a:gd name="T10" fmla="*/ 2147483647 w 1483"/>
              <a:gd name="T11" fmla="*/ 2147483647 h 1334"/>
              <a:gd name="T12" fmla="*/ 2147483647 w 1483"/>
              <a:gd name="T13" fmla="*/ 2147483647 h 1334"/>
              <a:gd name="T14" fmla="*/ 2147483647 w 1483"/>
              <a:gd name="T15" fmla="*/ 2147483647 h 1334"/>
              <a:gd name="T16" fmla="*/ 2147483647 w 1483"/>
              <a:gd name="T17" fmla="*/ 2147483647 h 1334"/>
              <a:gd name="T18" fmla="*/ 2147483647 w 1483"/>
              <a:gd name="T19" fmla="*/ 2147483647 h 1334"/>
              <a:gd name="T20" fmla="*/ 2147483647 w 1483"/>
              <a:gd name="T21" fmla="*/ 2147483647 h 1334"/>
              <a:gd name="T22" fmla="*/ 2147483647 w 1483"/>
              <a:gd name="T23" fmla="*/ 2147483647 h 1334"/>
              <a:gd name="T24" fmla="*/ 2147483647 w 1483"/>
              <a:gd name="T25" fmla="*/ 2147483647 h 1334"/>
              <a:gd name="T26" fmla="*/ 2147483647 w 1483"/>
              <a:gd name="T27" fmla="*/ 2147483647 h 1334"/>
              <a:gd name="T28" fmla="*/ 2147483647 w 1483"/>
              <a:gd name="T29" fmla="*/ 2147483647 h 1334"/>
              <a:gd name="T30" fmla="*/ 2147483647 w 1483"/>
              <a:gd name="T31" fmla="*/ 2147483647 h 1334"/>
              <a:gd name="T32" fmla="*/ 2147483647 w 1483"/>
              <a:gd name="T33" fmla="*/ 2147483647 h 1334"/>
              <a:gd name="T34" fmla="*/ 2147483647 w 1483"/>
              <a:gd name="T35" fmla="*/ 2147483647 h 1334"/>
              <a:gd name="T36" fmla="*/ 2147483647 w 1483"/>
              <a:gd name="T37" fmla="*/ 2147483647 h 1334"/>
              <a:gd name="T38" fmla="*/ 2147483647 w 1483"/>
              <a:gd name="T39" fmla="*/ 2147483647 h 1334"/>
              <a:gd name="T40" fmla="*/ 2147483647 w 1483"/>
              <a:gd name="T41" fmla="*/ 2147483647 h 1334"/>
              <a:gd name="T42" fmla="*/ 2147483647 w 1483"/>
              <a:gd name="T43" fmla="*/ 2147483647 h 1334"/>
              <a:gd name="T44" fmla="*/ 2147483647 w 1483"/>
              <a:gd name="T45" fmla="*/ 2147483647 h 1334"/>
              <a:gd name="T46" fmla="*/ 2147483647 w 1483"/>
              <a:gd name="T47" fmla="*/ 2147483647 h 1334"/>
              <a:gd name="T48" fmla="*/ 2147483647 w 1483"/>
              <a:gd name="T49" fmla="*/ 2147483647 h 1334"/>
              <a:gd name="T50" fmla="*/ 2147483647 w 1483"/>
              <a:gd name="T51" fmla="*/ 2147483647 h 1334"/>
              <a:gd name="T52" fmla="*/ 2147483647 w 1483"/>
              <a:gd name="T53" fmla="*/ 2147483647 h 1334"/>
              <a:gd name="T54" fmla="*/ 2147483647 w 1483"/>
              <a:gd name="T55" fmla="*/ 2147483647 h 1334"/>
              <a:gd name="T56" fmla="*/ 2147483647 w 1483"/>
              <a:gd name="T57" fmla="*/ 2147483647 h 1334"/>
              <a:gd name="T58" fmla="*/ 2147483647 w 1483"/>
              <a:gd name="T59" fmla="*/ 2147483647 h 1334"/>
              <a:gd name="T60" fmla="*/ 2147483647 w 1483"/>
              <a:gd name="T61" fmla="*/ 2147483647 h 1334"/>
              <a:gd name="T62" fmla="*/ 2147483647 w 1483"/>
              <a:gd name="T63" fmla="*/ 2147483647 h 1334"/>
              <a:gd name="T64" fmla="*/ 2147483647 w 1483"/>
              <a:gd name="T65" fmla="*/ 2147483647 h 1334"/>
              <a:gd name="T66" fmla="*/ 2147483647 w 1483"/>
              <a:gd name="T67" fmla="*/ 2147483647 h 1334"/>
              <a:gd name="T68" fmla="*/ 2147483647 w 1483"/>
              <a:gd name="T69" fmla="*/ 2147483647 h 1334"/>
              <a:gd name="T70" fmla="*/ 2147483647 w 1483"/>
              <a:gd name="T71" fmla="*/ 2147483647 h 1334"/>
              <a:gd name="T72" fmla="*/ 2147483647 w 1483"/>
              <a:gd name="T73" fmla="*/ 2147483647 h 13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83"/>
              <a:gd name="T112" fmla="*/ 0 h 1334"/>
              <a:gd name="T113" fmla="*/ 1483 w 1483"/>
              <a:gd name="T114" fmla="*/ 1334 h 13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83" h="1334">
                <a:moveTo>
                  <a:pt x="609" y="19"/>
                </a:moveTo>
                <a:cubicBezTo>
                  <a:pt x="568" y="32"/>
                  <a:pt x="526" y="35"/>
                  <a:pt x="485" y="46"/>
                </a:cubicBezTo>
                <a:cubicBezTo>
                  <a:pt x="458" y="52"/>
                  <a:pt x="405" y="63"/>
                  <a:pt x="405" y="63"/>
                </a:cubicBezTo>
                <a:cubicBezTo>
                  <a:pt x="384" y="78"/>
                  <a:pt x="360" y="89"/>
                  <a:pt x="342" y="108"/>
                </a:cubicBezTo>
                <a:cubicBezTo>
                  <a:pt x="322" y="127"/>
                  <a:pt x="302" y="166"/>
                  <a:pt x="289" y="188"/>
                </a:cubicBezTo>
                <a:cubicBezTo>
                  <a:pt x="266" y="223"/>
                  <a:pt x="235" y="253"/>
                  <a:pt x="209" y="286"/>
                </a:cubicBezTo>
                <a:cubicBezTo>
                  <a:pt x="192" y="332"/>
                  <a:pt x="156" y="369"/>
                  <a:pt x="129" y="410"/>
                </a:cubicBezTo>
                <a:cubicBezTo>
                  <a:pt x="98" y="454"/>
                  <a:pt x="82" y="504"/>
                  <a:pt x="58" y="552"/>
                </a:cubicBezTo>
                <a:cubicBezTo>
                  <a:pt x="35" y="664"/>
                  <a:pt x="0" y="814"/>
                  <a:pt x="67" y="908"/>
                </a:cubicBezTo>
                <a:cubicBezTo>
                  <a:pt x="111" y="971"/>
                  <a:pt x="90" y="920"/>
                  <a:pt x="156" y="961"/>
                </a:cubicBezTo>
                <a:cubicBezTo>
                  <a:pt x="208" y="992"/>
                  <a:pt x="263" y="1018"/>
                  <a:pt x="316" y="1050"/>
                </a:cubicBezTo>
                <a:cubicBezTo>
                  <a:pt x="390" y="1095"/>
                  <a:pt x="342" y="1078"/>
                  <a:pt x="396" y="1094"/>
                </a:cubicBezTo>
                <a:cubicBezTo>
                  <a:pt x="427" y="1115"/>
                  <a:pt x="457" y="1135"/>
                  <a:pt x="493" y="1148"/>
                </a:cubicBezTo>
                <a:cubicBezTo>
                  <a:pt x="569" y="1223"/>
                  <a:pt x="522" y="1184"/>
                  <a:pt x="618" y="1246"/>
                </a:cubicBezTo>
                <a:cubicBezTo>
                  <a:pt x="635" y="1257"/>
                  <a:pt x="650" y="1274"/>
                  <a:pt x="671" y="1281"/>
                </a:cubicBezTo>
                <a:cubicBezTo>
                  <a:pt x="738" y="1303"/>
                  <a:pt x="815" y="1312"/>
                  <a:pt x="885" y="1326"/>
                </a:cubicBezTo>
                <a:cubicBezTo>
                  <a:pt x="938" y="1322"/>
                  <a:pt x="998" y="1334"/>
                  <a:pt x="1045" y="1308"/>
                </a:cubicBezTo>
                <a:cubicBezTo>
                  <a:pt x="1055" y="1301"/>
                  <a:pt x="1060" y="1288"/>
                  <a:pt x="1071" y="1281"/>
                </a:cubicBezTo>
                <a:cubicBezTo>
                  <a:pt x="1098" y="1260"/>
                  <a:pt x="1117" y="1260"/>
                  <a:pt x="1151" y="1254"/>
                </a:cubicBezTo>
                <a:cubicBezTo>
                  <a:pt x="1160" y="1245"/>
                  <a:pt x="1167" y="1234"/>
                  <a:pt x="1178" y="1228"/>
                </a:cubicBezTo>
                <a:cubicBezTo>
                  <a:pt x="1194" y="1219"/>
                  <a:pt x="1231" y="1210"/>
                  <a:pt x="1231" y="1210"/>
                </a:cubicBezTo>
                <a:cubicBezTo>
                  <a:pt x="1264" y="1176"/>
                  <a:pt x="1287" y="1144"/>
                  <a:pt x="1311" y="1103"/>
                </a:cubicBezTo>
                <a:cubicBezTo>
                  <a:pt x="1329" y="1029"/>
                  <a:pt x="1306" y="1103"/>
                  <a:pt x="1338" y="1041"/>
                </a:cubicBezTo>
                <a:cubicBezTo>
                  <a:pt x="1353" y="1010"/>
                  <a:pt x="1356" y="972"/>
                  <a:pt x="1373" y="943"/>
                </a:cubicBezTo>
                <a:cubicBezTo>
                  <a:pt x="1380" y="930"/>
                  <a:pt x="1393" y="921"/>
                  <a:pt x="1400" y="908"/>
                </a:cubicBezTo>
                <a:cubicBezTo>
                  <a:pt x="1483" y="743"/>
                  <a:pt x="1409" y="848"/>
                  <a:pt x="1471" y="766"/>
                </a:cubicBezTo>
                <a:cubicBezTo>
                  <a:pt x="1474" y="688"/>
                  <a:pt x="1480" y="611"/>
                  <a:pt x="1480" y="534"/>
                </a:cubicBezTo>
                <a:cubicBezTo>
                  <a:pt x="1480" y="456"/>
                  <a:pt x="1480" y="379"/>
                  <a:pt x="1471" y="303"/>
                </a:cubicBezTo>
                <a:cubicBezTo>
                  <a:pt x="1458" y="207"/>
                  <a:pt x="1279" y="119"/>
                  <a:pt x="1205" y="81"/>
                </a:cubicBezTo>
                <a:cubicBezTo>
                  <a:pt x="1207" y="90"/>
                  <a:pt x="1222" y="107"/>
                  <a:pt x="1213" y="108"/>
                </a:cubicBezTo>
                <a:cubicBezTo>
                  <a:pt x="1177" y="111"/>
                  <a:pt x="1142" y="93"/>
                  <a:pt x="1107" y="90"/>
                </a:cubicBezTo>
                <a:cubicBezTo>
                  <a:pt x="952" y="75"/>
                  <a:pt x="1041" y="82"/>
                  <a:pt x="840" y="72"/>
                </a:cubicBezTo>
                <a:cubicBezTo>
                  <a:pt x="796" y="60"/>
                  <a:pt x="761" y="51"/>
                  <a:pt x="716" y="46"/>
                </a:cubicBezTo>
                <a:cubicBezTo>
                  <a:pt x="698" y="40"/>
                  <a:pt x="679" y="34"/>
                  <a:pt x="662" y="28"/>
                </a:cubicBezTo>
                <a:cubicBezTo>
                  <a:pt x="653" y="25"/>
                  <a:pt x="644" y="21"/>
                  <a:pt x="636" y="19"/>
                </a:cubicBezTo>
                <a:cubicBezTo>
                  <a:pt x="627" y="15"/>
                  <a:pt x="609" y="0"/>
                  <a:pt x="609" y="10"/>
                </a:cubicBezTo>
                <a:cubicBezTo>
                  <a:pt x="609" y="13"/>
                  <a:pt x="609" y="16"/>
                  <a:pt x="609" y="1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31" name="Freeform 24"/>
          <p:cNvSpPr>
            <a:spLocks/>
          </p:cNvSpPr>
          <p:nvPr/>
        </p:nvSpPr>
        <p:spPr bwMode="auto">
          <a:xfrm>
            <a:off x="5430838" y="5546725"/>
            <a:ext cx="519112" cy="546100"/>
          </a:xfrm>
          <a:custGeom>
            <a:avLst/>
            <a:gdLst>
              <a:gd name="T0" fmla="*/ 2147483647 w 1483"/>
              <a:gd name="T1" fmla="*/ 2147483647 h 1334"/>
              <a:gd name="T2" fmla="*/ 2147483647 w 1483"/>
              <a:gd name="T3" fmla="*/ 2147483647 h 1334"/>
              <a:gd name="T4" fmla="*/ 2147483647 w 1483"/>
              <a:gd name="T5" fmla="*/ 2147483647 h 1334"/>
              <a:gd name="T6" fmla="*/ 2147483647 w 1483"/>
              <a:gd name="T7" fmla="*/ 2147483647 h 1334"/>
              <a:gd name="T8" fmla="*/ 2147483647 w 1483"/>
              <a:gd name="T9" fmla="*/ 2147483647 h 1334"/>
              <a:gd name="T10" fmla="*/ 2147483647 w 1483"/>
              <a:gd name="T11" fmla="*/ 2147483647 h 1334"/>
              <a:gd name="T12" fmla="*/ 2147483647 w 1483"/>
              <a:gd name="T13" fmla="*/ 2147483647 h 1334"/>
              <a:gd name="T14" fmla="*/ 2147483647 w 1483"/>
              <a:gd name="T15" fmla="*/ 2147483647 h 1334"/>
              <a:gd name="T16" fmla="*/ 2147483647 w 1483"/>
              <a:gd name="T17" fmla="*/ 2147483647 h 1334"/>
              <a:gd name="T18" fmla="*/ 2147483647 w 1483"/>
              <a:gd name="T19" fmla="*/ 2147483647 h 1334"/>
              <a:gd name="T20" fmla="*/ 2147483647 w 1483"/>
              <a:gd name="T21" fmla="*/ 2147483647 h 1334"/>
              <a:gd name="T22" fmla="*/ 2147483647 w 1483"/>
              <a:gd name="T23" fmla="*/ 2147483647 h 1334"/>
              <a:gd name="T24" fmla="*/ 2147483647 w 1483"/>
              <a:gd name="T25" fmla="*/ 2147483647 h 1334"/>
              <a:gd name="T26" fmla="*/ 2147483647 w 1483"/>
              <a:gd name="T27" fmla="*/ 2147483647 h 1334"/>
              <a:gd name="T28" fmla="*/ 2147483647 w 1483"/>
              <a:gd name="T29" fmla="*/ 2147483647 h 1334"/>
              <a:gd name="T30" fmla="*/ 2147483647 w 1483"/>
              <a:gd name="T31" fmla="*/ 2147483647 h 1334"/>
              <a:gd name="T32" fmla="*/ 2147483647 w 1483"/>
              <a:gd name="T33" fmla="*/ 2147483647 h 1334"/>
              <a:gd name="T34" fmla="*/ 2147483647 w 1483"/>
              <a:gd name="T35" fmla="*/ 2147483647 h 1334"/>
              <a:gd name="T36" fmla="*/ 2147483647 w 1483"/>
              <a:gd name="T37" fmla="*/ 2147483647 h 1334"/>
              <a:gd name="T38" fmla="*/ 2147483647 w 1483"/>
              <a:gd name="T39" fmla="*/ 2147483647 h 1334"/>
              <a:gd name="T40" fmla="*/ 2147483647 w 1483"/>
              <a:gd name="T41" fmla="*/ 2147483647 h 1334"/>
              <a:gd name="T42" fmla="*/ 2147483647 w 1483"/>
              <a:gd name="T43" fmla="*/ 2147483647 h 1334"/>
              <a:gd name="T44" fmla="*/ 2147483647 w 1483"/>
              <a:gd name="T45" fmla="*/ 2147483647 h 1334"/>
              <a:gd name="T46" fmla="*/ 2147483647 w 1483"/>
              <a:gd name="T47" fmla="*/ 2147483647 h 1334"/>
              <a:gd name="T48" fmla="*/ 2147483647 w 1483"/>
              <a:gd name="T49" fmla="*/ 2147483647 h 1334"/>
              <a:gd name="T50" fmla="*/ 2147483647 w 1483"/>
              <a:gd name="T51" fmla="*/ 2147483647 h 1334"/>
              <a:gd name="T52" fmla="*/ 2147483647 w 1483"/>
              <a:gd name="T53" fmla="*/ 2147483647 h 1334"/>
              <a:gd name="T54" fmla="*/ 2147483647 w 1483"/>
              <a:gd name="T55" fmla="*/ 2147483647 h 1334"/>
              <a:gd name="T56" fmla="*/ 2147483647 w 1483"/>
              <a:gd name="T57" fmla="*/ 2147483647 h 1334"/>
              <a:gd name="T58" fmla="*/ 2147483647 w 1483"/>
              <a:gd name="T59" fmla="*/ 2147483647 h 1334"/>
              <a:gd name="T60" fmla="*/ 2147483647 w 1483"/>
              <a:gd name="T61" fmla="*/ 2147483647 h 1334"/>
              <a:gd name="T62" fmla="*/ 2147483647 w 1483"/>
              <a:gd name="T63" fmla="*/ 2147483647 h 1334"/>
              <a:gd name="T64" fmla="*/ 2147483647 w 1483"/>
              <a:gd name="T65" fmla="*/ 2147483647 h 1334"/>
              <a:gd name="T66" fmla="*/ 2147483647 w 1483"/>
              <a:gd name="T67" fmla="*/ 2147483647 h 1334"/>
              <a:gd name="T68" fmla="*/ 2147483647 w 1483"/>
              <a:gd name="T69" fmla="*/ 2147483647 h 1334"/>
              <a:gd name="T70" fmla="*/ 2147483647 w 1483"/>
              <a:gd name="T71" fmla="*/ 2147483647 h 1334"/>
              <a:gd name="T72" fmla="*/ 2147483647 w 1483"/>
              <a:gd name="T73" fmla="*/ 2147483647 h 13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83"/>
              <a:gd name="T112" fmla="*/ 0 h 1334"/>
              <a:gd name="T113" fmla="*/ 1483 w 1483"/>
              <a:gd name="T114" fmla="*/ 1334 h 13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83" h="1334">
                <a:moveTo>
                  <a:pt x="609" y="19"/>
                </a:moveTo>
                <a:cubicBezTo>
                  <a:pt x="568" y="32"/>
                  <a:pt x="526" y="35"/>
                  <a:pt x="485" y="46"/>
                </a:cubicBezTo>
                <a:cubicBezTo>
                  <a:pt x="458" y="52"/>
                  <a:pt x="405" y="63"/>
                  <a:pt x="405" y="63"/>
                </a:cubicBezTo>
                <a:cubicBezTo>
                  <a:pt x="384" y="78"/>
                  <a:pt x="360" y="89"/>
                  <a:pt x="342" y="108"/>
                </a:cubicBezTo>
                <a:cubicBezTo>
                  <a:pt x="322" y="127"/>
                  <a:pt x="302" y="166"/>
                  <a:pt x="289" y="188"/>
                </a:cubicBezTo>
                <a:cubicBezTo>
                  <a:pt x="266" y="223"/>
                  <a:pt x="235" y="253"/>
                  <a:pt x="209" y="286"/>
                </a:cubicBezTo>
                <a:cubicBezTo>
                  <a:pt x="192" y="332"/>
                  <a:pt x="156" y="369"/>
                  <a:pt x="129" y="410"/>
                </a:cubicBezTo>
                <a:cubicBezTo>
                  <a:pt x="98" y="454"/>
                  <a:pt x="82" y="504"/>
                  <a:pt x="58" y="552"/>
                </a:cubicBezTo>
                <a:cubicBezTo>
                  <a:pt x="35" y="664"/>
                  <a:pt x="0" y="814"/>
                  <a:pt x="67" y="908"/>
                </a:cubicBezTo>
                <a:cubicBezTo>
                  <a:pt x="111" y="971"/>
                  <a:pt x="90" y="920"/>
                  <a:pt x="156" y="961"/>
                </a:cubicBezTo>
                <a:cubicBezTo>
                  <a:pt x="208" y="992"/>
                  <a:pt x="263" y="1018"/>
                  <a:pt x="316" y="1050"/>
                </a:cubicBezTo>
                <a:cubicBezTo>
                  <a:pt x="390" y="1095"/>
                  <a:pt x="342" y="1078"/>
                  <a:pt x="396" y="1094"/>
                </a:cubicBezTo>
                <a:cubicBezTo>
                  <a:pt x="427" y="1115"/>
                  <a:pt x="457" y="1135"/>
                  <a:pt x="493" y="1148"/>
                </a:cubicBezTo>
                <a:cubicBezTo>
                  <a:pt x="569" y="1223"/>
                  <a:pt x="522" y="1184"/>
                  <a:pt x="618" y="1246"/>
                </a:cubicBezTo>
                <a:cubicBezTo>
                  <a:pt x="635" y="1257"/>
                  <a:pt x="650" y="1274"/>
                  <a:pt x="671" y="1281"/>
                </a:cubicBezTo>
                <a:cubicBezTo>
                  <a:pt x="738" y="1303"/>
                  <a:pt x="815" y="1312"/>
                  <a:pt x="885" y="1326"/>
                </a:cubicBezTo>
                <a:cubicBezTo>
                  <a:pt x="938" y="1322"/>
                  <a:pt x="998" y="1334"/>
                  <a:pt x="1045" y="1308"/>
                </a:cubicBezTo>
                <a:cubicBezTo>
                  <a:pt x="1055" y="1301"/>
                  <a:pt x="1060" y="1288"/>
                  <a:pt x="1071" y="1281"/>
                </a:cubicBezTo>
                <a:cubicBezTo>
                  <a:pt x="1098" y="1260"/>
                  <a:pt x="1117" y="1260"/>
                  <a:pt x="1151" y="1254"/>
                </a:cubicBezTo>
                <a:cubicBezTo>
                  <a:pt x="1160" y="1245"/>
                  <a:pt x="1167" y="1234"/>
                  <a:pt x="1178" y="1228"/>
                </a:cubicBezTo>
                <a:cubicBezTo>
                  <a:pt x="1194" y="1219"/>
                  <a:pt x="1231" y="1210"/>
                  <a:pt x="1231" y="1210"/>
                </a:cubicBezTo>
                <a:cubicBezTo>
                  <a:pt x="1264" y="1176"/>
                  <a:pt x="1287" y="1144"/>
                  <a:pt x="1311" y="1103"/>
                </a:cubicBezTo>
                <a:cubicBezTo>
                  <a:pt x="1329" y="1029"/>
                  <a:pt x="1306" y="1103"/>
                  <a:pt x="1338" y="1041"/>
                </a:cubicBezTo>
                <a:cubicBezTo>
                  <a:pt x="1353" y="1010"/>
                  <a:pt x="1356" y="972"/>
                  <a:pt x="1373" y="943"/>
                </a:cubicBezTo>
                <a:cubicBezTo>
                  <a:pt x="1380" y="930"/>
                  <a:pt x="1393" y="921"/>
                  <a:pt x="1400" y="908"/>
                </a:cubicBezTo>
                <a:cubicBezTo>
                  <a:pt x="1483" y="743"/>
                  <a:pt x="1409" y="848"/>
                  <a:pt x="1471" y="766"/>
                </a:cubicBezTo>
                <a:cubicBezTo>
                  <a:pt x="1474" y="688"/>
                  <a:pt x="1480" y="611"/>
                  <a:pt x="1480" y="534"/>
                </a:cubicBezTo>
                <a:cubicBezTo>
                  <a:pt x="1480" y="456"/>
                  <a:pt x="1480" y="379"/>
                  <a:pt x="1471" y="303"/>
                </a:cubicBezTo>
                <a:cubicBezTo>
                  <a:pt x="1458" y="207"/>
                  <a:pt x="1279" y="119"/>
                  <a:pt x="1205" y="81"/>
                </a:cubicBezTo>
                <a:cubicBezTo>
                  <a:pt x="1207" y="90"/>
                  <a:pt x="1222" y="107"/>
                  <a:pt x="1213" y="108"/>
                </a:cubicBezTo>
                <a:cubicBezTo>
                  <a:pt x="1177" y="111"/>
                  <a:pt x="1142" y="93"/>
                  <a:pt x="1107" y="90"/>
                </a:cubicBezTo>
                <a:cubicBezTo>
                  <a:pt x="952" y="75"/>
                  <a:pt x="1041" y="82"/>
                  <a:pt x="840" y="72"/>
                </a:cubicBezTo>
                <a:cubicBezTo>
                  <a:pt x="796" y="60"/>
                  <a:pt x="761" y="51"/>
                  <a:pt x="716" y="46"/>
                </a:cubicBezTo>
                <a:cubicBezTo>
                  <a:pt x="698" y="40"/>
                  <a:pt x="679" y="34"/>
                  <a:pt x="662" y="28"/>
                </a:cubicBezTo>
                <a:cubicBezTo>
                  <a:pt x="653" y="25"/>
                  <a:pt x="644" y="21"/>
                  <a:pt x="636" y="19"/>
                </a:cubicBezTo>
                <a:cubicBezTo>
                  <a:pt x="627" y="15"/>
                  <a:pt x="609" y="0"/>
                  <a:pt x="609" y="10"/>
                </a:cubicBezTo>
                <a:cubicBezTo>
                  <a:pt x="609" y="13"/>
                  <a:pt x="609" y="16"/>
                  <a:pt x="609" y="1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32" name="Freeform 25"/>
          <p:cNvSpPr>
            <a:spLocks/>
          </p:cNvSpPr>
          <p:nvPr/>
        </p:nvSpPr>
        <p:spPr bwMode="auto">
          <a:xfrm>
            <a:off x="5867400" y="5410200"/>
            <a:ext cx="388938" cy="409575"/>
          </a:xfrm>
          <a:custGeom>
            <a:avLst/>
            <a:gdLst>
              <a:gd name="T0" fmla="*/ 2147483647 w 1483"/>
              <a:gd name="T1" fmla="*/ 2147483647 h 1334"/>
              <a:gd name="T2" fmla="*/ 2147483647 w 1483"/>
              <a:gd name="T3" fmla="*/ 2147483647 h 1334"/>
              <a:gd name="T4" fmla="*/ 2147483647 w 1483"/>
              <a:gd name="T5" fmla="*/ 2147483647 h 1334"/>
              <a:gd name="T6" fmla="*/ 2147483647 w 1483"/>
              <a:gd name="T7" fmla="*/ 2147483647 h 1334"/>
              <a:gd name="T8" fmla="*/ 2147483647 w 1483"/>
              <a:gd name="T9" fmla="*/ 2147483647 h 1334"/>
              <a:gd name="T10" fmla="*/ 2147483647 w 1483"/>
              <a:gd name="T11" fmla="*/ 2147483647 h 1334"/>
              <a:gd name="T12" fmla="*/ 2147483647 w 1483"/>
              <a:gd name="T13" fmla="*/ 2147483647 h 1334"/>
              <a:gd name="T14" fmla="*/ 2147483647 w 1483"/>
              <a:gd name="T15" fmla="*/ 2147483647 h 1334"/>
              <a:gd name="T16" fmla="*/ 2147483647 w 1483"/>
              <a:gd name="T17" fmla="*/ 2147483647 h 1334"/>
              <a:gd name="T18" fmla="*/ 2147483647 w 1483"/>
              <a:gd name="T19" fmla="*/ 2147483647 h 1334"/>
              <a:gd name="T20" fmla="*/ 2147483647 w 1483"/>
              <a:gd name="T21" fmla="*/ 2147483647 h 1334"/>
              <a:gd name="T22" fmla="*/ 2147483647 w 1483"/>
              <a:gd name="T23" fmla="*/ 2147483647 h 1334"/>
              <a:gd name="T24" fmla="*/ 2147483647 w 1483"/>
              <a:gd name="T25" fmla="*/ 2147483647 h 1334"/>
              <a:gd name="T26" fmla="*/ 2147483647 w 1483"/>
              <a:gd name="T27" fmla="*/ 2147483647 h 1334"/>
              <a:gd name="T28" fmla="*/ 2147483647 w 1483"/>
              <a:gd name="T29" fmla="*/ 2147483647 h 1334"/>
              <a:gd name="T30" fmla="*/ 2147483647 w 1483"/>
              <a:gd name="T31" fmla="*/ 2147483647 h 1334"/>
              <a:gd name="T32" fmla="*/ 2147483647 w 1483"/>
              <a:gd name="T33" fmla="*/ 2147483647 h 1334"/>
              <a:gd name="T34" fmla="*/ 2147483647 w 1483"/>
              <a:gd name="T35" fmla="*/ 2147483647 h 1334"/>
              <a:gd name="T36" fmla="*/ 2147483647 w 1483"/>
              <a:gd name="T37" fmla="*/ 2147483647 h 1334"/>
              <a:gd name="T38" fmla="*/ 2147483647 w 1483"/>
              <a:gd name="T39" fmla="*/ 2147483647 h 1334"/>
              <a:gd name="T40" fmla="*/ 2147483647 w 1483"/>
              <a:gd name="T41" fmla="*/ 2147483647 h 1334"/>
              <a:gd name="T42" fmla="*/ 2147483647 w 1483"/>
              <a:gd name="T43" fmla="*/ 2147483647 h 1334"/>
              <a:gd name="T44" fmla="*/ 2147483647 w 1483"/>
              <a:gd name="T45" fmla="*/ 2147483647 h 1334"/>
              <a:gd name="T46" fmla="*/ 2147483647 w 1483"/>
              <a:gd name="T47" fmla="*/ 2147483647 h 1334"/>
              <a:gd name="T48" fmla="*/ 2147483647 w 1483"/>
              <a:gd name="T49" fmla="*/ 2147483647 h 1334"/>
              <a:gd name="T50" fmla="*/ 2147483647 w 1483"/>
              <a:gd name="T51" fmla="*/ 2147483647 h 1334"/>
              <a:gd name="T52" fmla="*/ 2147483647 w 1483"/>
              <a:gd name="T53" fmla="*/ 2147483647 h 1334"/>
              <a:gd name="T54" fmla="*/ 2147483647 w 1483"/>
              <a:gd name="T55" fmla="*/ 2147483647 h 1334"/>
              <a:gd name="T56" fmla="*/ 2147483647 w 1483"/>
              <a:gd name="T57" fmla="*/ 2147483647 h 1334"/>
              <a:gd name="T58" fmla="*/ 2147483647 w 1483"/>
              <a:gd name="T59" fmla="*/ 2147483647 h 1334"/>
              <a:gd name="T60" fmla="*/ 2147483647 w 1483"/>
              <a:gd name="T61" fmla="*/ 2147483647 h 1334"/>
              <a:gd name="T62" fmla="*/ 2147483647 w 1483"/>
              <a:gd name="T63" fmla="*/ 2147483647 h 1334"/>
              <a:gd name="T64" fmla="*/ 2147483647 w 1483"/>
              <a:gd name="T65" fmla="*/ 2147483647 h 1334"/>
              <a:gd name="T66" fmla="*/ 2147483647 w 1483"/>
              <a:gd name="T67" fmla="*/ 2147483647 h 1334"/>
              <a:gd name="T68" fmla="*/ 2147483647 w 1483"/>
              <a:gd name="T69" fmla="*/ 2147483647 h 1334"/>
              <a:gd name="T70" fmla="*/ 2147483647 w 1483"/>
              <a:gd name="T71" fmla="*/ 2147483647 h 1334"/>
              <a:gd name="T72" fmla="*/ 2147483647 w 1483"/>
              <a:gd name="T73" fmla="*/ 2147483647 h 13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83"/>
              <a:gd name="T112" fmla="*/ 0 h 1334"/>
              <a:gd name="T113" fmla="*/ 1483 w 1483"/>
              <a:gd name="T114" fmla="*/ 1334 h 13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83" h="1334">
                <a:moveTo>
                  <a:pt x="609" y="19"/>
                </a:moveTo>
                <a:cubicBezTo>
                  <a:pt x="568" y="32"/>
                  <a:pt x="526" y="35"/>
                  <a:pt x="485" y="46"/>
                </a:cubicBezTo>
                <a:cubicBezTo>
                  <a:pt x="458" y="52"/>
                  <a:pt x="405" y="63"/>
                  <a:pt x="405" y="63"/>
                </a:cubicBezTo>
                <a:cubicBezTo>
                  <a:pt x="384" y="78"/>
                  <a:pt x="360" y="89"/>
                  <a:pt x="342" y="108"/>
                </a:cubicBezTo>
                <a:cubicBezTo>
                  <a:pt x="322" y="127"/>
                  <a:pt x="302" y="166"/>
                  <a:pt x="289" y="188"/>
                </a:cubicBezTo>
                <a:cubicBezTo>
                  <a:pt x="266" y="223"/>
                  <a:pt x="235" y="253"/>
                  <a:pt x="209" y="286"/>
                </a:cubicBezTo>
                <a:cubicBezTo>
                  <a:pt x="192" y="332"/>
                  <a:pt x="156" y="369"/>
                  <a:pt x="129" y="410"/>
                </a:cubicBezTo>
                <a:cubicBezTo>
                  <a:pt x="98" y="454"/>
                  <a:pt x="82" y="504"/>
                  <a:pt x="58" y="552"/>
                </a:cubicBezTo>
                <a:cubicBezTo>
                  <a:pt x="35" y="664"/>
                  <a:pt x="0" y="814"/>
                  <a:pt x="67" y="908"/>
                </a:cubicBezTo>
                <a:cubicBezTo>
                  <a:pt x="111" y="971"/>
                  <a:pt x="90" y="920"/>
                  <a:pt x="156" y="961"/>
                </a:cubicBezTo>
                <a:cubicBezTo>
                  <a:pt x="208" y="992"/>
                  <a:pt x="263" y="1018"/>
                  <a:pt x="316" y="1050"/>
                </a:cubicBezTo>
                <a:cubicBezTo>
                  <a:pt x="390" y="1095"/>
                  <a:pt x="342" y="1078"/>
                  <a:pt x="396" y="1094"/>
                </a:cubicBezTo>
                <a:cubicBezTo>
                  <a:pt x="427" y="1115"/>
                  <a:pt x="457" y="1135"/>
                  <a:pt x="493" y="1148"/>
                </a:cubicBezTo>
                <a:cubicBezTo>
                  <a:pt x="569" y="1223"/>
                  <a:pt x="522" y="1184"/>
                  <a:pt x="618" y="1246"/>
                </a:cubicBezTo>
                <a:cubicBezTo>
                  <a:pt x="635" y="1257"/>
                  <a:pt x="650" y="1274"/>
                  <a:pt x="671" y="1281"/>
                </a:cubicBezTo>
                <a:cubicBezTo>
                  <a:pt x="738" y="1303"/>
                  <a:pt x="815" y="1312"/>
                  <a:pt x="885" y="1326"/>
                </a:cubicBezTo>
                <a:cubicBezTo>
                  <a:pt x="938" y="1322"/>
                  <a:pt x="998" y="1334"/>
                  <a:pt x="1045" y="1308"/>
                </a:cubicBezTo>
                <a:cubicBezTo>
                  <a:pt x="1055" y="1301"/>
                  <a:pt x="1060" y="1288"/>
                  <a:pt x="1071" y="1281"/>
                </a:cubicBezTo>
                <a:cubicBezTo>
                  <a:pt x="1098" y="1260"/>
                  <a:pt x="1117" y="1260"/>
                  <a:pt x="1151" y="1254"/>
                </a:cubicBezTo>
                <a:cubicBezTo>
                  <a:pt x="1160" y="1245"/>
                  <a:pt x="1167" y="1234"/>
                  <a:pt x="1178" y="1228"/>
                </a:cubicBezTo>
                <a:cubicBezTo>
                  <a:pt x="1194" y="1219"/>
                  <a:pt x="1231" y="1210"/>
                  <a:pt x="1231" y="1210"/>
                </a:cubicBezTo>
                <a:cubicBezTo>
                  <a:pt x="1264" y="1176"/>
                  <a:pt x="1287" y="1144"/>
                  <a:pt x="1311" y="1103"/>
                </a:cubicBezTo>
                <a:cubicBezTo>
                  <a:pt x="1329" y="1029"/>
                  <a:pt x="1306" y="1103"/>
                  <a:pt x="1338" y="1041"/>
                </a:cubicBezTo>
                <a:cubicBezTo>
                  <a:pt x="1353" y="1010"/>
                  <a:pt x="1356" y="972"/>
                  <a:pt x="1373" y="943"/>
                </a:cubicBezTo>
                <a:cubicBezTo>
                  <a:pt x="1380" y="930"/>
                  <a:pt x="1393" y="921"/>
                  <a:pt x="1400" y="908"/>
                </a:cubicBezTo>
                <a:cubicBezTo>
                  <a:pt x="1483" y="743"/>
                  <a:pt x="1409" y="848"/>
                  <a:pt x="1471" y="766"/>
                </a:cubicBezTo>
                <a:cubicBezTo>
                  <a:pt x="1474" y="688"/>
                  <a:pt x="1480" y="611"/>
                  <a:pt x="1480" y="534"/>
                </a:cubicBezTo>
                <a:cubicBezTo>
                  <a:pt x="1480" y="456"/>
                  <a:pt x="1480" y="379"/>
                  <a:pt x="1471" y="303"/>
                </a:cubicBezTo>
                <a:cubicBezTo>
                  <a:pt x="1458" y="207"/>
                  <a:pt x="1279" y="119"/>
                  <a:pt x="1205" y="81"/>
                </a:cubicBezTo>
                <a:cubicBezTo>
                  <a:pt x="1207" y="90"/>
                  <a:pt x="1222" y="107"/>
                  <a:pt x="1213" y="108"/>
                </a:cubicBezTo>
                <a:cubicBezTo>
                  <a:pt x="1177" y="111"/>
                  <a:pt x="1142" y="93"/>
                  <a:pt x="1107" y="90"/>
                </a:cubicBezTo>
                <a:cubicBezTo>
                  <a:pt x="952" y="75"/>
                  <a:pt x="1041" y="82"/>
                  <a:pt x="840" y="72"/>
                </a:cubicBezTo>
                <a:cubicBezTo>
                  <a:pt x="796" y="60"/>
                  <a:pt x="761" y="51"/>
                  <a:pt x="716" y="46"/>
                </a:cubicBezTo>
                <a:cubicBezTo>
                  <a:pt x="698" y="40"/>
                  <a:pt x="679" y="34"/>
                  <a:pt x="662" y="28"/>
                </a:cubicBezTo>
                <a:cubicBezTo>
                  <a:pt x="653" y="25"/>
                  <a:pt x="644" y="21"/>
                  <a:pt x="636" y="19"/>
                </a:cubicBezTo>
                <a:cubicBezTo>
                  <a:pt x="627" y="15"/>
                  <a:pt x="609" y="0"/>
                  <a:pt x="609" y="10"/>
                </a:cubicBezTo>
                <a:cubicBezTo>
                  <a:pt x="609" y="13"/>
                  <a:pt x="609" y="16"/>
                  <a:pt x="609" y="1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33" name="Line 26"/>
          <p:cNvSpPr>
            <a:spLocks noChangeShapeType="1"/>
          </p:cNvSpPr>
          <p:nvPr/>
        </p:nvSpPr>
        <p:spPr bwMode="auto">
          <a:xfrm>
            <a:off x="2533650" y="5367338"/>
            <a:ext cx="403225" cy="1587"/>
          </a:xfrm>
          <a:prstGeom prst="line">
            <a:avLst/>
          </a:prstGeom>
          <a:noFill/>
          <a:ln w="38100">
            <a:solidFill>
              <a:srgbClr val="0A0E5B"/>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6634" name="Line 27"/>
          <p:cNvSpPr>
            <a:spLocks noChangeShapeType="1"/>
          </p:cNvSpPr>
          <p:nvPr/>
        </p:nvSpPr>
        <p:spPr bwMode="auto">
          <a:xfrm>
            <a:off x="4703763" y="5440363"/>
            <a:ext cx="403225" cy="1587"/>
          </a:xfrm>
          <a:prstGeom prst="line">
            <a:avLst/>
          </a:prstGeom>
          <a:noFill/>
          <a:ln w="38100">
            <a:solidFill>
              <a:srgbClr val="0A0E5B"/>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6635" name="Line 28"/>
          <p:cNvSpPr>
            <a:spLocks noChangeShapeType="1"/>
          </p:cNvSpPr>
          <p:nvPr/>
        </p:nvSpPr>
        <p:spPr bwMode="auto">
          <a:xfrm>
            <a:off x="3355975" y="5076825"/>
            <a:ext cx="890588" cy="1588"/>
          </a:xfrm>
          <a:prstGeom prst="line">
            <a:avLst/>
          </a:prstGeom>
          <a:noFill/>
          <a:ln w="12700">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6636" name="Text Box 29"/>
          <p:cNvSpPr txBox="1">
            <a:spLocks noChangeArrowheads="1"/>
          </p:cNvSpPr>
          <p:nvPr/>
        </p:nvSpPr>
        <p:spPr bwMode="auto">
          <a:xfrm>
            <a:off x="3730625" y="4497388"/>
            <a:ext cx="323850" cy="654050"/>
          </a:xfrm>
          <a:prstGeom prst="rect">
            <a:avLst/>
          </a:prstGeom>
          <a:solidFill>
            <a:schemeClr val="tx2"/>
          </a:solidFill>
          <a:ln w="12700">
            <a:solidFill>
              <a:schemeClr val="tx1"/>
            </a:solidFill>
            <a:miter lim="800000"/>
            <a:headEnd/>
            <a:tailEnd/>
          </a:ln>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3600">
                <a:solidFill>
                  <a:srgbClr val="FFFF00"/>
                </a:solidFill>
                <a:latin typeface="Times" charset="0"/>
              </a:rPr>
              <a:t>l</a:t>
            </a:r>
            <a:endParaRPr lang="en-US" sz="3600">
              <a:latin typeface="Times" charset="0"/>
            </a:endParaRPr>
          </a:p>
        </p:txBody>
      </p:sp>
      <p:sp>
        <p:nvSpPr>
          <p:cNvPr id="26637" name="Line 30"/>
          <p:cNvSpPr>
            <a:spLocks noChangeShapeType="1"/>
          </p:cNvSpPr>
          <p:nvPr/>
        </p:nvSpPr>
        <p:spPr bwMode="auto">
          <a:xfrm flipV="1">
            <a:off x="3430588" y="5584825"/>
            <a:ext cx="1587" cy="290513"/>
          </a:xfrm>
          <a:prstGeom prst="line">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6638" name="Line 31"/>
          <p:cNvSpPr>
            <a:spLocks noChangeShapeType="1"/>
          </p:cNvSpPr>
          <p:nvPr/>
        </p:nvSpPr>
        <p:spPr bwMode="auto">
          <a:xfrm flipH="1">
            <a:off x="4179888" y="5802313"/>
            <a:ext cx="80962" cy="363537"/>
          </a:xfrm>
          <a:prstGeom prst="line">
            <a:avLst/>
          </a:prstGeom>
          <a:noFill/>
          <a:ln w="1905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6639" name="Text Box 32"/>
          <p:cNvSpPr txBox="1">
            <a:spLocks noChangeArrowheads="1"/>
          </p:cNvSpPr>
          <p:nvPr/>
        </p:nvSpPr>
        <p:spPr bwMode="auto">
          <a:xfrm>
            <a:off x="3505200" y="6019800"/>
            <a:ext cx="533400" cy="654050"/>
          </a:xfrm>
          <a:prstGeom prst="rect">
            <a:avLst/>
          </a:prstGeom>
          <a:solidFill>
            <a:schemeClr val="tx2"/>
          </a:solidFill>
          <a:ln w="12700">
            <a:solidFill>
              <a:schemeClr val="tx1"/>
            </a:solidFill>
            <a:miter lim="800000"/>
            <a:headEnd/>
            <a:tailEnd/>
          </a:ln>
        </p:spPr>
        <p:txBody>
          <a:bodyPr>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pPr>
              <a:spcBef>
                <a:spcPct val="50000"/>
              </a:spcBef>
            </a:pPr>
            <a:r>
              <a:rPr lang="en-US" sz="3600">
                <a:solidFill>
                  <a:srgbClr val="FFFF00"/>
                </a:solidFill>
                <a:latin typeface="Times" charset="0"/>
              </a:rPr>
              <a:t>v</a:t>
            </a:r>
            <a:r>
              <a:rPr lang="en-US" sz="3600" baseline="-25000">
                <a:solidFill>
                  <a:srgbClr val="FFFF00"/>
                </a:solidFill>
                <a:latin typeface="Times" charset="0"/>
              </a:rPr>
              <a:t>l</a:t>
            </a:r>
            <a:endParaRPr lang="en-US" sz="3600">
              <a:latin typeface="Times" charset="0"/>
            </a:endParaRPr>
          </a:p>
        </p:txBody>
      </p:sp>
      <p:sp>
        <p:nvSpPr>
          <p:cNvPr id="26640" name="Line 33"/>
          <p:cNvSpPr>
            <a:spLocks noChangeShapeType="1"/>
          </p:cNvSpPr>
          <p:nvPr/>
        </p:nvSpPr>
        <p:spPr bwMode="auto">
          <a:xfrm>
            <a:off x="6499225" y="5440363"/>
            <a:ext cx="404813" cy="1587"/>
          </a:xfrm>
          <a:prstGeom prst="line">
            <a:avLst/>
          </a:prstGeom>
          <a:noFill/>
          <a:ln w="38100">
            <a:solidFill>
              <a:srgbClr val="0A0E5B"/>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6641" name="Line 34"/>
          <p:cNvSpPr>
            <a:spLocks noChangeShapeType="1"/>
          </p:cNvSpPr>
          <p:nvPr/>
        </p:nvSpPr>
        <p:spPr bwMode="auto">
          <a:xfrm>
            <a:off x="7172325" y="5440363"/>
            <a:ext cx="404813" cy="1587"/>
          </a:xfrm>
          <a:prstGeom prst="line">
            <a:avLst/>
          </a:prstGeom>
          <a:noFill/>
          <a:ln w="38100">
            <a:solidFill>
              <a:srgbClr val="0A0E5B"/>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26642" name="Freeform 36"/>
          <p:cNvSpPr>
            <a:spLocks/>
          </p:cNvSpPr>
          <p:nvPr/>
        </p:nvSpPr>
        <p:spPr bwMode="auto">
          <a:xfrm>
            <a:off x="7924800" y="4953000"/>
            <a:ext cx="74613"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tx1"/>
            </a:solidFill>
            <a:round/>
            <a:headEnd/>
            <a:tailEnd/>
          </a:ln>
        </p:spPr>
        <p:txBody>
          <a:bodyPr wrap="none" anchor="ctr"/>
          <a:lstStyle/>
          <a:p>
            <a:endParaRPr lang="en-US"/>
          </a:p>
        </p:txBody>
      </p:sp>
      <p:sp>
        <p:nvSpPr>
          <p:cNvPr id="26643" name="Freeform 37"/>
          <p:cNvSpPr>
            <a:spLocks/>
          </p:cNvSpPr>
          <p:nvPr/>
        </p:nvSpPr>
        <p:spPr bwMode="auto">
          <a:xfrm>
            <a:off x="7788275" y="5097463"/>
            <a:ext cx="74613"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44" name="Freeform 38"/>
          <p:cNvSpPr>
            <a:spLocks/>
          </p:cNvSpPr>
          <p:nvPr/>
        </p:nvSpPr>
        <p:spPr bwMode="auto">
          <a:xfrm>
            <a:off x="7948613" y="5108575"/>
            <a:ext cx="74612"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45" name="Freeform 39"/>
          <p:cNvSpPr>
            <a:spLocks/>
          </p:cNvSpPr>
          <p:nvPr/>
        </p:nvSpPr>
        <p:spPr bwMode="auto">
          <a:xfrm>
            <a:off x="8061325" y="5170488"/>
            <a:ext cx="74613"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46" name="Freeform 40"/>
          <p:cNvSpPr>
            <a:spLocks/>
          </p:cNvSpPr>
          <p:nvPr/>
        </p:nvSpPr>
        <p:spPr bwMode="auto">
          <a:xfrm>
            <a:off x="7856538" y="5243513"/>
            <a:ext cx="80962" cy="103187"/>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47" name="Freeform 41"/>
          <p:cNvSpPr>
            <a:spLocks/>
          </p:cNvSpPr>
          <p:nvPr/>
        </p:nvSpPr>
        <p:spPr bwMode="auto">
          <a:xfrm>
            <a:off x="8061325" y="5026025"/>
            <a:ext cx="74613" cy="103188"/>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48" name="Freeform 42"/>
          <p:cNvSpPr>
            <a:spLocks/>
          </p:cNvSpPr>
          <p:nvPr/>
        </p:nvSpPr>
        <p:spPr bwMode="auto">
          <a:xfrm>
            <a:off x="7993063" y="5243513"/>
            <a:ext cx="74612" cy="103187"/>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49" name="Freeform 43"/>
          <p:cNvSpPr>
            <a:spLocks/>
          </p:cNvSpPr>
          <p:nvPr/>
        </p:nvSpPr>
        <p:spPr bwMode="auto">
          <a:xfrm>
            <a:off x="8061325" y="5097463"/>
            <a:ext cx="74613"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50" name="Freeform 44"/>
          <p:cNvSpPr>
            <a:spLocks/>
          </p:cNvSpPr>
          <p:nvPr/>
        </p:nvSpPr>
        <p:spPr bwMode="auto">
          <a:xfrm>
            <a:off x="7924800" y="5243513"/>
            <a:ext cx="74613" cy="103187"/>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51" name="Freeform 45"/>
          <p:cNvSpPr>
            <a:spLocks/>
          </p:cNvSpPr>
          <p:nvPr/>
        </p:nvSpPr>
        <p:spPr bwMode="auto">
          <a:xfrm>
            <a:off x="8085138" y="5253038"/>
            <a:ext cx="74612"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52" name="Freeform 46"/>
          <p:cNvSpPr>
            <a:spLocks/>
          </p:cNvSpPr>
          <p:nvPr/>
        </p:nvSpPr>
        <p:spPr bwMode="auto">
          <a:xfrm>
            <a:off x="8197850" y="5314950"/>
            <a:ext cx="74613"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53" name="Freeform 47"/>
          <p:cNvSpPr>
            <a:spLocks/>
          </p:cNvSpPr>
          <p:nvPr/>
        </p:nvSpPr>
        <p:spPr bwMode="auto">
          <a:xfrm>
            <a:off x="7993063" y="5387975"/>
            <a:ext cx="80962"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54" name="Freeform 48"/>
          <p:cNvSpPr>
            <a:spLocks/>
          </p:cNvSpPr>
          <p:nvPr/>
        </p:nvSpPr>
        <p:spPr bwMode="auto">
          <a:xfrm>
            <a:off x="8197850" y="5170488"/>
            <a:ext cx="74613"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55" name="Freeform 49"/>
          <p:cNvSpPr>
            <a:spLocks/>
          </p:cNvSpPr>
          <p:nvPr/>
        </p:nvSpPr>
        <p:spPr bwMode="auto">
          <a:xfrm>
            <a:off x="8129588" y="5387975"/>
            <a:ext cx="74612"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56" name="Freeform 50"/>
          <p:cNvSpPr>
            <a:spLocks/>
          </p:cNvSpPr>
          <p:nvPr/>
        </p:nvSpPr>
        <p:spPr bwMode="auto">
          <a:xfrm>
            <a:off x="8197850" y="5243513"/>
            <a:ext cx="74613" cy="103187"/>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57" name="Freeform 51"/>
          <p:cNvSpPr>
            <a:spLocks/>
          </p:cNvSpPr>
          <p:nvPr/>
        </p:nvSpPr>
        <p:spPr bwMode="auto">
          <a:xfrm>
            <a:off x="8061325" y="5387975"/>
            <a:ext cx="74613"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58" name="Freeform 52"/>
          <p:cNvSpPr>
            <a:spLocks/>
          </p:cNvSpPr>
          <p:nvPr/>
        </p:nvSpPr>
        <p:spPr bwMode="auto">
          <a:xfrm>
            <a:off x="8221663" y="5399088"/>
            <a:ext cx="74612" cy="103187"/>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59" name="Freeform 53"/>
          <p:cNvSpPr>
            <a:spLocks/>
          </p:cNvSpPr>
          <p:nvPr/>
        </p:nvSpPr>
        <p:spPr bwMode="auto">
          <a:xfrm>
            <a:off x="8334375" y="5461000"/>
            <a:ext cx="74613" cy="103188"/>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60" name="Freeform 54"/>
          <p:cNvSpPr>
            <a:spLocks/>
          </p:cNvSpPr>
          <p:nvPr/>
        </p:nvSpPr>
        <p:spPr bwMode="auto">
          <a:xfrm>
            <a:off x="8129588" y="5532438"/>
            <a:ext cx="80962"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61" name="Freeform 55"/>
          <p:cNvSpPr>
            <a:spLocks/>
          </p:cNvSpPr>
          <p:nvPr/>
        </p:nvSpPr>
        <p:spPr bwMode="auto">
          <a:xfrm>
            <a:off x="8334375" y="5314950"/>
            <a:ext cx="74613"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62" name="Freeform 56"/>
          <p:cNvSpPr>
            <a:spLocks/>
          </p:cNvSpPr>
          <p:nvPr/>
        </p:nvSpPr>
        <p:spPr bwMode="auto">
          <a:xfrm>
            <a:off x="8266113" y="5532438"/>
            <a:ext cx="74612"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63" name="Freeform 57"/>
          <p:cNvSpPr>
            <a:spLocks/>
          </p:cNvSpPr>
          <p:nvPr/>
        </p:nvSpPr>
        <p:spPr bwMode="auto">
          <a:xfrm>
            <a:off x="8266113" y="5026025"/>
            <a:ext cx="74612" cy="103188"/>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64" name="Freeform 58"/>
          <p:cNvSpPr>
            <a:spLocks/>
          </p:cNvSpPr>
          <p:nvPr/>
        </p:nvSpPr>
        <p:spPr bwMode="auto">
          <a:xfrm>
            <a:off x="8129588" y="5170488"/>
            <a:ext cx="74612"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65" name="Freeform 59"/>
          <p:cNvSpPr>
            <a:spLocks/>
          </p:cNvSpPr>
          <p:nvPr/>
        </p:nvSpPr>
        <p:spPr bwMode="auto">
          <a:xfrm>
            <a:off x="8289925" y="5181600"/>
            <a:ext cx="74613" cy="103188"/>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66" name="Freeform 60"/>
          <p:cNvSpPr>
            <a:spLocks/>
          </p:cNvSpPr>
          <p:nvPr/>
        </p:nvSpPr>
        <p:spPr bwMode="auto">
          <a:xfrm>
            <a:off x="8402638" y="5243513"/>
            <a:ext cx="74612" cy="103187"/>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67" name="Freeform 61"/>
          <p:cNvSpPr>
            <a:spLocks/>
          </p:cNvSpPr>
          <p:nvPr/>
        </p:nvSpPr>
        <p:spPr bwMode="auto">
          <a:xfrm>
            <a:off x="8197850" y="5314950"/>
            <a:ext cx="80963"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68" name="Freeform 62"/>
          <p:cNvSpPr>
            <a:spLocks/>
          </p:cNvSpPr>
          <p:nvPr/>
        </p:nvSpPr>
        <p:spPr bwMode="auto">
          <a:xfrm>
            <a:off x="8402638" y="5097463"/>
            <a:ext cx="74612"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69" name="Freeform 63"/>
          <p:cNvSpPr>
            <a:spLocks/>
          </p:cNvSpPr>
          <p:nvPr/>
        </p:nvSpPr>
        <p:spPr bwMode="auto">
          <a:xfrm>
            <a:off x="8334375" y="5314950"/>
            <a:ext cx="74613"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70" name="Freeform 64"/>
          <p:cNvSpPr>
            <a:spLocks/>
          </p:cNvSpPr>
          <p:nvPr/>
        </p:nvSpPr>
        <p:spPr bwMode="auto">
          <a:xfrm>
            <a:off x="7788275" y="5170488"/>
            <a:ext cx="74613"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71" name="Freeform 65"/>
          <p:cNvSpPr>
            <a:spLocks/>
          </p:cNvSpPr>
          <p:nvPr/>
        </p:nvSpPr>
        <p:spPr bwMode="auto">
          <a:xfrm>
            <a:off x="7812088" y="5326063"/>
            <a:ext cx="76200"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72" name="Freeform 66"/>
          <p:cNvSpPr>
            <a:spLocks/>
          </p:cNvSpPr>
          <p:nvPr/>
        </p:nvSpPr>
        <p:spPr bwMode="auto">
          <a:xfrm>
            <a:off x="7924800" y="5387975"/>
            <a:ext cx="74613"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73" name="Freeform 67"/>
          <p:cNvSpPr>
            <a:spLocks/>
          </p:cNvSpPr>
          <p:nvPr/>
        </p:nvSpPr>
        <p:spPr bwMode="auto">
          <a:xfrm>
            <a:off x="7720013" y="5461000"/>
            <a:ext cx="80962" cy="103188"/>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74" name="Freeform 68"/>
          <p:cNvSpPr>
            <a:spLocks/>
          </p:cNvSpPr>
          <p:nvPr/>
        </p:nvSpPr>
        <p:spPr bwMode="auto">
          <a:xfrm>
            <a:off x="7924800" y="5243513"/>
            <a:ext cx="74613" cy="103187"/>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75" name="Freeform 69"/>
          <p:cNvSpPr>
            <a:spLocks/>
          </p:cNvSpPr>
          <p:nvPr/>
        </p:nvSpPr>
        <p:spPr bwMode="auto">
          <a:xfrm>
            <a:off x="7856538" y="5461000"/>
            <a:ext cx="74612" cy="103188"/>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76" name="Freeform 70"/>
          <p:cNvSpPr>
            <a:spLocks/>
          </p:cNvSpPr>
          <p:nvPr/>
        </p:nvSpPr>
        <p:spPr bwMode="auto">
          <a:xfrm>
            <a:off x="7924800" y="5314950"/>
            <a:ext cx="74613"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77" name="Freeform 71"/>
          <p:cNvSpPr>
            <a:spLocks/>
          </p:cNvSpPr>
          <p:nvPr/>
        </p:nvSpPr>
        <p:spPr bwMode="auto">
          <a:xfrm>
            <a:off x="7788275" y="5461000"/>
            <a:ext cx="74613" cy="103188"/>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78" name="Freeform 72"/>
          <p:cNvSpPr>
            <a:spLocks/>
          </p:cNvSpPr>
          <p:nvPr/>
        </p:nvSpPr>
        <p:spPr bwMode="auto">
          <a:xfrm>
            <a:off x="7948613" y="5470525"/>
            <a:ext cx="74612"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79" name="Freeform 73"/>
          <p:cNvSpPr>
            <a:spLocks/>
          </p:cNvSpPr>
          <p:nvPr/>
        </p:nvSpPr>
        <p:spPr bwMode="auto">
          <a:xfrm>
            <a:off x="8061325" y="5532438"/>
            <a:ext cx="74613"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80" name="Freeform 74"/>
          <p:cNvSpPr>
            <a:spLocks/>
          </p:cNvSpPr>
          <p:nvPr/>
        </p:nvSpPr>
        <p:spPr bwMode="auto">
          <a:xfrm>
            <a:off x="7856538" y="5605463"/>
            <a:ext cx="80962"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81" name="Freeform 75"/>
          <p:cNvSpPr>
            <a:spLocks/>
          </p:cNvSpPr>
          <p:nvPr/>
        </p:nvSpPr>
        <p:spPr bwMode="auto">
          <a:xfrm>
            <a:off x="8061325" y="5387975"/>
            <a:ext cx="74613"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82" name="Freeform 76"/>
          <p:cNvSpPr>
            <a:spLocks/>
          </p:cNvSpPr>
          <p:nvPr/>
        </p:nvSpPr>
        <p:spPr bwMode="auto">
          <a:xfrm>
            <a:off x="7993063" y="5605463"/>
            <a:ext cx="74612"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83" name="Freeform 77"/>
          <p:cNvSpPr>
            <a:spLocks/>
          </p:cNvSpPr>
          <p:nvPr/>
        </p:nvSpPr>
        <p:spPr bwMode="auto">
          <a:xfrm>
            <a:off x="8061325" y="5461000"/>
            <a:ext cx="74613" cy="103188"/>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84" name="Freeform 78"/>
          <p:cNvSpPr>
            <a:spLocks/>
          </p:cNvSpPr>
          <p:nvPr/>
        </p:nvSpPr>
        <p:spPr bwMode="auto">
          <a:xfrm>
            <a:off x="7924800" y="5605463"/>
            <a:ext cx="74613"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85" name="Freeform 79"/>
          <p:cNvSpPr>
            <a:spLocks/>
          </p:cNvSpPr>
          <p:nvPr/>
        </p:nvSpPr>
        <p:spPr bwMode="auto">
          <a:xfrm>
            <a:off x="8085138" y="5616575"/>
            <a:ext cx="74612" cy="103188"/>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86" name="Freeform 80"/>
          <p:cNvSpPr>
            <a:spLocks/>
          </p:cNvSpPr>
          <p:nvPr/>
        </p:nvSpPr>
        <p:spPr bwMode="auto">
          <a:xfrm>
            <a:off x="8197850" y="5678488"/>
            <a:ext cx="74613" cy="103187"/>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87" name="Freeform 81"/>
          <p:cNvSpPr>
            <a:spLocks/>
          </p:cNvSpPr>
          <p:nvPr/>
        </p:nvSpPr>
        <p:spPr bwMode="auto">
          <a:xfrm>
            <a:off x="7993063" y="5749925"/>
            <a:ext cx="80962"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88" name="Freeform 82"/>
          <p:cNvSpPr>
            <a:spLocks/>
          </p:cNvSpPr>
          <p:nvPr/>
        </p:nvSpPr>
        <p:spPr bwMode="auto">
          <a:xfrm>
            <a:off x="8197850" y="5532438"/>
            <a:ext cx="74613"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89" name="Freeform 83"/>
          <p:cNvSpPr>
            <a:spLocks/>
          </p:cNvSpPr>
          <p:nvPr/>
        </p:nvSpPr>
        <p:spPr bwMode="auto">
          <a:xfrm>
            <a:off x="8129588" y="5749925"/>
            <a:ext cx="74612"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90" name="Freeform 84"/>
          <p:cNvSpPr>
            <a:spLocks/>
          </p:cNvSpPr>
          <p:nvPr/>
        </p:nvSpPr>
        <p:spPr bwMode="auto">
          <a:xfrm>
            <a:off x="8129588" y="5243513"/>
            <a:ext cx="74612" cy="103187"/>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91" name="Freeform 85"/>
          <p:cNvSpPr>
            <a:spLocks/>
          </p:cNvSpPr>
          <p:nvPr/>
        </p:nvSpPr>
        <p:spPr bwMode="auto">
          <a:xfrm>
            <a:off x="7993063" y="5387975"/>
            <a:ext cx="74612"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92" name="Freeform 86"/>
          <p:cNvSpPr>
            <a:spLocks/>
          </p:cNvSpPr>
          <p:nvPr/>
        </p:nvSpPr>
        <p:spPr bwMode="auto">
          <a:xfrm>
            <a:off x="8153400" y="5399088"/>
            <a:ext cx="74613" cy="103187"/>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93" name="Freeform 87"/>
          <p:cNvSpPr>
            <a:spLocks/>
          </p:cNvSpPr>
          <p:nvPr/>
        </p:nvSpPr>
        <p:spPr bwMode="auto">
          <a:xfrm>
            <a:off x="8266113" y="5461000"/>
            <a:ext cx="74612" cy="103188"/>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94" name="Freeform 88"/>
          <p:cNvSpPr>
            <a:spLocks/>
          </p:cNvSpPr>
          <p:nvPr/>
        </p:nvSpPr>
        <p:spPr bwMode="auto">
          <a:xfrm>
            <a:off x="8061325" y="5532438"/>
            <a:ext cx="80963"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95" name="Freeform 89"/>
          <p:cNvSpPr>
            <a:spLocks/>
          </p:cNvSpPr>
          <p:nvPr/>
        </p:nvSpPr>
        <p:spPr bwMode="auto">
          <a:xfrm>
            <a:off x="8266113" y="5314950"/>
            <a:ext cx="74612"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96" name="Freeform 90"/>
          <p:cNvSpPr>
            <a:spLocks/>
          </p:cNvSpPr>
          <p:nvPr/>
        </p:nvSpPr>
        <p:spPr bwMode="auto">
          <a:xfrm>
            <a:off x="8197850" y="5532438"/>
            <a:ext cx="74613" cy="104775"/>
          </a:xfrm>
          <a:custGeom>
            <a:avLst/>
            <a:gdLst>
              <a:gd name="T0" fmla="*/ 2147483647 w 44"/>
              <a:gd name="T1" fmla="*/ 2147483647 h 69"/>
              <a:gd name="T2" fmla="*/ 2147483647 w 44"/>
              <a:gd name="T3" fmla="*/ 2147483647 h 69"/>
              <a:gd name="T4" fmla="*/ 2147483647 w 44"/>
              <a:gd name="T5" fmla="*/ 2147483647 h 69"/>
              <a:gd name="T6" fmla="*/ 2147483647 w 44"/>
              <a:gd name="T7" fmla="*/ 2147483647 h 69"/>
              <a:gd name="T8" fmla="*/ 0 60000 65536"/>
              <a:gd name="T9" fmla="*/ 0 60000 65536"/>
              <a:gd name="T10" fmla="*/ 0 60000 65536"/>
              <a:gd name="T11" fmla="*/ 0 60000 65536"/>
              <a:gd name="T12" fmla="*/ 0 w 44"/>
              <a:gd name="T13" fmla="*/ 0 h 69"/>
              <a:gd name="T14" fmla="*/ 44 w 44"/>
              <a:gd name="T15" fmla="*/ 69 h 69"/>
            </a:gdLst>
            <a:ahLst/>
            <a:cxnLst>
              <a:cxn ang="T8">
                <a:pos x="T0" y="T1"/>
              </a:cxn>
              <a:cxn ang="T9">
                <a:pos x="T2" y="T3"/>
              </a:cxn>
              <a:cxn ang="T10">
                <a:pos x="T4" y="T5"/>
              </a:cxn>
              <a:cxn ang="T11">
                <a:pos x="T6" y="T7"/>
              </a:cxn>
            </a:cxnLst>
            <a:rect l="T12" t="T13" r="T14" b="T15"/>
            <a:pathLst>
              <a:path w="44" h="69">
                <a:moveTo>
                  <a:pt x="1" y="29"/>
                </a:moveTo>
                <a:cubicBezTo>
                  <a:pt x="4" y="40"/>
                  <a:pt x="0" y="56"/>
                  <a:pt x="10" y="64"/>
                </a:cubicBezTo>
                <a:cubicBezTo>
                  <a:pt x="17" y="69"/>
                  <a:pt x="31" y="63"/>
                  <a:pt x="36" y="55"/>
                </a:cubicBezTo>
                <a:cubicBezTo>
                  <a:pt x="44" y="37"/>
                  <a:pt x="1" y="0"/>
                  <a:pt x="1" y="29"/>
                </a:cubicBezTo>
                <a:close/>
              </a:path>
            </a:pathLst>
          </a:custGeom>
          <a:solidFill>
            <a:schemeClr val="hlink"/>
          </a:solidFill>
          <a:ln w="12700">
            <a:solidFill>
              <a:schemeClr val="bg2"/>
            </a:solidFill>
            <a:round/>
            <a:headEnd/>
            <a:tailEnd/>
          </a:ln>
        </p:spPr>
        <p:txBody>
          <a:bodyPr wrap="none" anchor="ctr"/>
          <a:lstStyle/>
          <a:p>
            <a:endParaRPr lang="en-US"/>
          </a:p>
        </p:txBody>
      </p:sp>
      <p:sp>
        <p:nvSpPr>
          <p:cNvPr id="26697" name="Text Box 91"/>
          <p:cNvSpPr txBox="1">
            <a:spLocks noChangeArrowheads="1"/>
          </p:cNvSpPr>
          <p:nvPr/>
        </p:nvSpPr>
        <p:spPr bwMode="auto">
          <a:xfrm>
            <a:off x="365125" y="6780213"/>
            <a:ext cx="1841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endParaRPr lang="en-US" sz="3600">
              <a:latin typeface="Times" charset="0"/>
            </a:endParaRPr>
          </a:p>
        </p:txBody>
      </p:sp>
      <p:sp>
        <p:nvSpPr>
          <p:cNvPr id="26698" name="Rectangle 92"/>
          <p:cNvSpPr>
            <a:spLocks noChangeArrowheads="1"/>
          </p:cNvSpPr>
          <p:nvPr/>
        </p:nvSpPr>
        <p:spPr bwMode="auto">
          <a:xfrm>
            <a:off x="381000" y="685800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a:latin typeface="Times" charset="0"/>
            </a:endParaRPr>
          </a:p>
        </p:txBody>
      </p:sp>
      <p:sp>
        <p:nvSpPr>
          <p:cNvPr id="26699" name="Rectangle 94"/>
          <p:cNvSpPr>
            <a:spLocks noChangeArrowheads="1"/>
          </p:cNvSpPr>
          <p:nvPr/>
        </p:nvSpPr>
        <p:spPr bwMode="auto">
          <a:xfrm>
            <a:off x="1066800" y="5410200"/>
            <a:ext cx="7985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800">
                <a:solidFill>
                  <a:srgbClr val="0A0E5B"/>
                </a:solidFill>
              </a:rPr>
              <a:t>Re&gt;&gt;1</a:t>
            </a:r>
          </a:p>
        </p:txBody>
      </p:sp>
      <p:sp>
        <p:nvSpPr>
          <p:cNvPr id="26700" name="Rectangle 95"/>
          <p:cNvSpPr>
            <a:spLocks noChangeArrowheads="1"/>
          </p:cNvSpPr>
          <p:nvPr/>
        </p:nvSpPr>
        <p:spPr bwMode="auto">
          <a:xfrm>
            <a:off x="7756525" y="5775325"/>
            <a:ext cx="6889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800">
                <a:solidFill>
                  <a:srgbClr val="0A0E5B"/>
                </a:solidFill>
              </a:rPr>
              <a:t>Re~1</a:t>
            </a:r>
          </a:p>
        </p:txBody>
      </p:sp>
      <p:sp>
        <p:nvSpPr>
          <p:cNvPr id="26701" name="Rectangle 96"/>
          <p:cNvSpPr>
            <a:spLocks noChangeArrowheads="1"/>
          </p:cNvSpPr>
          <p:nvPr/>
        </p:nvSpPr>
        <p:spPr bwMode="auto">
          <a:xfrm>
            <a:off x="619125" y="6107113"/>
            <a:ext cx="1614488"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800">
                <a:solidFill>
                  <a:srgbClr val="0A0E5B"/>
                </a:solidFill>
              </a:rPr>
              <a:t>Viscosity is not </a:t>
            </a:r>
          </a:p>
          <a:p>
            <a:r>
              <a:rPr lang="en-US" sz="1800">
                <a:solidFill>
                  <a:srgbClr val="0A0E5B"/>
                </a:solidFill>
              </a:rPr>
              <a:t>   important</a:t>
            </a:r>
          </a:p>
        </p:txBody>
      </p:sp>
      <p:sp>
        <p:nvSpPr>
          <p:cNvPr id="26702" name="Rectangle 97"/>
          <p:cNvSpPr>
            <a:spLocks noChangeArrowheads="1"/>
          </p:cNvSpPr>
          <p:nvPr/>
        </p:nvSpPr>
        <p:spPr bwMode="auto">
          <a:xfrm>
            <a:off x="7515225" y="6069013"/>
            <a:ext cx="12827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800"/>
              <a:t>   </a:t>
            </a:r>
            <a:r>
              <a:rPr lang="en-US" sz="1800">
                <a:solidFill>
                  <a:srgbClr val="0A0E5B"/>
                </a:solidFill>
              </a:rPr>
              <a:t>Viscous</a:t>
            </a:r>
          </a:p>
          <a:p>
            <a:r>
              <a:rPr lang="en-US" sz="1800">
                <a:solidFill>
                  <a:srgbClr val="0A0E5B"/>
                </a:solidFill>
              </a:rPr>
              <a:t> dissipation</a:t>
            </a:r>
          </a:p>
        </p:txBody>
      </p:sp>
      <p:sp>
        <p:nvSpPr>
          <p:cNvPr id="26703" name="Rectangle 100"/>
          <p:cNvSpPr>
            <a:spLocks noChangeArrowheads="1"/>
          </p:cNvSpPr>
          <p:nvPr/>
        </p:nvSpPr>
        <p:spPr bwMode="auto">
          <a:xfrm>
            <a:off x="5394325" y="6005513"/>
            <a:ext cx="110331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1800">
                <a:solidFill>
                  <a:srgbClr val="0A0E5B"/>
                </a:solidFill>
              </a:rPr>
              <a:t>Still not </a:t>
            </a:r>
          </a:p>
          <a:p>
            <a:r>
              <a:rPr lang="en-US" sz="1800">
                <a:solidFill>
                  <a:srgbClr val="0A0E5B"/>
                </a:solidFill>
              </a:rPr>
              <a:t>important</a:t>
            </a:r>
          </a:p>
        </p:txBody>
      </p:sp>
      <p:sp>
        <p:nvSpPr>
          <p:cNvPr id="198748" name="Rectangle 92"/>
          <p:cNvSpPr>
            <a:spLocks noChangeArrowheads="1"/>
          </p:cNvSpPr>
          <p:nvPr/>
        </p:nvSpPr>
        <p:spPr bwMode="auto">
          <a:xfrm>
            <a:off x="304800" y="0"/>
            <a:ext cx="8839200" cy="9461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2800" i="0" dirty="0">
                <a:solidFill>
                  <a:srgbClr val="0A0E5B"/>
                </a:solidFill>
              </a:rPr>
              <a:t>Kolmogorov theory reveals order in chaos for incompressible hydro turbulence</a:t>
            </a:r>
          </a:p>
        </p:txBody>
      </p:sp>
      <p:sp>
        <p:nvSpPr>
          <p:cNvPr id="198749" name="Rectangle 93"/>
          <p:cNvSpPr>
            <a:spLocks noChangeArrowheads="1"/>
          </p:cNvSpPr>
          <p:nvPr/>
        </p:nvSpPr>
        <p:spPr bwMode="auto">
          <a:xfrm>
            <a:off x="1752600" y="6629400"/>
            <a:ext cx="184150" cy="366713"/>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defRPr/>
            </a:pPr>
            <a:endParaRPr lang="en-US" sz="1800"/>
          </a:p>
        </p:txBody>
      </p:sp>
      <p:pic>
        <p:nvPicPr>
          <p:cNvPr id="2670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57200"/>
            <a:ext cx="213995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07" name="TextBox 3"/>
          <p:cNvSpPr txBox="1">
            <a:spLocks noChangeArrowheads="1"/>
          </p:cNvSpPr>
          <p:nvPr/>
        </p:nvSpPr>
        <p:spPr bwMode="auto">
          <a:xfrm>
            <a:off x="7162800" y="2819400"/>
            <a:ext cx="143033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i="1">
                <a:solidFill>
                  <a:schemeClr val="tx1"/>
                </a:solidFill>
                <a:latin typeface="Arial Narrow" charset="0"/>
                <a:ea typeface="ＭＳ Ｐゴシック" charset="0"/>
                <a:cs typeface="ＭＳ Ｐゴシック" charset="0"/>
              </a:defRPr>
            </a:lvl1pPr>
            <a:lvl2pPr marL="742950" indent="-285750">
              <a:defRPr sz="2000" b="1" i="1">
                <a:solidFill>
                  <a:schemeClr val="tx1"/>
                </a:solidFill>
                <a:latin typeface="Arial Narrow" charset="0"/>
                <a:ea typeface="ＭＳ Ｐゴシック" charset="0"/>
              </a:defRPr>
            </a:lvl2pPr>
            <a:lvl3pPr marL="1143000" indent="-228600">
              <a:defRPr sz="2000" b="1" i="1">
                <a:solidFill>
                  <a:schemeClr val="tx1"/>
                </a:solidFill>
                <a:latin typeface="Arial Narrow" charset="0"/>
                <a:ea typeface="ＭＳ Ｐゴシック" charset="0"/>
              </a:defRPr>
            </a:lvl3pPr>
            <a:lvl4pPr marL="1600200" indent="-228600">
              <a:defRPr sz="2000" b="1" i="1">
                <a:solidFill>
                  <a:schemeClr val="tx1"/>
                </a:solidFill>
                <a:latin typeface="Arial Narrow" charset="0"/>
                <a:ea typeface="ＭＳ Ｐゴシック" charset="0"/>
              </a:defRPr>
            </a:lvl4pPr>
            <a:lvl5pPr marL="2057400" indent="-228600">
              <a:defRPr sz="2000" b="1" i="1">
                <a:solidFill>
                  <a:schemeClr val="tx1"/>
                </a:solidFill>
                <a:latin typeface="Arial Narrow" charset="0"/>
                <a:ea typeface="ＭＳ Ｐゴシック" charset="0"/>
              </a:defRPr>
            </a:lvl5pPr>
            <a:lvl6pPr marL="2514600" indent="-228600" eaLnBrk="0" fontAlgn="base" hangingPunct="0">
              <a:spcBef>
                <a:spcPct val="0"/>
              </a:spcBef>
              <a:spcAft>
                <a:spcPct val="0"/>
              </a:spcAft>
              <a:defRPr sz="2000" b="1" i="1">
                <a:solidFill>
                  <a:schemeClr val="tx1"/>
                </a:solidFill>
                <a:latin typeface="Arial Narrow" charset="0"/>
                <a:ea typeface="ＭＳ Ｐゴシック" charset="0"/>
              </a:defRPr>
            </a:lvl6pPr>
            <a:lvl7pPr marL="2971800" indent="-228600" eaLnBrk="0" fontAlgn="base" hangingPunct="0">
              <a:spcBef>
                <a:spcPct val="0"/>
              </a:spcBef>
              <a:spcAft>
                <a:spcPct val="0"/>
              </a:spcAft>
              <a:defRPr sz="2000" b="1" i="1">
                <a:solidFill>
                  <a:schemeClr val="tx1"/>
                </a:solidFill>
                <a:latin typeface="Arial Narrow" charset="0"/>
                <a:ea typeface="ＭＳ Ｐゴシック" charset="0"/>
              </a:defRPr>
            </a:lvl7pPr>
            <a:lvl8pPr marL="3429000" indent="-228600" eaLnBrk="0" fontAlgn="base" hangingPunct="0">
              <a:spcBef>
                <a:spcPct val="0"/>
              </a:spcBef>
              <a:spcAft>
                <a:spcPct val="0"/>
              </a:spcAft>
              <a:defRPr sz="2000" b="1" i="1">
                <a:solidFill>
                  <a:schemeClr val="tx1"/>
                </a:solidFill>
                <a:latin typeface="Arial Narrow" charset="0"/>
                <a:ea typeface="ＭＳ Ｐゴシック" charset="0"/>
              </a:defRPr>
            </a:lvl8pPr>
            <a:lvl9pPr marL="3886200" indent="-228600" eaLnBrk="0" fontAlgn="base" hangingPunct="0">
              <a:spcBef>
                <a:spcPct val="0"/>
              </a:spcBef>
              <a:spcAft>
                <a:spcPct val="0"/>
              </a:spcAft>
              <a:defRPr sz="2000" b="1" i="1">
                <a:solidFill>
                  <a:schemeClr val="tx1"/>
                </a:solidFill>
                <a:latin typeface="Arial Narrow" charset="0"/>
                <a:ea typeface="ＭＳ Ｐゴシック" charset="0"/>
              </a:defRPr>
            </a:lvl9pPr>
          </a:lstStyle>
          <a:p>
            <a:r>
              <a:rPr lang="en-US" sz="1600">
                <a:solidFill>
                  <a:schemeClr val="bg1"/>
                </a:solidFill>
              </a:rPr>
              <a:t>A. Kolmogorov</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CACDA-CEF4-A347-96F9-86282CF5B251}"/>
              </a:ext>
            </a:extLst>
          </p:cNvPr>
          <p:cNvPicPr>
            <a:picLocks noChangeAspect="1"/>
          </p:cNvPicPr>
          <p:nvPr/>
        </p:nvPicPr>
        <p:blipFill>
          <a:blip r:embed="rId2"/>
          <a:stretch>
            <a:fillRect/>
          </a:stretch>
        </p:blipFill>
        <p:spPr>
          <a:xfrm>
            <a:off x="2910312" y="2140793"/>
            <a:ext cx="3604379" cy="2576415"/>
          </a:xfrm>
          <a:prstGeom prst="rect">
            <a:avLst/>
          </a:prstGeom>
        </p:spPr>
      </p:pic>
      <p:sp>
        <p:nvSpPr>
          <p:cNvPr id="4" name="Rectangle 20">
            <a:extLst>
              <a:ext uri="{FF2B5EF4-FFF2-40B4-BE49-F238E27FC236}">
                <a16:creationId xmlns:a16="http://schemas.microsoft.com/office/drawing/2014/main" id="{9BEB2060-A8AD-4449-A9DA-16ABCE2617C5}"/>
              </a:ext>
            </a:extLst>
          </p:cNvPr>
          <p:cNvSpPr>
            <a:spLocks noChangeArrowheads="1"/>
          </p:cNvSpPr>
          <p:nvPr/>
        </p:nvSpPr>
        <p:spPr bwMode="auto">
          <a:xfrm>
            <a:off x="4997835" y="4552178"/>
            <a:ext cx="18473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77"/>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9pPr>
          </a:lstStyle>
          <a:p>
            <a:pPr>
              <a:spcBef>
                <a:spcPct val="0"/>
              </a:spcBef>
              <a:buClrTx/>
              <a:buFontTx/>
              <a:buNone/>
            </a:pPr>
            <a:endParaRPr lang="en-US" altLang="en-US" sz="1050">
              <a:solidFill>
                <a:schemeClr val="tx1"/>
              </a:solidFill>
              <a:latin typeface="American Typewriter" panose="02090604020004020304" pitchFamily="18" charset="77"/>
            </a:endParaRPr>
          </a:p>
        </p:txBody>
      </p:sp>
      <p:sp>
        <p:nvSpPr>
          <p:cNvPr id="5" name="Rectangle 22">
            <a:extLst>
              <a:ext uri="{FF2B5EF4-FFF2-40B4-BE49-F238E27FC236}">
                <a16:creationId xmlns:a16="http://schemas.microsoft.com/office/drawing/2014/main" id="{CFC432D3-855A-FF46-BED6-86368DF9C87C}"/>
              </a:ext>
            </a:extLst>
          </p:cNvPr>
          <p:cNvSpPr>
            <a:spLocks noChangeArrowheads="1"/>
          </p:cNvSpPr>
          <p:nvPr/>
        </p:nvSpPr>
        <p:spPr bwMode="auto">
          <a:xfrm>
            <a:off x="3138206" y="3266411"/>
            <a:ext cx="18473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77"/>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9pPr>
          </a:lstStyle>
          <a:p>
            <a:pPr>
              <a:spcBef>
                <a:spcPct val="0"/>
              </a:spcBef>
              <a:buClrTx/>
              <a:buFontTx/>
              <a:buNone/>
            </a:pPr>
            <a:endParaRPr lang="en-US" altLang="en-US" sz="1050">
              <a:solidFill>
                <a:schemeClr val="tx1"/>
              </a:solidFill>
              <a:latin typeface="American Typewriter" panose="02090604020004020304" pitchFamily="18" charset="77"/>
            </a:endParaRPr>
          </a:p>
        </p:txBody>
      </p:sp>
      <p:sp>
        <p:nvSpPr>
          <p:cNvPr id="6" name="Rectangle 27">
            <a:extLst>
              <a:ext uri="{FF2B5EF4-FFF2-40B4-BE49-F238E27FC236}">
                <a16:creationId xmlns:a16="http://schemas.microsoft.com/office/drawing/2014/main" id="{7C4CA130-7E85-9F4E-BA68-F011ABD50C80}"/>
              </a:ext>
            </a:extLst>
          </p:cNvPr>
          <p:cNvSpPr>
            <a:spLocks noChangeArrowheads="1"/>
          </p:cNvSpPr>
          <p:nvPr/>
        </p:nvSpPr>
        <p:spPr bwMode="auto">
          <a:xfrm>
            <a:off x="4035810" y="4512888"/>
            <a:ext cx="18473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77"/>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9pPr>
          </a:lstStyle>
          <a:p>
            <a:pPr>
              <a:spcBef>
                <a:spcPct val="0"/>
              </a:spcBef>
              <a:buClrTx/>
              <a:buFontTx/>
              <a:buNone/>
            </a:pPr>
            <a:endParaRPr lang="en-US" altLang="en-US" sz="1050">
              <a:solidFill>
                <a:schemeClr val="tx1"/>
              </a:solidFill>
              <a:latin typeface="American Typewriter" panose="02090604020004020304" pitchFamily="18" charset="77"/>
            </a:endParaRPr>
          </a:p>
        </p:txBody>
      </p:sp>
      <p:sp>
        <p:nvSpPr>
          <p:cNvPr id="7" name="Rectangle 33">
            <a:extLst>
              <a:ext uri="{FF2B5EF4-FFF2-40B4-BE49-F238E27FC236}">
                <a16:creationId xmlns:a16="http://schemas.microsoft.com/office/drawing/2014/main" id="{21AB7F90-BADE-D94D-9871-6A8276D81160}"/>
              </a:ext>
            </a:extLst>
          </p:cNvPr>
          <p:cNvSpPr>
            <a:spLocks noChangeArrowheads="1"/>
          </p:cNvSpPr>
          <p:nvPr/>
        </p:nvSpPr>
        <p:spPr bwMode="auto">
          <a:xfrm>
            <a:off x="5645536" y="4664098"/>
            <a:ext cx="86915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Gill Sans MT" panose="020B0502020104020203" pitchFamily="34" charset="77"/>
              </a:defRPr>
            </a:lvl1pPr>
            <a:lvl2pPr marL="742950" indent="-28575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2pPr>
            <a:lvl3pPr marL="11430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3pPr>
            <a:lvl4pPr marL="16002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4pPr>
            <a:lvl5pPr marL="2057400" indent="-228600">
              <a:spcBef>
                <a:spcPts val="1000"/>
              </a:spcBef>
              <a:buClr>
                <a:schemeClr val="accent2"/>
              </a:buClr>
              <a:buFont typeface="Arial" panose="020B0604020202020204" pitchFamily="34" charset="0"/>
              <a:buChar char="•"/>
              <a:defRPr sz="1600">
                <a:solidFill>
                  <a:srgbClr val="262626"/>
                </a:solidFill>
                <a:latin typeface="Gill Sans MT" panose="020B0502020104020203" pitchFamily="34" charset="77"/>
              </a:defRPr>
            </a:lvl5pPr>
            <a:lvl6pPr marL="25146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6pPr>
            <a:lvl7pPr marL="29718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7pPr>
            <a:lvl8pPr marL="34290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8pPr>
            <a:lvl9pPr marL="3886200" indent="-228600" eaLnBrk="0" fontAlgn="base" hangingPunct="0">
              <a:spcBef>
                <a:spcPts val="1000"/>
              </a:spcBef>
              <a:spcAft>
                <a:spcPct val="0"/>
              </a:spcAft>
              <a:buClr>
                <a:schemeClr val="accent2"/>
              </a:buClr>
              <a:buFont typeface="Arial" panose="020B0604020202020204" pitchFamily="34" charset="0"/>
              <a:buChar char="•"/>
              <a:defRPr sz="1600">
                <a:solidFill>
                  <a:srgbClr val="262626"/>
                </a:solidFill>
                <a:latin typeface="Gill Sans MT" panose="020B0502020104020203" pitchFamily="34" charset="77"/>
              </a:defRPr>
            </a:lvl9pPr>
          </a:lstStyle>
          <a:p>
            <a:pPr>
              <a:spcBef>
                <a:spcPct val="0"/>
              </a:spcBef>
              <a:buClrTx/>
              <a:buFontTx/>
              <a:buNone/>
            </a:pPr>
            <a:endParaRPr lang="en-US" altLang="en-US" sz="1050">
              <a:solidFill>
                <a:schemeClr val="tx1"/>
              </a:solidFill>
              <a:latin typeface="American Typewriter" panose="02090604020004020304" pitchFamily="18" charset="77"/>
            </a:endParaRPr>
          </a:p>
        </p:txBody>
      </p:sp>
      <p:sp>
        <p:nvSpPr>
          <p:cNvPr id="8" name="TextBox 7">
            <a:extLst>
              <a:ext uri="{FF2B5EF4-FFF2-40B4-BE49-F238E27FC236}">
                <a16:creationId xmlns:a16="http://schemas.microsoft.com/office/drawing/2014/main" id="{F34364E5-C69D-6542-9B7B-EBA0BED4DC0B}"/>
              </a:ext>
            </a:extLst>
          </p:cNvPr>
          <p:cNvSpPr txBox="1"/>
          <p:nvPr/>
        </p:nvSpPr>
        <p:spPr>
          <a:xfrm>
            <a:off x="4300838" y="4988941"/>
            <a:ext cx="1363578" cy="276999"/>
          </a:xfrm>
          <a:prstGeom prst="rect">
            <a:avLst/>
          </a:prstGeom>
          <a:noFill/>
        </p:spPr>
        <p:txBody>
          <a:bodyPr wrap="none" rtlCol="0">
            <a:spAutoFit/>
          </a:bodyPr>
          <a:lstStyle/>
          <a:p>
            <a:r>
              <a:rPr lang="en-US" sz="1200" dirty="0">
                <a:solidFill>
                  <a:schemeClr val="bg1"/>
                </a:solidFill>
              </a:rPr>
              <a:t>Yuen, Ho &amp; AL 2021</a:t>
            </a:r>
          </a:p>
        </p:txBody>
      </p:sp>
      <p:sp>
        <p:nvSpPr>
          <p:cNvPr id="9" name="文字方塊 6">
            <a:extLst>
              <a:ext uri="{FF2B5EF4-FFF2-40B4-BE49-F238E27FC236}">
                <a16:creationId xmlns:a16="http://schemas.microsoft.com/office/drawing/2014/main" id="{21082AA1-6A2D-1844-B194-1AFC93BCC253}"/>
              </a:ext>
            </a:extLst>
          </p:cNvPr>
          <p:cNvSpPr txBox="1"/>
          <p:nvPr/>
        </p:nvSpPr>
        <p:spPr>
          <a:xfrm>
            <a:off x="3444377" y="4548859"/>
            <a:ext cx="636885" cy="230832"/>
          </a:xfrm>
          <a:prstGeom prst="rect">
            <a:avLst/>
          </a:prstGeom>
          <a:noFill/>
        </p:spPr>
        <p:txBody>
          <a:bodyPr wrap="square">
            <a:spAutoFit/>
          </a:bodyPr>
          <a:lstStyle/>
          <a:p>
            <a:pPr algn="ctr"/>
            <a:r>
              <a:rPr lang="en-US" sz="900" dirty="0">
                <a:solidFill>
                  <a:schemeClr val="bg1"/>
                </a:solidFill>
                <a:latin typeface="Arial" panose="020B0604020202020204" pitchFamily="34" charset="0"/>
                <a:cs typeface="Arial" panose="020B0604020202020204" pitchFamily="34" charset="0"/>
              </a:rPr>
              <a:t>420 pc</a:t>
            </a:r>
          </a:p>
        </p:txBody>
      </p:sp>
      <p:sp>
        <p:nvSpPr>
          <p:cNvPr id="10" name="文字方塊 7">
            <a:extLst>
              <a:ext uri="{FF2B5EF4-FFF2-40B4-BE49-F238E27FC236}">
                <a16:creationId xmlns:a16="http://schemas.microsoft.com/office/drawing/2014/main" id="{FD2881A2-587A-8A42-9844-857E83775038}"/>
              </a:ext>
            </a:extLst>
          </p:cNvPr>
          <p:cNvSpPr txBox="1"/>
          <p:nvPr/>
        </p:nvSpPr>
        <p:spPr>
          <a:xfrm>
            <a:off x="4035811" y="4548860"/>
            <a:ext cx="530054" cy="230832"/>
          </a:xfrm>
          <a:prstGeom prst="rect">
            <a:avLst/>
          </a:prstGeom>
          <a:noFill/>
        </p:spPr>
        <p:txBody>
          <a:bodyPr wrap="square">
            <a:spAutoFit/>
          </a:bodyPr>
          <a:lstStyle/>
          <a:p>
            <a:pPr algn="ctr"/>
            <a:r>
              <a:rPr lang="en-US" sz="900" dirty="0">
                <a:solidFill>
                  <a:schemeClr val="bg1"/>
                </a:solidFill>
                <a:latin typeface="Arial" panose="020B0604020202020204" pitchFamily="34" charset="0"/>
                <a:cs typeface="Arial" panose="020B0604020202020204" pitchFamily="34" charset="0"/>
              </a:rPr>
              <a:t>140pc</a:t>
            </a:r>
          </a:p>
        </p:txBody>
      </p:sp>
      <p:sp>
        <p:nvSpPr>
          <p:cNvPr id="11" name="文字方塊 8">
            <a:extLst>
              <a:ext uri="{FF2B5EF4-FFF2-40B4-BE49-F238E27FC236}">
                <a16:creationId xmlns:a16="http://schemas.microsoft.com/office/drawing/2014/main" id="{8535F6A5-3330-0A42-9BC0-65CBF6E10901}"/>
              </a:ext>
            </a:extLst>
          </p:cNvPr>
          <p:cNvSpPr txBox="1"/>
          <p:nvPr/>
        </p:nvSpPr>
        <p:spPr>
          <a:xfrm>
            <a:off x="4616810" y="4548859"/>
            <a:ext cx="589950" cy="230832"/>
          </a:xfrm>
          <a:prstGeom prst="rect">
            <a:avLst/>
          </a:prstGeom>
          <a:noFill/>
        </p:spPr>
        <p:txBody>
          <a:bodyPr wrap="square">
            <a:spAutoFit/>
          </a:bodyPr>
          <a:lstStyle/>
          <a:p>
            <a:pPr algn="ctr"/>
            <a:r>
              <a:rPr lang="en-US" sz="900" dirty="0">
                <a:solidFill>
                  <a:schemeClr val="bg1"/>
                </a:solidFill>
                <a:latin typeface="Arial" panose="020B0604020202020204" pitchFamily="34" charset="0"/>
                <a:cs typeface="Arial" panose="020B0604020202020204" pitchFamily="34" charset="0"/>
              </a:rPr>
              <a:t>46.7pc</a:t>
            </a:r>
          </a:p>
        </p:txBody>
      </p:sp>
      <p:sp>
        <p:nvSpPr>
          <p:cNvPr id="12" name="文字方塊 9">
            <a:extLst>
              <a:ext uri="{FF2B5EF4-FFF2-40B4-BE49-F238E27FC236}">
                <a16:creationId xmlns:a16="http://schemas.microsoft.com/office/drawing/2014/main" id="{F1901645-5438-6142-98DC-729777EF3019}"/>
              </a:ext>
            </a:extLst>
          </p:cNvPr>
          <p:cNvSpPr txBox="1"/>
          <p:nvPr/>
        </p:nvSpPr>
        <p:spPr>
          <a:xfrm>
            <a:off x="5449090" y="4508767"/>
            <a:ext cx="627847" cy="230832"/>
          </a:xfrm>
          <a:prstGeom prst="rect">
            <a:avLst/>
          </a:prstGeom>
          <a:noFill/>
        </p:spPr>
        <p:txBody>
          <a:bodyPr wrap="square">
            <a:spAutoFit/>
          </a:bodyPr>
          <a:lstStyle/>
          <a:p>
            <a:pPr algn="ctr"/>
            <a:r>
              <a:rPr lang="en-US" sz="900" dirty="0">
                <a:solidFill>
                  <a:schemeClr val="bg1"/>
                </a:solidFill>
                <a:latin typeface="Arial" panose="020B0604020202020204" pitchFamily="34" charset="0"/>
                <a:cs typeface="Arial" panose="020B0604020202020204" pitchFamily="34" charset="0"/>
              </a:rPr>
              <a:t>11.7pc</a:t>
            </a:r>
          </a:p>
        </p:txBody>
      </p:sp>
      <p:sp>
        <p:nvSpPr>
          <p:cNvPr id="13" name="文字方塊 10">
            <a:extLst>
              <a:ext uri="{FF2B5EF4-FFF2-40B4-BE49-F238E27FC236}">
                <a16:creationId xmlns:a16="http://schemas.microsoft.com/office/drawing/2014/main" id="{2E069D54-5F2A-4F46-A1A9-1DD9E53A6056}"/>
              </a:ext>
            </a:extLst>
          </p:cNvPr>
          <p:cNvSpPr txBox="1"/>
          <p:nvPr/>
        </p:nvSpPr>
        <p:spPr>
          <a:xfrm>
            <a:off x="6044799" y="4497572"/>
            <a:ext cx="530054" cy="230832"/>
          </a:xfrm>
          <a:prstGeom prst="rect">
            <a:avLst/>
          </a:prstGeom>
          <a:noFill/>
        </p:spPr>
        <p:txBody>
          <a:bodyPr wrap="square">
            <a:spAutoFit/>
          </a:bodyPr>
          <a:lstStyle/>
          <a:p>
            <a:pPr algn="ctr"/>
            <a:r>
              <a:rPr lang="en-US" sz="900" dirty="0">
                <a:solidFill>
                  <a:schemeClr val="bg1"/>
                </a:solidFill>
                <a:latin typeface="Arial" panose="020B0604020202020204" pitchFamily="34" charset="0"/>
                <a:cs typeface="Arial" panose="020B0604020202020204" pitchFamily="34" charset="0"/>
              </a:rPr>
              <a:t>2.3pc</a:t>
            </a:r>
          </a:p>
        </p:txBody>
      </p:sp>
      <p:sp>
        <p:nvSpPr>
          <p:cNvPr id="14" name="文字方塊 2">
            <a:extLst>
              <a:ext uri="{FF2B5EF4-FFF2-40B4-BE49-F238E27FC236}">
                <a16:creationId xmlns:a16="http://schemas.microsoft.com/office/drawing/2014/main" id="{BA206E5C-4366-714D-84A8-ECE77C71BDA3}"/>
              </a:ext>
            </a:extLst>
          </p:cNvPr>
          <p:cNvSpPr txBox="1"/>
          <p:nvPr/>
        </p:nvSpPr>
        <p:spPr>
          <a:xfrm>
            <a:off x="3480867" y="4764375"/>
            <a:ext cx="2861835" cy="323165"/>
          </a:xfrm>
          <a:prstGeom prst="rect">
            <a:avLst/>
          </a:prstGeom>
          <a:noFill/>
        </p:spPr>
        <p:txBody>
          <a:bodyPr wrap="square" rtlCol="0">
            <a:spAutoFit/>
          </a:bodyPr>
          <a:lstStyle/>
          <a:p>
            <a:pPr algn="ctr"/>
            <a:r>
              <a:rPr lang="en-US" sz="1500" dirty="0">
                <a:solidFill>
                  <a:schemeClr val="bg1"/>
                </a:solidFill>
              </a:rPr>
              <a:t>Distance (degrees,pc)</a:t>
            </a:r>
          </a:p>
        </p:txBody>
      </p:sp>
      <p:grpSp>
        <p:nvGrpSpPr>
          <p:cNvPr id="2" name="组 3">
            <a:extLst>
              <a:ext uri="{FF2B5EF4-FFF2-40B4-BE49-F238E27FC236}">
                <a16:creationId xmlns:a16="http://schemas.microsoft.com/office/drawing/2014/main" id="{F613B80D-238A-9B77-E6D2-9FEA2B00F002}"/>
              </a:ext>
            </a:extLst>
          </p:cNvPr>
          <p:cNvGrpSpPr/>
          <p:nvPr/>
        </p:nvGrpSpPr>
        <p:grpSpPr>
          <a:xfrm>
            <a:off x="6605533" y="3119970"/>
            <a:ext cx="3247532" cy="3018008"/>
            <a:chOff x="5444417" y="1575872"/>
            <a:chExt cx="5034562" cy="5192302"/>
          </a:xfrm>
        </p:grpSpPr>
        <p:grpSp>
          <p:nvGrpSpPr>
            <p:cNvPr id="16" name="组 4">
              <a:extLst>
                <a:ext uri="{FF2B5EF4-FFF2-40B4-BE49-F238E27FC236}">
                  <a16:creationId xmlns:a16="http://schemas.microsoft.com/office/drawing/2014/main" id="{4DD79D59-1AAA-5E2C-3EB1-8AB6A587C94A}"/>
                </a:ext>
              </a:extLst>
            </p:cNvPr>
            <p:cNvGrpSpPr/>
            <p:nvPr/>
          </p:nvGrpSpPr>
          <p:grpSpPr>
            <a:xfrm>
              <a:off x="5444417" y="1575872"/>
              <a:ext cx="5034562" cy="5192302"/>
              <a:chOff x="3093989" y="1193362"/>
              <a:chExt cx="6252162" cy="6275586"/>
            </a:xfrm>
          </p:grpSpPr>
          <p:pic>
            <p:nvPicPr>
              <p:cNvPr id="18" name="Picture 4">
                <a:extLst>
                  <a:ext uri="{FF2B5EF4-FFF2-40B4-BE49-F238E27FC236}">
                    <a16:creationId xmlns:a16="http://schemas.microsoft.com/office/drawing/2014/main" id="{DF453B1F-E3CC-A0DF-A158-85ECB4BFB665}"/>
                  </a:ext>
                </a:extLst>
              </p:cNvPr>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11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r="6628" b="9577"/>
              <a:stretch/>
            </p:blipFill>
            <p:spPr bwMode="auto">
              <a:xfrm>
                <a:off x="3240808" y="1193362"/>
                <a:ext cx="4684403" cy="5692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9" name="Rectangle 6">
                <a:extLst>
                  <a:ext uri="{FF2B5EF4-FFF2-40B4-BE49-F238E27FC236}">
                    <a16:creationId xmlns:a16="http://schemas.microsoft.com/office/drawing/2014/main" id="{97CA54CE-58D9-858C-B37C-A24656AA0340}"/>
                  </a:ext>
                </a:extLst>
              </p:cNvPr>
              <p:cNvSpPr>
                <a:spLocks/>
              </p:cNvSpPr>
              <p:nvPr/>
            </p:nvSpPr>
            <p:spPr bwMode="auto">
              <a:xfrm>
                <a:off x="3093989" y="6987687"/>
                <a:ext cx="6252162" cy="481261"/>
              </a:xfrm>
              <a:prstGeom prst="rect">
                <a:avLst/>
              </a:prstGeom>
              <a:noFill/>
              <a:ln>
                <a:noFill/>
              </a:ln>
            </p:spPr>
            <p:txBody>
              <a:bodyPr lIns="28575" tIns="28575" rIns="28575" bIns="28575" anchor="ctr"/>
              <a:lstStyle/>
              <a:p>
                <a:pPr algn="l"/>
                <a:r>
                  <a:rPr lang="en-US" altLang="zh-CN" sz="1125" dirty="0">
                    <a:solidFill>
                      <a:srgbClr val="000000"/>
                    </a:solidFill>
                    <a:latin typeface="Gill Sans" charset="0"/>
                    <a:sym typeface="Gill Sans" charset="0"/>
                  </a:rPr>
                  <a:t>Armstrong+ 95;  </a:t>
                </a:r>
                <a:r>
                  <a:rPr lang="en-US" altLang="zh-CN" sz="1125" dirty="0" err="1">
                    <a:solidFill>
                      <a:srgbClr val="000000"/>
                    </a:solidFill>
                    <a:latin typeface="Gill Sans" charset="0"/>
                    <a:sym typeface="Gill Sans" charset="0"/>
                  </a:rPr>
                  <a:t>Chepurnov</a:t>
                </a:r>
                <a:r>
                  <a:rPr lang="en-US" altLang="zh-CN" sz="1125" dirty="0">
                    <a:solidFill>
                      <a:srgbClr val="000000"/>
                    </a:solidFill>
                    <a:latin typeface="Gill Sans" charset="0"/>
                    <a:sym typeface="Gill Sans" charset="0"/>
                  </a:rPr>
                  <a:t> &amp; AL 09 </a:t>
                </a:r>
              </a:p>
              <a:p>
                <a:pPr algn="l"/>
                <a:endParaRPr lang="en-US" altLang="zh-CN" sz="1125" dirty="0">
                  <a:solidFill>
                    <a:srgbClr val="000000"/>
                  </a:solidFill>
                  <a:latin typeface="Gill Sans" charset="0"/>
                  <a:sym typeface="Gill Sans" charset="0"/>
                </a:endParaRPr>
              </a:p>
            </p:txBody>
          </p:sp>
        </p:grpSp>
        <p:sp>
          <p:nvSpPr>
            <p:cNvPr id="17" name="文本框 6">
              <a:extLst>
                <a:ext uri="{FF2B5EF4-FFF2-40B4-BE49-F238E27FC236}">
                  <a16:creationId xmlns:a16="http://schemas.microsoft.com/office/drawing/2014/main" id="{E6EBCCE9-739C-B944-3CC4-19FE95FB01E5}"/>
                </a:ext>
              </a:extLst>
            </p:cNvPr>
            <p:cNvSpPr txBox="1"/>
            <p:nvPr/>
          </p:nvSpPr>
          <p:spPr>
            <a:xfrm>
              <a:off x="6274275" y="4669401"/>
              <a:ext cx="2247022" cy="456703"/>
            </a:xfrm>
            <a:prstGeom prst="rect">
              <a:avLst/>
            </a:prstGeom>
            <a:noFill/>
          </p:spPr>
          <p:txBody>
            <a:bodyPr wrap="none" rtlCol="0">
              <a:spAutoFit/>
            </a:bodyPr>
            <a:lstStyle/>
            <a:p>
              <a:r>
                <a:rPr kumimoji="1" lang="en-US" altLang="zh-CN" sz="1125" dirty="0">
                  <a:solidFill>
                    <a:srgbClr val="FF0000"/>
                  </a:solidFill>
                </a:rPr>
                <a:t>Kolmogorov spectrum</a:t>
              </a:r>
              <a:endParaRPr kumimoji="1" lang="zh-CN" altLang="en-US" sz="1125" dirty="0">
                <a:solidFill>
                  <a:srgbClr val="FF0000"/>
                </a:solidFill>
              </a:endParaRPr>
            </a:p>
          </p:txBody>
        </p:sp>
      </p:grpSp>
      <p:sp>
        <p:nvSpPr>
          <p:cNvPr id="20" name="文本框 11">
            <a:extLst>
              <a:ext uri="{FF2B5EF4-FFF2-40B4-BE49-F238E27FC236}">
                <a16:creationId xmlns:a16="http://schemas.microsoft.com/office/drawing/2014/main" id="{96DBDF8C-32BD-A2D8-2352-A14E3B0EFDDF}"/>
              </a:ext>
            </a:extLst>
          </p:cNvPr>
          <p:cNvSpPr txBox="1"/>
          <p:nvPr/>
        </p:nvSpPr>
        <p:spPr>
          <a:xfrm>
            <a:off x="7237321" y="2651394"/>
            <a:ext cx="2024913" cy="300082"/>
          </a:xfrm>
          <a:prstGeom prst="rect">
            <a:avLst/>
          </a:prstGeom>
          <a:noFill/>
        </p:spPr>
        <p:txBody>
          <a:bodyPr wrap="none" rtlCol="0">
            <a:spAutoFit/>
          </a:bodyPr>
          <a:lstStyle/>
          <a:p>
            <a:r>
              <a:rPr kumimoji="1" lang="en-US" altLang="zh-CN" sz="1350" dirty="0">
                <a:solidFill>
                  <a:srgbClr val="660066"/>
                </a:solidFill>
                <a:latin typeface="Charter Black"/>
                <a:cs typeface="Charter Black"/>
              </a:rPr>
              <a:t>Interstellar Medium </a:t>
            </a:r>
            <a:endParaRPr kumimoji="1" lang="zh-CN" altLang="en-US" sz="1350" dirty="0">
              <a:solidFill>
                <a:srgbClr val="660066"/>
              </a:solidFill>
              <a:latin typeface="Charter Black"/>
              <a:cs typeface="Charter Black"/>
            </a:endParaRPr>
          </a:p>
        </p:txBody>
      </p:sp>
      <p:pic>
        <p:nvPicPr>
          <p:cNvPr id="21" name="图片 12" descr="BTurb.gif">
            <a:extLst>
              <a:ext uri="{FF2B5EF4-FFF2-40B4-BE49-F238E27FC236}">
                <a16:creationId xmlns:a16="http://schemas.microsoft.com/office/drawing/2014/main" id="{DEB8E0D0-F3F3-FCDA-70E4-F0C8B940C3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889" y="1794544"/>
            <a:ext cx="2630086" cy="1866759"/>
          </a:xfrm>
          <a:prstGeom prst="rect">
            <a:avLst/>
          </a:prstGeom>
        </p:spPr>
      </p:pic>
      <p:sp>
        <p:nvSpPr>
          <p:cNvPr id="22" name="文本框 13">
            <a:extLst>
              <a:ext uri="{FF2B5EF4-FFF2-40B4-BE49-F238E27FC236}">
                <a16:creationId xmlns:a16="http://schemas.microsoft.com/office/drawing/2014/main" id="{7AB4462C-F52E-253D-32CC-E4C8B01E5E0B}"/>
              </a:ext>
            </a:extLst>
          </p:cNvPr>
          <p:cNvSpPr txBox="1"/>
          <p:nvPr/>
        </p:nvSpPr>
        <p:spPr>
          <a:xfrm>
            <a:off x="7551908" y="2887993"/>
            <a:ext cx="1611339" cy="265457"/>
          </a:xfrm>
          <a:prstGeom prst="rect">
            <a:avLst/>
          </a:prstGeom>
          <a:noFill/>
        </p:spPr>
        <p:txBody>
          <a:bodyPr wrap="none" rtlCol="0">
            <a:spAutoFit/>
          </a:bodyPr>
          <a:lstStyle/>
          <a:p>
            <a:r>
              <a:rPr kumimoji="1" lang="en-US" altLang="zh-CN" sz="1125" dirty="0">
                <a:latin typeface="Arial Rounded MT Bold"/>
                <a:cs typeface="Arial Rounded MT Bold"/>
              </a:rPr>
              <a:t>Density fluctuations </a:t>
            </a:r>
            <a:endParaRPr kumimoji="1" lang="zh-CN" altLang="en-US" sz="1125" dirty="0">
              <a:latin typeface="Arial Rounded MT Bold"/>
              <a:cs typeface="Arial Rounded MT Bold"/>
            </a:endParaRPr>
          </a:p>
        </p:txBody>
      </p:sp>
      <p:sp>
        <p:nvSpPr>
          <p:cNvPr id="23" name="文本框 14">
            <a:extLst>
              <a:ext uri="{FF2B5EF4-FFF2-40B4-BE49-F238E27FC236}">
                <a16:creationId xmlns:a16="http://schemas.microsoft.com/office/drawing/2014/main" id="{05AE3045-1D7C-80B2-5730-D830958849C3}"/>
              </a:ext>
            </a:extLst>
          </p:cNvPr>
          <p:cNvSpPr txBox="1"/>
          <p:nvPr/>
        </p:nvSpPr>
        <p:spPr>
          <a:xfrm>
            <a:off x="1007682" y="1558088"/>
            <a:ext cx="1729961" cy="265457"/>
          </a:xfrm>
          <a:prstGeom prst="rect">
            <a:avLst/>
          </a:prstGeom>
          <a:noFill/>
        </p:spPr>
        <p:txBody>
          <a:bodyPr wrap="none" rtlCol="0">
            <a:spAutoFit/>
          </a:bodyPr>
          <a:lstStyle/>
          <a:p>
            <a:r>
              <a:rPr kumimoji="1" lang="en-US" altLang="zh-CN" sz="1125" dirty="0">
                <a:solidFill>
                  <a:schemeClr val="bg1"/>
                </a:solidFill>
                <a:latin typeface="Arial Rounded MT Bold"/>
                <a:cs typeface="Arial Rounded MT Bold"/>
              </a:rPr>
              <a:t>Magnetic fluctuations </a:t>
            </a:r>
            <a:endParaRPr kumimoji="1" lang="zh-CN" altLang="en-US" sz="1125" dirty="0">
              <a:solidFill>
                <a:schemeClr val="bg1"/>
              </a:solidFill>
              <a:latin typeface="Arial Rounded MT Bold"/>
              <a:cs typeface="Arial Rounded MT Bold"/>
            </a:endParaRPr>
          </a:p>
        </p:txBody>
      </p:sp>
      <p:sp>
        <p:nvSpPr>
          <p:cNvPr id="24" name="矩形 15">
            <a:extLst>
              <a:ext uri="{FF2B5EF4-FFF2-40B4-BE49-F238E27FC236}">
                <a16:creationId xmlns:a16="http://schemas.microsoft.com/office/drawing/2014/main" id="{48A4EA26-A77D-DBDD-7BDC-4922187469AC}"/>
              </a:ext>
            </a:extLst>
          </p:cNvPr>
          <p:cNvSpPr/>
          <p:nvPr/>
        </p:nvSpPr>
        <p:spPr>
          <a:xfrm>
            <a:off x="844284" y="1361415"/>
            <a:ext cx="1928733" cy="300082"/>
          </a:xfrm>
          <a:prstGeom prst="rect">
            <a:avLst/>
          </a:prstGeom>
          <a:noFill/>
        </p:spPr>
        <p:txBody>
          <a:bodyPr wrap="none" rtlCol="0">
            <a:spAutoFit/>
          </a:bodyPr>
          <a:lstStyle/>
          <a:p>
            <a:r>
              <a:rPr kumimoji="1" lang="en-US" altLang="zh-CN" sz="1350" dirty="0">
                <a:solidFill>
                  <a:srgbClr val="660066"/>
                </a:solidFill>
                <a:latin typeface="Charter Black"/>
                <a:cs typeface="Charter Black"/>
              </a:rPr>
              <a:t>Clusters of Galaxies</a:t>
            </a:r>
            <a:endParaRPr kumimoji="1" lang="zh-CN" altLang="en-US" sz="1350" dirty="0">
              <a:solidFill>
                <a:srgbClr val="660066"/>
              </a:solidFill>
              <a:latin typeface="Charter Black"/>
              <a:cs typeface="Charter Black"/>
            </a:endParaRPr>
          </a:p>
        </p:txBody>
      </p:sp>
      <p:sp>
        <p:nvSpPr>
          <p:cNvPr id="25" name="文本框 16">
            <a:extLst>
              <a:ext uri="{FF2B5EF4-FFF2-40B4-BE49-F238E27FC236}">
                <a16:creationId xmlns:a16="http://schemas.microsoft.com/office/drawing/2014/main" id="{D0EF123F-24FB-4BDA-CF55-104E68942D22}"/>
              </a:ext>
            </a:extLst>
          </p:cNvPr>
          <p:cNvSpPr txBox="1"/>
          <p:nvPr/>
        </p:nvSpPr>
        <p:spPr>
          <a:xfrm>
            <a:off x="1266991" y="3696246"/>
            <a:ext cx="1271502" cy="265457"/>
          </a:xfrm>
          <a:prstGeom prst="rect">
            <a:avLst/>
          </a:prstGeom>
          <a:noFill/>
        </p:spPr>
        <p:txBody>
          <a:bodyPr wrap="none" rtlCol="0">
            <a:spAutoFit/>
          </a:bodyPr>
          <a:lstStyle/>
          <a:p>
            <a:r>
              <a:rPr kumimoji="1" lang="en-US" altLang="zh-CN" sz="1125" dirty="0">
                <a:solidFill>
                  <a:schemeClr val="bg1"/>
                </a:solidFill>
              </a:rPr>
              <a:t>Vogt &amp; </a:t>
            </a:r>
            <a:r>
              <a:rPr kumimoji="1" lang="en-US" altLang="zh-CN" sz="1125" dirty="0" err="1">
                <a:solidFill>
                  <a:schemeClr val="bg1"/>
                </a:solidFill>
              </a:rPr>
              <a:t>EnBlin</a:t>
            </a:r>
            <a:r>
              <a:rPr kumimoji="1" lang="en-US" altLang="zh-CN" sz="1125" dirty="0">
                <a:solidFill>
                  <a:schemeClr val="bg1"/>
                </a:solidFill>
              </a:rPr>
              <a:t> 2005</a:t>
            </a:r>
            <a:endParaRPr kumimoji="1" lang="zh-CN" altLang="en-US" sz="1125" dirty="0">
              <a:solidFill>
                <a:schemeClr val="bg1"/>
              </a:solidFill>
            </a:endParaRPr>
          </a:p>
        </p:txBody>
      </p:sp>
      <p:sp>
        <p:nvSpPr>
          <p:cNvPr id="26" name="TextBox 25">
            <a:extLst>
              <a:ext uri="{FF2B5EF4-FFF2-40B4-BE49-F238E27FC236}">
                <a16:creationId xmlns:a16="http://schemas.microsoft.com/office/drawing/2014/main" id="{DAEBAA71-77D5-3823-9E76-887FA77BC83C}"/>
              </a:ext>
            </a:extLst>
          </p:cNvPr>
          <p:cNvSpPr txBox="1"/>
          <p:nvPr/>
        </p:nvSpPr>
        <p:spPr>
          <a:xfrm>
            <a:off x="1127200" y="81240"/>
            <a:ext cx="7230377" cy="523220"/>
          </a:xfrm>
          <a:prstGeom prst="rect">
            <a:avLst/>
          </a:prstGeom>
          <a:noFill/>
        </p:spPr>
        <p:txBody>
          <a:bodyPr wrap="none" rtlCol="0">
            <a:spAutoFit/>
          </a:bodyPr>
          <a:lstStyle/>
          <a:p>
            <a:r>
              <a:rPr lang="en-US" sz="2800" i="0" dirty="0">
                <a:solidFill>
                  <a:schemeClr val="bg1"/>
                </a:solidFill>
              </a:rPr>
              <a:t>Kolmogorov spectrum is common in Astrophysics</a:t>
            </a:r>
          </a:p>
        </p:txBody>
      </p:sp>
      <p:sp>
        <p:nvSpPr>
          <p:cNvPr id="27" name="TextBox 26">
            <a:extLst>
              <a:ext uri="{FF2B5EF4-FFF2-40B4-BE49-F238E27FC236}">
                <a16:creationId xmlns:a16="http://schemas.microsoft.com/office/drawing/2014/main" id="{6653CA51-7655-FE87-15C4-84A1CBD14163}"/>
              </a:ext>
            </a:extLst>
          </p:cNvPr>
          <p:cNvSpPr txBox="1"/>
          <p:nvPr/>
        </p:nvSpPr>
        <p:spPr>
          <a:xfrm>
            <a:off x="3910814" y="1533793"/>
            <a:ext cx="2024913" cy="300082"/>
          </a:xfrm>
          <a:prstGeom prst="rect">
            <a:avLst/>
          </a:prstGeom>
          <a:noFill/>
        </p:spPr>
        <p:txBody>
          <a:bodyPr wrap="none" rtlCol="0">
            <a:spAutoFit/>
          </a:bodyPr>
          <a:lstStyle/>
          <a:p>
            <a:r>
              <a:rPr kumimoji="1" lang="en-US" altLang="zh-CN" sz="1350" dirty="0">
                <a:solidFill>
                  <a:srgbClr val="660066"/>
                </a:solidFill>
                <a:latin typeface="Charter Black"/>
                <a:cs typeface="Charter Black"/>
              </a:rPr>
              <a:t>Interstellar Medium </a:t>
            </a:r>
            <a:endParaRPr kumimoji="1" lang="zh-CN" altLang="en-US" sz="1350" dirty="0">
              <a:solidFill>
                <a:srgbClr val="660066"/>
              </a:solidFill>
              <a:latin typeface="Charter Black"/>
              <a:cs typeface="Charter Black"/>
            </a:endParaRPr>
          </a:p>
        </p:txBody>
      </p:sp>
      <p:sp>
        <p:nvSpPr>
          <p:cNvPr id="28" name="TextBox 27">
            <a:extLst>
              <a:ext uri="{FF2B5EF4-FFF2-40B4-BE49-F238E27FC236}">
                <a16:creationId xmlns:a16="http://schemas.microsoft.com/office/drawing/2014/main" id="{30C39FCC-A58E-6561-9BFF-9DC04ED9B2A6}"/>
              </a:ext>
            </a:extLst>
          </p:cNvPr>
          <p:cNvSpPr txBox="1"/>
          <p:nvPr/>
        </p:nvSpPr>
        <p:spPr>
          <a:xfrm>
            <a:off x="4035810" y="1794544"/>
            <a:ext cx="1736309" cy="276999"/>
          </a:xfrm>
          <a:prstGeom prst="rect">
            <a:avLst/>
          </a:prstGeom>
          <a:noFill/>
        </p:spPr>
        <p:txBody>
          <a:bodyPr wrap="none" rtlCol="0">
            <a:spAutoFit/>
          </a:bodyPr>
          <a:lstStyle/>
          <a:p>
            <a:r>
              <a:rPr kumimoji="1" lang="en-US" altLang="zh-CN" sz="1200" dirty="0">
                <a:latin typeface="Arial Rounded MT Bold"/>
                <a:cs typeface="Arial Rounded MT Bold"/>
              </a:rPr>
              <a:t>Velocity fluctuations </a:t>
            </a:r>
            <a:endParaRPr kumimoji="1" lang="zh-CN" altLang="en-US" sz="1200" dirty="0">
              <a:latin typeface="Arial Rounded MT Bold"/>
              <a:cs typeface="Arial Rounded MT Bold"/>
            </a:endParaRPr>
          </a:p>
        </p:txBody>
      </p:sp>
      <p:sp>
        <p:nvSpPr>
          <p:cNvPr id="30" name="TextBox 29">
            <a:extLst>
              <a:ext uri="{FF2B5EF4-FFF2-40B4-BE49-F238E27FC236}">
                <a16:creationId xmlns:a16="http://schemas.microsoft.com/office/drawing/2014/main" id="{1BE1C67A-8E21-7462-6A34-33B13BC69ABC}"/>
              </a:ext>
            </a:extLst>
          </p:cNvPr>
          <p:cNvSpPr txBox="1"/>
          <p:nvPr/>
        </p:nvSpPr>
        <p:spPr>
          <a:xfrm>
            <a:off x="3670933" y="3659242"/>
            <a:ext cx="1220334" cy="323165"/>
          </a:xfrm>
          <a:prstGeom prst="rect">
            <a:avLst/>
          </a:prstGeom>
          <a:noFill/>
        </p:spPr>
        <p:txBody>
          <a:bodyPr wrap="none" rtlCol="0">
            <a:spAutoFit/>
          </a:bodyPr>
          <a:lstStyle/>
          <a:p>
            <a:r>
              <a:rPr lang="en-US" sz="1500" dirty="0"/>
              <a:t>Taurus region</a:t>
            </a:r>
          </a:p>
        </p:txBody>
      </p:sp>
    </p:spTree>
    <p:extLst>
      <p:ext uri="{BB962C8B-B14F-4D97-AF65-F5344CB8AC3E}">
        <p14:creationId xmlns:p14="http://schemas.microsoft.com/office/powerpoint/2010/main" val="4228219644"/>
      </p:ext>
    </p:extLst>
  </p:cSld>
  <p:clrMapOvr>
    <a:masterClrMapping/>
  </p:clrMapOvr>
</p:sld>
</file>

<file path=ppt/theme/theme1.xml><?xml version="1.0" encoding="utf-8"?>
<a:theme xmlns:a="http://schemas.openxmlformats.org/drawingml/2006/main" name="Shimmer">
  <a:themeElements>
    <a:clrScheme name="Custom 7">
      <a:dk1>
        <a:srgbClr val="808080"/>
      </a:dk1>
      <a:lt1>
        <a:srgbClr val="E6E6E6"/>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Narrow"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Narrow"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27636</TotalTime>
  <Words>3421</Words>
  <Application>Microsoft Macintosh PowerPoint</Application>
  <PresentationFormat>On-screen Show (4:3)</PresentationFormat>
  <Paragraphs>459</Paragraphs>
  <Slides>75</Slides>
  <Notes>9</Notes>
  <HiddenSlides>0</HiddenSlides>
  <MMClips>2</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75</vt:i4>
      </vt:variant>
    </vt:vector>
  </HeadingPairs>
  <TitlesOfParts>
    <vt:vector size="101" baseType="lpstr">
      <vt:lpstr>Arial Italic</vt:lpstr>
      <vt:lpstr>Times</vt:lpstr>
      <vt:lpstr>Abadi MT Condensed Extra Bold</vt:lpstr>
      <vt:lpstr>American Typewriter</vt:lpstr>
      <vt:lpstr>American Typewriter Condensed</vt:lpstr>
      <vt:lpstr>Arial</vt:lpstr>
      <vt:lpstr>Arial Narrow</vt:lpstr>
      <vt:lpstr>Arial Narrow Bold</vt:lpstr>
      <vt:lpstr>Arial Rounded MT Bold</vt:lpstr>
      <vt:lpstr>Avenir Black</vt:lpstr>
      <vt:lpstr>Avenir Black Oblique</vt:lpstr>
      <vt:lpstr>Avenir Medium</vt:lpstr>
      <vt:lpstr>Avenir Next Condensed Medium</vt:lpstr>
      <vt:lpstr>Avenir Next Demi Bold</vt:lpstr>
      <vt:lpstr>Calibri</vt:lpstr>
      <vt:lpstr>Cambria Math</vt:lpstr>
      <vt:lpstr>Chalkboard</vt:lpstr>
      <vt:lpstr>Charter Black</vt:lpstr>
      <vt:lpstr>Cochin</vt:lpstr>
      <vt:lpstr>Geneva</vt:lpstr>
      <vt:lpstr>Gill Sans</vt:lpstr>
      <vt:lpstr>Symbol</vt:lpstr>
      <vt:lpstr>Tahoma</vt:lpstr>
      <vt:lpstr>Times New Roman</vt:lpstr>
      <vt:lpstr>Wingdings</vt:lpstr>
      <vt:lpstr>Shimmer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Wisconsin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Turbulent Reconnection in Partially Ionized Interstellar Gas   </dc:title>
  <cp:lastModifiedBy>ALEXANDRE LAZARIAN</cp:lastModifiedBy>
  <cp:revision>599</cp:revision>
  <cp:lastPrinted>2015-01-29T13:44:31Z</cp:lastPrinted>
  <dcterms:created xsi:type="dcterms:W3CDTF">2010-04-21T13:41:55Z</dcterms:created>
  <dcterms:modified xsi:type="dcterms:W3CDTF">2023-05-17T13:21:36Z</dcterms:modified>
</cp:coreProperties>
</file>