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media1.mov" ContentType="video/unknown"/>
  <Override PartName="/ppt/media/image4.jpeg" ContentType="image/jpeg"/>
  <Override PartName="/ppt/media/media1.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b="def" i="def"/>
      <a:tcStyle>
        <a:tcBdr/>
        <a:fill>
          <a:solidFill>
            <a:srgbClr val="F2F2F2"/>
          </a:solidFill>
        </a:fill>
      </a:tcStyle>
    </a:band2H>
    <a:firstCol>
      <a:tcTxStyle b="def" i="de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EFF8FA"/>
          </a:solidFill>
        </a:fill>
      </a:tcStyle>
    </a:band2H>
    <a:firstCol>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def" i="de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F2F2F2"/>
          </a:solidFill>
        </a:fill>
      </a:tcStyle>
    </a:band2H>
    <a:firstCol>
      <a:tcTxStyle b="def" i="de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def" i="de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def" i="de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b="def" i="def"/>
      <a:tcStyle>
        <a:tcBdr/>
        <a:fill>
          <a:solidFill>
            <a:srgbClr val="E4E4E0"/>
          </a:solidFill>
        </a:fill>
      </a:tcStyle>
    </a:band2H>
    <a:firstCol>
      <a:tcTxStyle b="def" i="de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def"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def" i="de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b="def" i="def"/>
      <a:tcStyle>
        <a:tcBdr/>
        <a:fill>
          <a:solidFill>
            <a:srgbClr val="F2F2F2"/>
          </a:solidFill>
        </a:fill>
      </a:tcStyle>
    </a:band2H>
    <a:firstCol>
      <a:tcTxStyle b="def" i="de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def" i="de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def" i="de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b="def" i="def"/>
      <a:tcStyle>
        <a:tcBdr/>
        <a:fill>
          <a:solidFill>
            <a:srgbClr val="D2D2D2">
              <a:alpha val="30000"/>
            </a:srgbClr>
          </a:solidFill>
        </a:fill>
      </a:tcStyle>
    </a:band2H>
    <a:firstCol>
      <a:tcTxStyle b="def" i="de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def" i="de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def" i="de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D51ADE6A-740E-44AE-83CC-AE7238B6C88D}" styleName="">
    <a:tblBg/>
    <a:wholeTbl>
      <a:tcTxStyle b="off" i="off">
        <a:fontRef idx="minor">
          <a:srgbClr val="FFFFFF"/>
        </a:fontRef>
        <a:srgbClr val="FFFFFF"/>
      </a:tcTxStyle>
      <a:tcStyle>
        <a:tcBdr>
          <a:left>
            <a:ln w="38100" cap="flat">
              <a:solidFill>
                <a:srgbClr val="C0C0C0"/>
              </a:solidFill>
              <a:prstDash val="solid"/>
              <a:miter lim="400000"/>
            </a:ln>
          </a:left>
          <a:right>
            <a:ln w="38100" cap="flat">
              <a:solidFill>
                <a:srgbClr val="C0C0C0"/>
              </a:solidFill>
              <a:prstDash val="solid"/>
              <a:miter lim="400000"/>
            </a:ln>
          </a:right>
          <a:top>
            <a:ln w="38100" cap="flat">
              <a:solidFill>
                <a:srgbClr val="C0C0C0"/>
              </a:solidFill>
              <a:prstDash val="solid"/>
              <a:miter lim="400000"/>
            </a:ln>
          </a:top>
          <a:bottom>
            <a:ln w="38100" cap="flat">
              <a:solidFill>
                <a:srgbClr val="C0C0C0"/>
              </a:solidFill>
              <a:prstDash val="solid"/>
              <a:miter lim="400000"/>
            </a:ln>
          </a:bottom>
          <a:insideH>
            <a:ln w="38100" cap="flat">
              <a:solidFill>
                <a:srgbClr val="C0C0C0"/>
              </a:solidFill>
              <a:prstDash val="solid"/>
              <a:miter lim="400000"/>
            </a:ln>
          </a:insideH>
          <a:insideV>
            <a:ln w="38100" cap="flat">
              <a:solidFill>
                <a:srgbClr val="C0C0C0"/>
              </a:solidFill>
              <a:prstDash val="solid"/>
              <a:miter lim="400000"/>
            </a:ln>
          </a:insideV>
        </a:tcBdr>
        <a:fill>
          <a:noFill/>
        </a:fill>
      </a:tcStyle>
    </a:wholeTbl>
    <a:band2H>
      <a:tcTxStyle b="def" i="def"/>
      <a:tcStyle>
        <a:tcBdr/>
        <a:fill>
          <a:solidFill>
            <a:srgbClr val="EFF1F3"/>
          </a:solidFill>
        </a:fill>
      </a:tcStyle>
    </a:band2H>
    <a:firstCol>
      <a:tcTxStyle b="off" i="off">
        <a:font>
          <a:latin typeface="Bank Gothic Medium"/>
          <a:ea typeface="Bank Gothic Medium"/>
          <a:cs typeface="Bank Gothic Medium"/>
        </a:font>
        <a:srgbClr val="FFFFFF"/>
      </a:tcTxStyle>
      <a:tcStyle>
        <a:tcBdr>
          <a:left>
            <a:ln w="38100" cap="flat">
              <a:solidFill>
                <a:srgbClr val="C0C0C0"/>
              </a:solidFill>
              <a:prstDash val="solid"/>
              <a:miter lim="400000"/>
            </a:ln>
          </a:left>
          <a:right>
            <a:ln w="38100" cap="flat">
              <a:solidFill>
                <a:srgbClr val="C0C0C0"/>
              </a:solidFill>
              <a:prstDash val="solid"/>
              <a:miter lim="400000"/>
            </a:ln>
          </a:right>
          <a:top>
            <a:ln w="38100" cap="flat">
              <a:solidFill>
                <a:srgbClr val="C0C0C0"/>
              </a:solidFill>
              <a:prstDash val="solid"/>
              <a:miter lim="400000"/>
            </a:ln>
          </a:top>
          <a:bottom>
            <a:ln w="38100" cap="flat">
              <a:solidFill>
                <a:srgbClr val="C0C0C0"/>
              </a:solidFill>
              <a:prstDash val="solid"/>
              <a:miter lim="400000"/>
            </a:ln>
          </a:bottom>
          <a:insideH>
            <a:ln w="38100" cap="flat">
              <a:solidFill>
                <a:srgbClr val="C0C0C0"/>
              </a:solidFill>
              <a:prstDash val="solid"/>
              <a:miter lim="400000"/>
            </a:ln>
          </a:insideH>
          <a:insideV>
            <a:ln w="38100" cap="flat">
              <a:solidFill>
                <a:srgbClr val="C0C0C0"/>
              </a:solidFill>
              <a:prstDash val="solid"/>
              <a:miter lim="400000"/>
            </a:ln>
          </a:insideV>
        </a:tcBdr>
        <a:fill>
          <a:noFill/>
        </a:fill>
      </a:tcStyle>
    </a:firstCol>
    <a:lastRow>
      <a:tcTxStyle b="off" i="off">
        <a:fontRef idx="minor">
          <a:srgbClr val="FFFFFF"/>
        </a:fontRef>
        <a:srgbClr val="FFFFFF"/>
      </a:tcTxStyle>
      <a:tcStyle>
        <a:tcBdr>
          <a:left>
            <a:ln w="38100" cap="flat">
              <a:solidFill>
                <a:srgbClr val="C0C0C0"/>
              </a:solidFill>
              <a:prstDash val="solid"/>
              <a:miter lim="400000"/>
            </a:ln>
          </a:left>
          <a:right>
            <a:ln w="38100" cap="flat">
              <a:solidFill>
                <a:srgbClr val="C0C0C0"/>
              </a:solidFill>
              <a:prstDash val="solid"/>
              <a:miter lim="400000"/>
            </a:ln>
          </a:right>
          <a:top>
            <a:ln w="38100" cap="flat">
              <a:solidFill>
                <a:srgbClr val="C0C0C0"/>
              </a:solidFill>
              <a:prstDash val="solid"/>
              <a:miter lim="400000"/>
            </a:ln>
          </a:top>
          <a:bottom>
            <a:ln w="38100" cap="flat">
              <a:solidFill>
                <a:srgbClr val="C0C0C0"/>
              </a:solidFill>
              <a:prstDash val="solid"/>
              <a:miter lim="400000"/>
            </a:ln>
          </a:bottom>
          <a:insideH>
            <a:ln w="38100" cap="flat">
              <a:solidFill>
                <a:srgbClr val="C0C0C0"/>
              </a:solidFill>
              <a:prstDash val="solid"/>
              <a:miter lim="400000"/>
            </a:ln>
          </a:insideH>
          <a:insideV>
            <a:ln w="38100" cap="flat">
              <a:solidFill>
                <a:srgbClr val="C0C0C0"/>
              </a:solidFill>
              <a:prstDash val="solid"/>
              <a:miter lim="400000"/>
            </a:ln>
          </a:insideV>
        </a:tcBdr>
        <a:fill>
          <a:noFill/>
        </a:fill>
      </a:tcStyle>
    </a:lastRow>
    <a:firstRow>
      <a:tcTxStyle b="off" i="off">
        <a:fontRef idx="minor">
          <a:srgbClr val="FFFFFF"/>
        </a:fontRef>
        <a:srgbClr val="FFFFFF"/>
      </a:tcTxStyle>
      <a:tcStyle>
        <a:tcBdr>
          <a:left>
            <a:ln w="38100" cap="flat">
              <a:solidFill>
                <a:srgbClr val="C0C0C0"/>
              </a:solidFill>
              <a:prstDash val="solid"/>
              <a:miter lim="400000"/>
            </a:ln>
          </a:left>
          <a:right>
            <a:ln w="38100" cap="flat">
              <a:solidFill>
                <a:srgbClr val="C0C0C0"/>
              </a:solidFill>
              <a:prstDash val="solid"/>
              <a:miter lim="400000"/>
            </a:ln>
          </a:right>
          <a:top>
            <a:ln w="38100" cap="flat">
              <a:solidFill>
                <a:srgbClr val="C0C0C0"/>
              </a:solidFill>
              <a:prstDash val="solid"/>
              <a:miter lim="400000"/>
            </a:ln>
          </a:top>
          <a:bottom>
            <a:ln w="38100" cap="flat">
              <a:solidFill>
                <a:srgbClr val="C0C0C0"/>
              </a:solidFill>
              <a:prstDash val="solid"/>
              <a:miter lim="400000"/>
            </a:ln>
          </a:bottom>
          <a:insideH>
            <a:ln w="38100" cap="flat">
              <a:solidFill>
                <a:srgbClr val="C0C0C0"/>
              </a:solidFill>
              <a:prstDash val="solid"/>
              <a:miter lim="400000"/>
            </a:ln>
          </a:insideH>
          <a:insideV>
            <a:ln w="38100" cap="flat">
              <a:solidFill>
                <a:srgbClr val="C0C0C0"/>
              </a:solidFill>
              <a:prstDash val="solid"/>
              <a:miter lim="400000"/>
            </a:ln>
          </a:insideV>
        </a:tcBdr>
        <a:fill>
          <a:noFill/>
        </a:fill>
      </a:tcStyle>
    </a:firstRow>
  </a:tblStyle>
  <a:tblStyle styleId="{4A9BC294-FFE2-49D5-8D69-9E1BD2C41BD5}" styleName="">
    <a:tblBg/>
    <a:wholeTbl>
      <a:tcTxStyle b="off" i="off">
        <a:font>
          <a:latin typeface="Gill Sans"/>
          <a:ea typeface="Gill Sans"/>
          <a:cs typeface="Gill Sans"/>
        </a:font>
        <a:srgbClr val="646464"/>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wholeTbl>
    <a:band2H>
      <a:tcTxStyle b="def" i="def"/>
      <a:tcStyle>
        <a:tcBdr/>
        <a:fill>
          <a:solidFill>
            <a:srgbClr val="EFF1F3"/>
          </a:solidFill>
        </a:fill>
      </a:tcStyle>
    </a:band2H>
    <a:firstCol>
      <a:tcTxStyle b="off" i="off">
        <a:font>
          <a:latin typeface="Gill Sans"/>
          <a:ea typeface="Gill Sans"/>
          <a:cs typeface="Gill Sans"/>
        </a:font>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Col>
    <a:lastRow>
      <a:tcTxStyle b="off" i="off">
        <a:font>
          <a:latin typeface="Gill Sans"/>
          <a:ea typeface="Gill Sans"/>
          <a:cs typeface="Gill Sans"/>
        </a:font>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lastRow>
    <a:firstRow>
      <a:tcTxStyle b="off" i="off">
        <a:font>
          <a:latin typeface="Gill Sans"/>
          <a:ea typeface="Gill Sans"/>
          <a:cs typeface="Gill Sans"/>
        </a:font>
        <a:srgbClr val="FFFFFF"/>
      </a:tcTxStyle>
      <a:tcStyle>
        <a:tcBdr>
          <a:left>
            <a:ln w="12700" cap="flat">
              <a:solidFill>
                <a:srgbClr val="B6B8B9"/>
              </a:solidFill>
              <a:prstDash val="solid"/>
              <a:miter lim="400000"/>
            </a:ln>
          </a:left>
          <a:right>
            <a:ln w="12700" cap="flat">
              <a:solidFill>
                <a:srgbClr val="B6B8B9"/>
              </a:solidFill>
              <a:prstDash val="solid"/>
              <a:miter lim="400000"/>
            </a:ln>
          </a:right>
          <a:top>
            <a:ln w="12700" cap="flat">
              <a:solidFill>
                <a:srgbClr val="B6B8B9"/>
              </a:solidFill>
              <a:prstDash val="solid"/>
              <a:miter lim="400000"/>
            </a:ln>
          </a:top>
          <a:bottom>
            <a:ln w="12700" cap="flat">
              <a:solidFill>
                <a:srgbClr val="B6B8B9"/>
              </a:solidFill>
              <a:prstDash val="solid"/>
              <a:miter lim="400000"/>
            </a:ln>
          </a:bottom>
          <a:insideH>
            <a:ln w="12700" cap="flat">
              <a:solidFill>
                <a:srgbClr val="B6B8B9"/>
              </a:solidFill>
              <a:prstDash val="solid"/>
              <a:miter lim="400000"/>
            </a:ln>
          </a:insideH>
          <a:insideV>
            <a:ln w="12700" cap="flat">
              <a:solidFill>
                <a:srgbClr val="B6B8B9"/>
              </a:solidFill>
              <a:prstDash val="solid"/>
              <a:miter lim="400000"/>
            </a:ln>
          </a:insideV>
        </a:tcBdr>
        <a:fill>
          <a:noFill/>
        </a:fill>
      </a:tcStyle>
    </a:firstRow>
  </a:tblStyle>
  <a:tblStyle styleId="{BBFC77FB-9ED0-4EC9-95AA-A1379042E648}"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3DC5C2F9-1CAC-4260-A1DD-9FCDBB877499}"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9" name="Shape 189"/>
          <p:cNvSpPr/>
          <p:nvPr>
            <p:ph type="sldImg"/>
          </p:nvPr>
        </p:nvSpPr>
        <p:spPr>
          <a:xfrm>
            <a:off x="1143000" y="685800"/>
            <a:ext cx="4572000" cy="3429000"/>
          </a:xfrm>
          <a:prstGeom prst="rect">
            <a:avLst/>
          </a:prstGeom>
        </p:spPr>
        <p:txBody>
          <a:bodyPr/>
          <a:lstStyle/>
          <a:p>
            <a:pPr/>
          </a:p>
        </p:txBody>
      </p:sp>
      <p:sp>
        <p:nvSpPr>
          <p:cNvPr id="190" name="Shape 19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Propagator with optimal precision and optimized speed for all leptons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 name="Texto del título"/>
          <p:cNvSpPr txBox="1"/>
          <p:nvPr>
            <p:ph type="title"/>
          </p:nvPr>
        </p:nvSpPr>
        <p:spPr>
          <a:prstGeom prst="rect">
            <a:avLst/>
          </a:prstGeom>
        </p:spPr>
        <p:txBody>
          <a:bodyPr/>
          <a:lstStyle/>
          <a:p>
            <a:pPr/>
            <a:r>
              <a:t>Texto del título</a:t>
            </a:r>
          </a:p>
        </p:txBody>
      </p:sp>
      <p:sp>
        <p:nvSpPr>
          <p:cNvPr id="12"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100" name="Texto del título"/>
          <p:cNvSpPr txBox="1"/>
          <p:nvPr>
            <p:ph type="title"/>
          </p:nvPr>
        </p:nvSpPr>
        <p:spPr>
          <a:xfrm>
            <a:off x="952500" y="444500"/>
            <a:ext cx="11099800" cy="2159000"/>
          </a:xfrm>
          <a:prstGeom prst="rect">
            <a:avLst/>
          </a:prstGeom>
        </p:spPr>
        <p:txBody>
          <a:bodyPr anchor="ctr">
            <a:normAutofit fontScale="100000" lnSpcReduction="0"/>
          </a:bodyPr>
          <a:lstStyle>
            <a:lvl1pPr algn="ctr">
              <a:defRPr sz="8000">
                <a:latin typeface="Helvetica Light"/>
                <a:ea typeface="Helvetica Light"/>
                <a:cs typeface="Helvetica Light"/>
                <a:sym typeface="Helvetica Light"/>
              </a:defRPr>
            </a:lvl1pPr>
          </a:lstStyle>
          <a:p>
            <a:pPr/>
            <a:r>
              <a:t>Texto del título</a:t>
            </a:r>
          </a:p>
        </p:txBody>
      </p:sp>
      <p:sp>
        <p:nvSpPr>
          <p:cNvPr id="101" name="Nivel de texto 1…"/>
          <p:cNvSpPr txBox="1"/>
          <p:nvPr>
            <p:ph type="body" idx="1"/>
          </p:nvPr>
        </p:nvSpPr>
        <p:spPr>
          <a:xfrm>
            <a:off x="952500" y="2603500"/>
            <a:ext cx="11099800" cy="6286500"/>
          </a:xfrm>
          <a:prstGeom prst="rect">
            <a:avLst/>
          </a:prstGeom>
        </p:spPr>
        <p:txBody>
          <a:bodyPr anchor="ctr">
            <a:normAutofit fontScale="100000" lnSpcReduction="0"/>
          </a:bodyPr>
          <a:lstStyle>
            <a:lvl1pPr marL="444500" indent="-444500">
              <a:spcBef>
                <a:spcPts val="4200"/>
              </a:spcBef>
              <a:buSzPct val="75000"/>
              <a:defRPr sz="3600">
                <a:solidFill>
                  <a:srgbClr val="000000"/>
                </a:solidFill>
                <a:latin typeface="Helvetica Light"/>
                <a:ea typeface="Helvetica Light"/>
                <a:cs typeface="Helvetica Light"/>
                <a:sym typeface="Helvetica Light"/>
              </a:defRPr>
            </a:lvl1pPr>
            <a:lvl2pPr marL="889000" indent="-444500">
              <a:spcBef>
                <a:spcPts val="4200"/>
              </a:spcBef>
              <a:buSzPct val="75000"/>
              <a:defRPr sz="3600">
                <a:solidFill>
                  <a:srgbClr val="000000"/>
                </a:solidFill>
                <a:latin typeface="Helvetica Light"/>
                <a:ea typeface="Helvetica Light"/>
                <a:cs typeface="Helvetica Light"/>
                <a:sym typeface="Helvetica Light"/>
              </a:defRPr>
            </a:lvl2pPr>
            <a:lvl3pPr marL="1333500" indent="-444500">
              <a:spcBef>
                <a:spcPts val="4200"/>
              </a:spcBef>
              <a:buSzPct val="75000"/>
              <a:defRPr sz="3600">
                <a:solidFill>
                  <a:srgbClr val="000000"/>
                </a:solidFill>
                <a:latin typeface="Helvetica Light"/>
                <a:ea typeface="Helvetica Light"/>
                <a:cs typeface="Helvetica Light"/>
                <a:sym typeface="Helvetica Light"/>
              </a:defRPr>
            </a:lvl3pPr>
            <a:lvl4pPr marL="1778000" indent="-444500">
              <a:spcBef>
                <a:spcPts val="4200"/>
              </a:spcBef>
              <a:buSzPct val="75000"/>
              <a:defRPr sz="3600">
                <a:solidFill>
                  <a:srgbClr val="000000"/>
                </a:solidFill>
                <a:latin typeface="Helvetica Light"/>
                <a:ea typeface="Helvetica Light"/>
                <a:cs typeface="Helvetica Light"/>
                <a:sym typeface="Helvetica Light"/>
              </a:defRPr>
            </a:lvl4pPr>
            <a:lvl5pPr marL="2222500" indent="-444500">
              <a:spcBef>
                <a:spcPts val="4200"/>
              </a:spcBef>
              <a:buSzPct val="75000"/>
              <a:defRPr sz="3600">
                <a:solidFill>
                  <a:srgbClr val="000000"/>
                </a:solidFill>
                <a:latin typeface="Helvetica Light"/>
                <a:ea typeface="Helvetica Light"/>
                <a:cs typeface="Helvetica Light"/>
                <a:sym typeface="Helvetica Light"/>
              </a:defRPr>
            </a:lvl5pPr>
          </a:lstStyle>
          <a:p>
            <a:pPr/>
            <a:r>
              <a:t>Nivel de texto 1</a:t>
            </a:r>
          </a:p>
          <a:p>
            <a:pPr lvl="1"/>
            <a:r>
              <a:t>Nivel de texto 2</a:t>
            </a:r>
          </a:p>
          <a:p>
            <a:pPr lvl="2"/>
            <a:r>
              <a:t>Nivel de texto 3</a:t>
            </a:r>
          </a:p>
          <a:p>
            <a:pPr lvl="3"/>
            <a:r>
              <a:t>Nivel de texto 4</a:t>
            </a:r>
          </a:p>
          <a:p>
            <a:pPr lvl="4"/>
            <a:r>
              <a:t>Nivel de texto 5</a:t>
            </a:r>
          </a:p>
        </p:txBody>
      </p:sp>
      <p:pic>
        <p:nvPicPr>
          <p:cNvPr id="102" name="Captura de pantalla 2016-10-10 a las 3.24.58 p.m..png" descr="Captura de pantalla 2016-10-10 a las 3.24.58 p.m..png"/>
          <p:cNvPicPr>
            <a:picLocks noChangeAspect="1"/>
          </p:cNvPicPr>
          <p:nvPr/>
        </p:nvPicPr>
        <p:blipFill>
          <a:blip r:embed="rId2">
            <a:extLst/>
          </a:blip>
          <a:srcRect l="26945" t="0" r="0" b="0"/>
          <a:stretch>
            <a:fillRect/>
          </a:stretch>
        </p:blipFill>
        <p:spPr>
          <a:xfrm>
            <a:off x="10712081" y="9214544"/>
            <a:ext cx="2206283" cy="535199"/>
          </a:xfrm>
          <a:prstGeom prst="rect">
            <a:avLst/>
          </a:prstGeom>
          <a:ln w="12700">
            <a:miter lim="400000"/>
          </a:ln>
        </p:spPr>
      </p:pic>
      <p:sp>
        <p:nvSpPr>
          <p:cNvPr id="103" name="Número de diapositiva"/>
          <p:cNvSpPr txBox="1"/>
          <p:nvPr>
            <p:ph type="sldNum" sz="quarter" idx="2"/>
          </p:nvPr>
        </p:nvSpPr>
        <p:spPr>
          <a:xfrm>
            <a:off x="6311798" y="9251950"/>
            <a:ext cx="368504" cy="381000"/>
          </a:xfrm>
          <a:prstGeom prst="rect">
            <a:avLst/>
          </a:prstGeom>
        </p:spPr>
        <p:txBody>
          <a:bodyPr/>
          <a:lstStyle>
            <a:lvl1pPr algn="ct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110" name="Texto del título"/>
          <p:cNvSpPr txBox="1"/>
          <p:nvPr>
            <p:ph type="title"/>
          </p:nvPr>
        </p:nvSpPr>
        <p:spPr>
          <a:xfrm>
            <a:off x="952500" y="254000"/>
            <a:ext cx="11099800" cy="2159000"/>
          </a:xfrm>
          <a:prstGeom prst="rect">
            <a:avLst/>
          </a:prstGeom>
        </p:spPr>
        <p:txBody>
          <a:bodyPr anchor="ctr">
            <a:normAutofit fontScale="100000" lnSpcReduction="0"/>
          </a:bodyPr>
          <a:lstStyle>
            <a:lvl1pPr algn="ctr">
              <a:defRPr sz="8000">
                <a:latin typeface="Helvetica Neue Medium"/>
                <a:ea typeface="Helvetica Neue Medium"/>
                <a:cs typeface="Helvetica Neue Medium"/>
                <a:sym typeface="Helvetica Neue Medium"/>
              </a:defRPr>
            </a:lvl1pPr>
          </a:lstStyle>
          <a:p>
            <a:pPr/>
            <a:r>
              <a:t>Texto del título</a:t>
            </a:r>
          </a:p>
        </p:txBody>
      </p:sp>
      <p:sp>
        <p:nvSpPr>
          <p:cNvPr id="111" name="Nivel de texto 1…"/>
          <p:cNvSpPr txBox="1"/>
          <p:nvPr>
            <p:ph type="body" idx="1"/>
          </p:nvPr>
        </p:nvSpPr>
        <p:spPr>
          <a:xfrm>
            <a:off x="952500" y="2590800"/>
            <a:ext cx="11099800" cy="6286500"/>
          </a:xfrm>
          <a:prstGeom prst="rect">
            <a:avLst/>
          </a:prstGeom>
        </p:spPr>
        <p:txBody>
          <a:bodyPr anchor="ctr">
            <a:normAutofit fontScale="100000" lnSpcReduction="0"/>
          </a:bodyPr>
          <a:lstStyle>
            <a:lvl1pPr marL="444500" indent="-444500">
              <a:spcBef>
                <a:spcPts val="4200"/>
              </a:spcBef>
              <a:buSzPct val="145000"/>
              <a:defRPr sz="3200">
                <a:solidFill>
                  <a:srgbClr val="000000"/>
                </a:solidFill>
              </a:defRPr>
            </a:lvl1pPr>
            <a:lvl2pPr marL="889000" indent="-444500">
              <a:spcBef>
                <a:spcPts val="4200"/>
              </a:spcBef>
              <a:buSzPct val="145000"/>
              <a:defRPr sz="3200">
                <a:solidFill>
                  <a:srgbClr val="000000"/>
                </a:solidFill>
              </a:defRPr>
            </a:lvl2pPr>
            <a:lvl3pPr marL="1333500" indent="-444500">
              <a:spcBef>
                <a:spcPts val="4200"/>
              </a:spcBef>
              <a:buSzPct val="145000"/>
              <a:defRPr sz="3200">
                <a:solidFill>
                  <a:srgbClr val="000000"/>
                </a:solidFill>
              </a:defRPr>
            </a:lvl3pPr>
            <a:lvl4pPr marL="1778000" indent="-444500">
              <a:spcBef>
                <a:spcPts val="4200"/>
              </a:spcBef>
              <a:buSzPct val="145000"/>
              <a:defRPr sz="3200">
                <a:solidFill>
                  <a:srgbClr val="000000"/>
                </a:solidFill>
              </a:defRPr>
            </a:lvl4pPr>
            <a:lvl5pPr marL="2222500" indent="-444500">
              <a:spcBef>
                <a:spcPts val="4200"/>
              </a:spcBef>
              <a:buSzPct val="145000"/>
              <a:defRPr sz="3200">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pic>
        <p:nvPicPr>
          <p:cNvPr id="112" name="Captura de pantalla 2016-10-10 a las 3.24.58 p.m..png" descr="Captura de pantalla 2016-10-10 a las 3.24.58 p.m..png"/>
          <p:cNvPicPr>
            <a:picLocks noChangeAspect="1"/>
          </p:cNvPicPr>
          <p:nvPr/>
        </p:nvPicPr>
        <p:blipFill>
          <a:blip r:embed="rId2">
            <a:extLst/>
          </a:blip>
          <a:srcRect l="26945" t="0" r="0" b="0"/>
          <a:stretch>
            <a:fillRect/>
          </a:stretch>
        </p:blipFill>
        <p:spPr>
          <a:xfrm>
            <a:off x="10712081" y="9214544"/>
            <a:ext cx="2206283" cy="535199"/>
          </a:xfrm>
          <a:prstGeom prst="rect">
            <a:avLst/>
          </a:prstGeom>
          <a:ln w="12700">
            <a:miter lim="400000"/>
          </a:ln>
        </p:spPr>
      </p:pic>
      <p:sp>
        <p:nvSpPr>
          <p:cNvPr id="113" name="Número de diapositiva"/>
          <p:cNvSpPr txBox="1"/>
          <p:nvPr>
            <p:ph type="sldNum" sz="quarter" idx="2"/>
          </p:nvPr>
        </p:nvSpPr>
        <p:spPr>
          <a:xfrm>
            <a:off x="6328884" y="9296400"/>
            <a:ext cx="340259" cy="324306"/>
          </a:xfrm>
          <a:prstGeom prst="rect">
            <a:avLst/>
          </a:prstGeom>
        </p:spPr>
        <p:txBody>
          <a:bodyPr/>
          <a:lstStyle>
            <a:lvl1pPr algn="ctr">
              <a:defRPr sz="1600">
                <a:latin typeface="+mj-lt"/>
                <a:ea typeface="+mj-ea"/>
                <a:cs typeface="+mj-cs"/>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0" name="Línea"/>
          <p:cNvSpPr/>
          <p:nvPr/>
        </p:nvSpPr>
        <p:spPr>
          <a:xfrm>
            <a:off x="647700" y="1168336"/>
            <a:ext cx="11709400" cy="128"/>
          </a:xfrm>
          <a:prstGeom prst="line">
            <a:avLst/>
          </a:prstGeom>
          <a:ln w="12700">
            <a:solidFill>
              <a:srgbClr val="9A9A9A"/>
            </a:solidFill>
            <a:miter lim="400000"/>
          </a:ln>
        </p:spPr>
        <p:txBody>
          <a:bodyPr lIns="50800" tIns="50800" rIns="50800" bIns="50800" anchor="ctr"/>
          <a:lstStyle/>
          <a:p>
            <a:pPr/>
          </a:p>
        </p:txBody>
      </p:sp>
      <p:sp>
        <p:nvSpPr>
          <p:cNvPr id="121" name="Texto del título"/>
          <p:cNvSpPr txBox="1"/>
          <p:nvPr>
            <p:ph type="title"/>
          </p:nvPr>
        </p:nvSpPr>
        <p:spPr>
          <a:xfrm>
            <a:off x="228600" y="27037"/>
            <a:ext cx="11861800" cy="950863"/>
          </a:xfrm>
          <a:prstGeom prst="rect">
            <a:avLst/>
          </a:prstGeom>
        </p:spPr>
        <p:txBody>
          <a:bodyPr/>
          <a:lstStyle/>
          <a:p>
            <a:pPr/>
            <a:r>
              <a:t>Texto del título</a:t>
            </a:r>
          </a:p>
        </p:txBody>
      </p:sp>
      <p:sp>
        <p:nvSpPr>
          <p:cNvPr id="122"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23" name="Rectángulo"/>
          <p:cNvSpPr/>
          <p:nvPr/>
        </p:nvSpPr>
        <p:spPr>
          <a:xfrm>
            <a:off x="-92832" y="-12231"/>
            <a:ext cx="13190464" cy="9311308"/>
          </a:xfrm>
          <a:prstGeom prst="rect">
            <a:avLst/>
          </a:prstGeom>
          <a:gradFill>
            <a:gsLst>
              <a:gs pos="0">
                <a:srgbClr val="005493">
                  <a:alpha val="69399"/>
                </a:srgbClr>
              </a:gs>
              <a:gs pos="100000">
                <a:srgbClr val="C0C0C0">
                  <a:alpha val="25649"/>
                </a:srgbClr>
              </a:gs>
            </a:gsLst>
            <a:lin ang="5400000"/>
          </a:gradFill>
          <a:ln w="12700">
            <a:miter lim="400000"/>
          </a:ln>
        </p:spPr>
        <p:txBody>
          <a:bodyPr lIns="50800" tIns="50800" rIns="50800" bIns="50800" anchor="ctr"/>
          <a:lstStyle/>
          <a:p>
            <a:pPr algn="ctr" defTabSz="584200">
              <a:defRPr sz="3600">
                <a:latin typeface="+mj-lt"/>
                <a:ea typeface="+mj-ea"/>
                <a:cs typeface="+mj-cs"/>
                <a:sym typeface="Helvetica Neue Light"/>
              </a:defRPr>
            </a:pPr>
          </a:p>
        </p:txBody>
      </p:sp>
      <p:sp>
        <p:nvSpPr>
          <p:cNvPr id="124" name="Número de diapositiva"/>
          <p:cNvSpPr txBox="1"/>
          <p:nvPr>
            <p:ph type="sldNum" sz="quarter" idx="2"/>
          </p:nvPr>
        </p:nvSpPr>
        <p:spPr>
          <a:xfrm>
            <a:off x="6003493" y="9380073"/>
            <a:ext cx="312014" cy="299822"/>
          </a:xfrm>
          <a:prstGeom prst="rect">
            <a:avLst/>
          </a:prstGeom>
        </p:spPr>
        <p:txBody>
          <a:bodyPr/>
          <a:lstStyle/>
          <a:p>
            <a:pPr/>
            <a:fld id="{86CB4B4D-7CA3-9044-876B-883B54F8677D}" type="slidenum"/>
          </a:p>
        </p:txBody>
      </p:sp>
      <p:sp>
        <p:nvSpPr>
          <p:cNvPr id="125" name="J. C. Díaz-Vélez"/>
          <p:cNvSpPr txBox="1"/>
          <p:nvPr/>
        </p:nvSpPr>
        <p:spPr>
          <a:xfrm>
            <a:off x="66706" y="9353422"/>
            <a:ext cx="1441388" cy="35312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584200">
              <a:defRPr sz="1500">
                <a:latin typeface="+mj-lt"/>
                <a:ea typeface="+mj-ea"/>
                <a:cs typeface="+mj-cs"/>
                <a:sym typeface="Helvetica Neue Light"/>
              </a:defRPr>
            </a:lvl1pPr>
          </a:lstStyle>
          <a:p>
            <a:pPr/>
            <a:r>
              <a:t>J. C. Díaz-Vélez</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2" name="Texto del título"/>
          <p:cNvSpPr txBox="1"/>
          <p:nvPr>
            <p:ph type="title"/>
          </p:nvPr>
        </p:nvSpPr>
        <p:spPr>
          <a:xfrm>
            <a:off x="2339974" y="1409699"/>
            <a:ext cx="8324852" cy="1619251"/>
          </a:xfrm>
          <a:prstGeom prst="rect">
            <a:avLst/>
          </a:prstGeom>
        </p:spPr>
        <p:txBody>
          <a:bodyPr lIns="38100" tIns="38100" rIns="38100" bIns="38100" anchor="ctr">
            <a:normAutofit fontScale="100000" lnSpcReduction="0"/>
          </a:bodyPr>
          <a:lstStyle>
            <a:lvl1pPr algn="ctr">
              <a:defRPr sz="7800">
                <a:latin typeface="Helvetica Neue Medium"/>
                <a:ea typeface="Helvetica Neue Medium"/>
                <a:cs typeface="Helvetica Neue Medium"/>
                <a:sym typeface="Helvetica Neue Medium"/>
              </a:defRPr>
            </a:lvl1pPr>
          </a:lstStyle>
          <a:p>
            <a:pPr/>
            <a:r>
              <a:t>Texto del título</a:t>
            </a:r>
          </a:p>
        </p:txBody>
      </p:sp>
      <p:sp>
        <p:nvSpPr>
          <p:cNvPr id="133" name="Nivel de texto 1…"/>
          <p:cNvSpPr txBox="1"/>
          <p:nvPr>
            <p:ph type="body" sz="half" idx="1"/>
          </p:nvPr>
        </p:nvSpPr>
        <p:spPr>
          <a:xfrm>
            <a:off x="2339974" y="3162300"/>
            <a:ext cx="8324852" cy="4714876"/>
          </a:xfrm>
          <a:prstGeom prst="rect">
            <a:avLst/>
          </a:prstGeom>
        </p:spPr>
        <p:txBody>
          <a:bodyPr lIns="38100" tIns="38100" rIns="38100" bIns="38100" anchor="ctr">
            <a:normAutofit fontScale="100000" lnSpcReduction="0"/>
          </a:bodyPr>
          <a:lstStyle>
            <a:lvl1pPr marL="416718" indent="-416718">
              <a:spcBef>
                <a:spcPts val="4200"/>
              </a:spcBef>
              <a:buSzPct val="145000"/>
              <a:defRPr sz="3000">
                <a:solidFill>
                  <a:srgbClr val="000000"/>
                </a:solidFill>
              </a:defRPr>
            </a:lvl1pPr>
            <a:lvl2pPr marL="861218" indent="-416718">
              <a:spcBef>
                <a:spcPts val="4200"/>
              </a:spcBef>
              <a:buSzPct val="145000"/>
              <a:defRPr sz="3000">
                <a:solidFill>
                  <a:srgbClr val="000000"/>
                </a:solidFill>
              </a:defRPr>
            </a:lvl2pPr>
            <a:lvl3pPr marL="1305718" indent="-416718">
              <a:spcBef>
                <a:spcPts val="4200"/>
              </a:spcBef>
              <a:buSzPct val="145000"/>
              <a:defRPr sz="3000">
                <a:solidFill>
                  <a:srgbClr val="000000"/>
                </a:solidFill>
              </a:defRPr>
            </a:lvl3pPr>
            <a:lvl4pPr marL="1750218" indent="-416718">
              <a:spcBef>
                <a:spcPts val="4200"/>
              </a:spcBef>
              <a:buSzPct val="145000"/>
              <a:defRPr sz="3000">
                <a:solidFill>
                  <a:srgbClr val="000000"/>
                </a:solidFill>
              </a:defRPr>
            </a:lvl4pPr>
            <a:lvl5pPr marL="2194718" indent="-416718">
              <a:spcBef>
                <a:spcPts val="4200"/>
              </a:spcBef>
              <a:buSzPct val="145000"/>
              <a:defRPr sz="3000">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34" name="Número de diapositiva"/>
          <p:cNvSpPr txBox="1"/>
          <p:nvPr>
            <p:ph type="sldNum" sz="quarter" idx="2"/>
          </p:nvPr>
        </p:nvSpPr>
        <p:spPr>
          <a:xfrm>
            <a:off x="6356553" y="8191500"/>
            <a:ext cx="286614" cy="286943"/>
          </a:xfrm>
          <a:prstGeom prst="rect">
            <a:avLst/>
          </a:prstGeom>
        </p:spPr>
        <p:txBody>
          <a:bodyPr lIns="38100" tIns="38100" rIns="38100" bIns="38100"/>
          <a:lstStyle>
            <a:lvl1pPr algn="ctr">
              <a:defRPr>
                <a:latin typeface="+mj-lt"/>
                <a:ea typeface="+mj-ea"/>
                <a:cs typeface="+mj-cs"/>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1" name="Línea"/>
          <p:cNvSpPr/>
          <p:nvPr/>
        </p:nvSpPr>
        <p:spPr>
          <a:xfrm>
            <a:off x="647700" y="1968500"/>
            <a:ext cx="11709400" cy="127"/>
          </a:xfrm>
          <a:prstGeom prst="line">
            <a:avLst/>
          </a:prstGeom>
          <a:ln w="12700">
            <a:solidFill>
              <a:srgbClr val="9A9A9A"/>
            </a:solidFill>
            <a:miter lim="400000"/>
          </a:ln>
        </p:spPr>
        <p:txBody>
          <a:bodyPr lIns="50800" tIns="50800" rIns="50800" bIns="50800" anchor="ctr"/>
          <a:lstStyle/>
          <a:p>
            <a:pPr/>
          </a:p>
        </p:txBody>
      </p:sp>
      <p:sp>
        <p:nvSpPr>
          <p:cNvPr id="142" name="Texto del título"/>
          <p:cNvSpPr txBox="1"/>
          <p:nvPr>
            <p:ph type="title"/>
          </p:nvPr>
        </p:nvSpPr>
        <p:spPr>
          <a:prstGeom prst="rect">
            <a:avLst/>
          </a:prstGeom>
        </p:spPr>
        <p:txBody>
          <a:bodyPr/>
          <a:lstStyle/>
          <a:p>
            <a:pPr/>
            <a:r>
              <a:t>Texto del título</a:t>
            </a:r>
          </a:p>
        </p:txBody>
      </p:sp>
      <p:sp>
        <p:nvSpPr>
          <p:cNvPr id="143"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4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1" name="Línea"/>
          <p:cNvSpPr/>
          <p:nvPr/>
        </p:nvSpPr>
        <p:spPr>
          <a:xfrm>
            <a:off x="647700" y="1168336"/>
            <a:ext cx="11709400" cy="128"/>
          </a:xfrm>
          <a:prstGeom prst="line">
            <a:avLst/>
          </a:prstGeom>
          <a:ln w="12700">
            <a:solidFill>
              <a:srgbClr val="9A9A9A"/>
            </a:solidFill>
            <a:miter lim="400000"/>
          </a:ln>
        </p:spPr>
        <p:txBody>
          <a:bodyPr lIns="50800" tIns="50800" rIns="50800" bIns="50800" anchor="ctr"/>
          <a:lstStyle/>
          <a:p>
            <a:pPr/>
          </a:p>
        </p:txBody>
      </p:sp>
      <p:sp>
        <p:nvSpPr>
          <p:cNvPr id="152" name="Texto del título"/>
          <p:cNvSpPr txBox="1"/>
          <p:nvPr>
            <p:ph type="title"/>
          </p:nvPr>
        </p:nvSpPr>
        <p:spPr>
          <a:xfrm>
            <a:off x="228600" y="27037"/>
            <a:ext cx="11861800" cy="950863"/>
          </a:xfrm>
          <a:prstGeom prst="rect">
            <a:avLst/>
          </a:prstGeom>
        </p:spPr>
        <p:txBody>
          <a:bodyPr/>
          <a:lstStyle/>
          <a:p>
            <a:pPr/>
            <a:r>
              <a:t>Texto del título</a:t>
            </a:r>
          </a:p>
        </p:txBody>
      </p:sp>
      <p:sp>
        <p:nvSpPr>
          <p:cNvPr id="153"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154" name="Rectángulo"/>
          <p:cNvSpPr/>
          <p:nvPr/>
        </p:nvSpPr>
        <p:spPr>
          <a:xfrm>
            <a:off x="-92832" y="-12231"/>
            <a:ext cx="13190464" cy="9311308"/>
          </a:xfrm>
          <a:prstGeom prst="rect">
            <a:avLst/>
          </a:prstGeom>
          <a:gradFill>
            <a:gsLst>
              <a:gs pos="0">
                <a:srgbClr val="005493">
                  <a:alpha val="69399"/>
                </a:srgbClr>
              </a:gs>
              <a:gs pos="100000">
                <a:srgbClr val="C0C0C0">
                  <a:alpha val="25649"/>
                </a:srgbClr>
              </a:gs>
            </a:gsLst>
            <a:lin ang="5400000"/>
          </a:gradFill>
          <a:ln w="12700">
            <a:miter lim="400000"/>
          </a:ln>
        </p:spPr>
        <p:txBody>
          <a:bodyPr lIns="50800" tIns="50800" rIns="50800" bIns="50800" anchor="ctr"/>
          <a:lstStyle/>
          <a:p>
            <a:pPr algn="ctr" defTabSz="584200">
              <a:defRPr sz="3600">
                <a:latin typeface="+mj-lt"/>
                <a:ea typeface="+mj-ea"/>
                <a:cs typeface="+mj-cs"/>
                <a:sym typeface="Helvetica Neue Light"/>
              </a:defRPr>
            </a:pPr>
          </a:p>
        </p:txBody>
      </p:sp>
      <p:sp>
        <p:nvSpPr>
          <p:cNvPr id="155" name="Software and Computing Advisory Panel"/>
          <p:cNvSpPr txBox="1"/>
          <p:nvPr/>
        </p:nvSpPr>
        <p:spPr>
          <a:xfrm>
            <a:off x="9538767" y="9353422"/>
            <a:ext cx="3456306" cy="35312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584200">
              <a:defRPr sz="1500">
                <a:latin typeface="+mj-lt"/>
                <a:ea typeface="+mj-ea"/>
                <a:cs typeface="+mj-cs"/>
                <a:sym typeface="Helvetica Neue Light"/>
              </a:defRPr>
            </a:lvl1pPr>
          </a:lstStyle>
          <a:p>
            <a:pPr/>
            <a:r>
              <a:t>Software and Computing Advisory Panel</a:t>
            </a:r>
          </a:p>
        </p:txBody>
      </p:sp>
      <p:sp>
        <p:nvSpPr>
          <p:cNvPr id="156" name="Número de diapositiva"/>
          <p:cNvSpPr txBox="1"/>
          <p:nvPr>
            <p:ph type="sldNum" sz="quarter" idx="2"/>
          </p:nvPr>
        </p:nvSpPr>
        <p:spPr>
          <a:xfrm>
            <a:off x="6003493" y="9380073"/>
            <a:ext cx="312014" cy="299822"/>
          </a:xfrm>
          <a:prstGeom prst="rect">
            <a:avLst/>
          </a:prstGeom>
        </p:spPr>
        <p:txBody>
          <a:bodyPr/>
          <a:lstStyle/>
          <a:p>
            <a:pPr/>
            <a:fld id="{86CB4B4D-7CA3-9044-876B-883B54F8677D}" type="slidenum"/>
          </a:p>
        </p:txBody>
      </p:sp>
      <p:sp>
        <p:nvSpPr>
          <p:cNvPr id="157" name="J. C. Díaz-Vélez"/>
          <p:cNvSpPr txBox="1"/>
          <p:nvPr/>
        </p:nvSpPr>
        <p:spPr>
          <a:xfrm>
            <a:off x="66706" y="9353422"/>
            <a:ext cx="1441388" cy="353124"/>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ctr" defTabSz="584200">
              <a:defRPr sz="1500">
                <a:latin typeface="+mj-lt"/>
                <a:ea typeface="+mj-ea"/>
                <a:cs typeface="+mj-cs"/>
                <a:sym typeface="Helvetica Neue Light"/>
              </a:defRPr>
            </a:lvl1pPr>
          </a:lstStyle>
          <a:p>
            <a:pPr/>
            <a:r>
              <a:t>J. C. Díaz-Vélez</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4" name="Número de diapositiva"/>
          <p:cNvSpPr txBox="1"/>
          <p:nvPr>
            <p:ph type="sldNum" sz="quarter" idx="2"/>
          </p:nvPr>
        </p:nvSpPr>
        <p:spPr>
          <a:xfrm>
            <a:off x="6350067" y="9220199"/>
            <a:ext cx="297892" cy="287479"/>
          </a:xfrm>
          <a:prstGeom prst="rect">
            <a:avLst/>
          </a:prstGeom>
        </p:spPr>
        <p:txBody>
          <a:bodyPr anchor="b"/>
          <a:lstStyle>
            <a:lvl1pPr algn="ct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171" name="Texto del título"/>
          <p:cNvSpPr txBox="1"/>
          <p:nvPr>
            <p:ph type="title"/>
          </p:nvPr>
        </p:nvSpPr>
        <p:spPr>
          <a:xfrm>
            <a:off x="2054224" y="2209799"/>
            <a:ext cx="3810002" cy="2381251"/>
          </a:xfrm>
          <a:prstGeom prst="rect">
            <a:avLst/>
          </a:prstGeom>
        </p:spPr>
        <p:txBody>
          <a:bodyPr lIns="38100" tIns="38100" rIns="38100" bIns="38100"/>
          <a:lstStyle>
            <a:lvl1pPr>
              <a:defRPr sz="4000"/>
            </a:lvl1pPr>
          </a:lstStyle>
          <a:p>
            <a:pPr/>
            <a:r>
              <a:t>Texto del título</a:t>
            </a:r>
          </a:p>
        </p:txBody>
      </p:sp>
      <p:sp>
        <p:nvSpPr>
          <p:cNvPr id="172" name="Nivel de texto 1…"/>
          <p:cNvSpPr txBox="1"/>
          <p:nvPr>
            <p:ph type="body" sz="quarter" idx="1"/>
          </p:nvPr>
        </p:nvSpPr>
        <p:spPr>
          <a:xfrm>
            <a:off x="2054224" y="4981575"/>
            <a:ext cx="3810002" cy="2381251"/>
          </a:xfrm>
          <a:prstGeom prst="rect">
            <a:avLst/>
          </a:prstGeom>
        </p:spPr>
        <p:txBody>
          <a:bodyPr lIns="38100" tIns="38100" rIns="38100" bIns="38100"/>
          <a:lstStyle>
            <a:lvl1pPr marL="0" indent="0">
              <a:spcBef>
                <a:spcPts val="0"/>
              </a:spcBef>
              <a:buSzTx/>
              <a:buNone/>
              <a:defRPr sz="2400"/>
            </a:lvl1pPr>
            <a:lvl2pPr marL="0" indent="0">
              <a:spcBef>
                <a:spcPts val="0"/>
              </a:spcBef>
              <a:buSzTx/>
              <a:buNone/>
              <a:defRPr sz="2400"/>
            </a:lvl2pPr>
            <a:lvl3pPr marL="0" indent="0">
              <a:spcBef>
                <a:spcPts val="0"/>
              </a:spcBef>
              <a:buSzTx/>
              <a:buNone/>
              <a:defRPr sz="2400"/>
            </a:lvl3pPr>
            <a:lvl4pPr marL="0" indent="0">
              <a:spcBef>
                <a:spcPts val="0"/>
              </a:spcBef>
              <a:buSzTx/>
              <a:buNone/>
              <a:defRPr sz="2400"/>
            </a:lvl4pPr>
            <a:lvl5pPr marL="0" indent="0">
              <a:spcBef>
                <a:spcPts val="0"/>
              </a:spcBef>
              <a:buSzTx/>
              <a:buNone/>
              <a:defRPr sz="2400"/>
            </a:lvl5pPr>
          </a:lstStyle>
          <a:p>
            <a:pPr/>
            <a:r>
              <a:t>Nivel de texto 1</a:t>
            </a:r>
          </a:p>
          <a:p>
            <a:pPr lvl="1"/>
            <a:r>
              <a:t>Nivel de texto 2</a:t>
            </a:r>
          </a:p>
          <a:p>
            <a:pPr lvl="2"/>
            <a:r>
              <a:t>Nivel de texto 3</a:t>
            </a:r>
          </a:p>
          <a:p>
            <a:pPr lvl="3"/>
            <a:r>
              <a:t>Nivel de texto 4</a:t>
            </a:r>
          </a:p>
          <a:p>
            <a:pPr lvl="4"/>
            <a:r>
              <a:t>Nivel de texto 5</a:t>
            </a:r>
          </a:p>
        </p:txBody>
      </p:sp>
      <p:sp>
        <p:nvSpPr>
          <p:cNvPr id="173" name="Número de diapositiva"/>
          <p:cNvSpPr txBox="1"/>
          <p:nvPr>
            <p:ph type="sldNum" sz="quarter" idx="2"/>
          </p:nvPr>
        </p:nvSpPr>
        <p:spPr>
          <a:xfrm>
            <a:off x="2006599" y="8115300"/>
            <a:ext cx="258370" cy="249733"/>
          </a:xfrm>
          <a:prstGeom prst="rect">
            <a:avLst/>
          </a:prstGeom>
        </p:spPr>
        <p:txBody>
          <a:bodyPr lIns="38100" tIns="38100" rIns="38100" bIns="38100"/>
          <a:lstStyle>
            <a:lvl1pPr algn="l">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180" name="Nivel de texto 1…"/>
          <p:cNvSpPr txBox="1"/>
          <p:nvPr>
            <p:ph type="body" idx="1" hasCustomPrompt="1"/>
          </p:nvPr>
        </p:nvSpPr>
        <p:spPr>
          <a:xfrm>
            <a:off x="698500" y="2959100"/>
            <a:ext cx="11607800" cy="6096000"/>
          </a:xfrm>
          <a:prstGeom prst="rect">
            <a:avLst/>
          </a:prstGeom>
        </p:spPr>
        <p:txBody>
          <a:bodyPr>
            <a:normAutofit fontScale="100000" lnSpcReduction="0"/>
          </a:bodyPr>
          <a:lstStyle>
            <a:lvl1pPr marL="381000" indent="-381000" defTabSz="1733930">
              <a:lnSpc>
                <a:spcPct val="90000"/>
              </a:lnSpc>
              <a:spcBef>
                <a:spcPts val="3200"/>
              </a:spcBef>
              <a:buSzPct val="123000"/>
              <a:defRPr sz="3000">
                <a:solidFill>
                  <a:srgbClr val="000000"/>
                </a:solidFill>
              </a:defRPr>
            </a:lvl1pPr>
            <a:lvl2pPr marL="762000" indent="-381000" defTabSz="1733930">
              <a:lnSpc>
                <a:spcPct val="90000"/>
              </a:lnSpc>
              <a:spcBef>
                <a:spcPts val="3200"/>
              </a:spcBef>
              <a:buSzPct val="123000"/>
              <a:defRPr sz="3000">
                <a:solidFill>
                  <a:srgbClr val="000000"/>
                </a:solidFill>
              </a:defRPr>
            </a:lvl2pPr>
            <a:lvl3pPr marL="1143000" indent="-381000" defTabSz="1733930">
              <a:lnSpc>
                <a:spcPct val="90000"/>
              </a:lnSpc>
              <a:spcBef>
                <a:spcPts val="3200"/>
              </a:spcBef>
              <a:buSzPct val="123000"/>
              <a:defRPr sz="3000">
                <a:solidFill>
                  <a:srgbClr val="000000"/>
                </a:solidFill>
              </a:defRPr>
            </a:lvl3pPr>
            <a:lvl4pPr marL="1524000" indent="-381000" defTabSz="1733930">
              <a:lnSpc>
                <a:spcPct val="90000"/>
              </a:lnSpc>
              <a:spcBef>
                <a:spcPts val="3200"/>
              </a:spcBef>
              <a:buSzPct val="123000"/>
              <a:defRPr sz="3000">
                <a:solidFill>
                  <a:srgbClr val="000000"/>
                </a:solidFill>
              </a:defRPr>
            </a:lvl4pPr>
            <a:lvl5pPr marL="1905000" indent="-381000" defTabSz="1733930">
              <a:lnSpc>
                <a:spcPct val="90000"/>
              </a:lnSpc>
              <a:spcBef>
                <a:spcPts val="3200"/>
              </a:spcBef>
              <a:buSzPct val="123000"/>
              <a:defRPr sz="3000">
                <a:solidFill>
                  <a:srgbClr val="000000"/>
                </a:solidFill>
              </a:defRPr>
            </a:lvl5pPr>
          </a:lstStyle>
          <a:p>
            <a:pPr/>
            <a:r>
              <a:t>Texto en viñeta de diapositiva</a:t>
            </a:r>
          </a:p>
          <a:p>
            <a:pPr lvl="1"/>
            <a:r>
              <a:t/>
            </a:r>
          </a:p>
          <a:p>
            <a:pPr lvl="2"/>
            <a:r>
              <a:t/>
            </a:r>
          </a:p>
          <a:p>
            <a:pPr lvl="3"/>
            <a:r>
              <a:t/>
            </a:r>
          </a:p>
          <a:p>
            <a:pPr lvl="4"/>
            <a:r>
              <a:t/>
            </a:r>
          </a:p>
        </p:txBody>
      </p:sp>
      <p:sp>
        <p:nvSpPr>
          <p:cNvPr id="181" name="Subtítulo de diapositiva"/>
          <p:cNvSpPr txBox="1"/>
          <p:nvPr>
            <p:ph type="body" sz="quarter" idx="21" hasCustomPrompt="1"/>
          </p:nvPr>
        </p:nvSpPr>
        <p:spPr>
          <a:xfrm>
            <a:off x="698500" y="1412977"/>
            <a:ext cx="11607801" cy="671803"/>
          </a:xfrm>
          <a:prstGeom prst="rect">
            <a:avLst/>
          </a:prstGeom>
        </p:spPr>
        <p:txBody>
          <a:bodyPr>
            <a:normAutofit fontScale="100000" lnSpcReduction="0"/>
          </a:bodyPr>
          <a:lstStyle>
            <a:lvl1pPr marL="0" indent="0" defTabSz="587022">
              <a:spcBef>
                <a:spcPts val="0"/>
              </a:spcBef>
              <a:buSzTx/>
              <a:buNone/>
              <a:defRPr b="1" sz="3800">
                <a:solidFill>
                  <a:srgbClr val="000000"/>
                </a:solidFill>
              </a:defRPr>
            </a:lvl1pPr>
          </a:lstStyle>
          <a:p>
            <a:pPr/>
            <a:r>
              <a:t>Subtítulo de diapositiva</a:t>
            </a:r>
          </a:p>
        </p:txBody>
      </p:sp>
      <p:sp>
        <p:nvSpPr>
          <p:cNvPr id="182" name="Título de diapositiva"/>
          <p:cNvSpPr txBox="1"/>
          <p:nvPr>
            <p:ph type="title" hasCustomPrompt="1"/>
          </p:nvPr>
        </p:nvSpPr>
        <p:spPr>
          <a:xfrm>
            <a:off x="698500" y="440266"/>
            <a:ext cx="11607800" cy="1016001"/>
          </a:xfrm>
          <a:prstGeom prst="rect">
            <a:avLst/>
          </a:prstGeom>
        </p:spPr>
        <p:txBody>
          <a:bodyPr anchor="t">
            <a:normAutofit fontScale="100000" lnSpcReduction="0"/>
          </a:bodyPr>
          <a:lstStyle>
            <a:lvl1pPr defTabSz="1733930">
              <a:lnSpc>
                <a:spcPct val="80000"/>
              </a:lnSpc>
              <a:defRPr b="1" spc="-119" sz="6000">
                <a:latin typeface="Helvetica Neue"/>
                <a:ea typeface="Helvetica Neue"/>
                <a:cs typeface="Helvetica Neue"/>
                <a:sym typeface="Helvetica Neue"/>
              </a:defRPr>
            </a:lvl1pPr>
          </a:lstStyle>
          <a:p>
            <a:pPr/>
            <a:r>
              <a:t>Título de diapositiva</a:t>
            </a:r>
          </a:p>
        </p:txBody>
      </p:sp>
      <p:sp>
        <p:nvSpPr>
          <p:cNvPr id="183" name="Número de diapositiva"/>
          <p:cNvSpPr txBox="1"/>
          <p:nvPr>
            <p:ph type="sldNum" sz="quarter" idx="2"/>
          </p:nvPr>
        </p:nvSpPr>
        <p:spPr>
          <a:xfrm>
            <a:off x="6350067" y="9220199"/>
            <a:ext cx="297892" cy="287479"/>
          </a:xfrm>
          <a:prstGeom prst="rect">
            <a:avLst/>
          </a:prstGeom>
        </p:spPr>
        <p:txBody>
          <a:bodyPr anchor="b"/>
          <a:lstStyle>
            <a:lvl1pPr algn="ctr">
              <a:defRPr sz="13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20" name="Texto del título"/>
          <p:cNvSpPr txBox="1"/>
          <p:nvPr>
            <p:ph type="title"/>
          </p:nvPr>
        </p:nvSpPr>
        <p:spPr>
          <a:xfrm>
            <a:off x="571500" y="1320800"/>
            <a:ext cx="5080000" cy="3175000"/>
          </a:xfrm>
          <a:prstGeom prst="rect">
            <a:avLst/>
          </a:prstGeom>
        </p:spPr>
        <p:txBody>
          <a:bodyPr/>
          <a:lstStyle/>
          <a:p>
            <a:pPr/>
            <a:r>
              <a:t>Texto del título</a:t>
            </a:r>
          </a:p>
        </p:txBody>
      </p:sp>
      <p:sp>
        <p:nvSpPr>
          <p:cNvPr id="21" name="Nivel de texto 1…"/>
          <p:cNvSpPr txBox="1"/>
          <p:nvPr>
            <p:ph type="body" sz="quarter" idx="1"/>
          </p:nvPr>
        </p:nvSpPr>
        <p:spPr>
          <a:xfrm>
            <a:off x="571500" y="5016500"/>
            <a:ext cx="5080000" cy="3175000"/>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pPr/>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p:nvPr>
            <p:ph type="sldNum" sz="quarter" idx="2"/>
          </p:nvPr>
        </p:nvSpPr>
        <p:spPr>
          <a:xfrm>
            <a:off x="508000" y="9194800"/>
            <a:ext cx="312014" cy="299822"/>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Landscape">
    <p:spTree>
      <p:nvGrpSpPr>
        <p:cNvPr id="1" name=""/>
        <p:cNvGrpSpPr/>
        <p:nvPr/>
      </p:nvGrpSpPr>
      <p:grpSpPr>
        <a:xfrm>
          <a:off x="0" y="0"/>
          <a:ext cx="0" cy="0"/>
          <a:chOff x="0" y="0"/>
          <a:chExt cx="0" cy="0"/>
        </a:xfrm>
      </p:grpSpPr>
      <p:sp>
        <p:nvSpPr>
          <p:cNvPr id="29" name="Nivel de texto 1…"/>
          <p:cNvSpPr txBox="1"/>
          <p:nvPr>
            <p:ph type="body" sz="quarter" idx="1"/>
          </p:nvPr>
        </p:nvSpPr>
        <p:spPr>
          <a:xfrm>
            <a:off x="431800" y="8813800"/>
            <a:ext cx="8255000" cy="812800"/>
          </a:xfrm>
          <a:prstGeom prst="rect">
            <a:avLst/>
          </a:prstGeom>
        </p:spPr>
        <p:txBody>
          <a:bodyPr/>
          <a:lstStyle>
            <a:lvl1pPr marL="0" indent="0">
              <a:spcBef>
                <a:spcPts val="0"/>
              </a:spcBef>
              <a:buSzTx/>
              <a:buNone/>
              <a:defRPr sz="2000">
                <a:solidFill>
                  <a:srgbClr val="868686"/>
                </a:solidFill>
              </a:defRPr>
            </a:lvl1pPr>
            <a:lvl2pPr marL="0" indent="0">
              <a:spcBef>
                <a:spcPts val="0"/>
              </a:spcBef>
              <a:buSzTx/>
              <a:buNone/>
              <a:defRPr sz="2000">
                <a:solidFill>
                  <a:srgbClr val="868686"/>
                </a:solidFill>
              </a:defRPr>
            </a:lvl2pPr>
            <a:lvl3pPr marL="0" indent="0">
              <a:spcBef>
                <a:spcPts val="0"/>
              </a:spcBef>
              <a:buSzTx/>
              <a:buNone/>
              <a:defRPr sz="2000">
                <a:solidFill>
                  <a:srgbClr val="868686"/>
                </a:solidFill>
              </a:defRPr>
            </a:lvl3pPr>
            <a:lvl4pPr marL="0" indent="0">
              <a:spcBef>
                <a:spcPts val="0"/>
              </a:spcBef>
              <a:buSzTx/>
              <a:buNone/>
              <a:defRPr sz="2000">
                <a:solidFill>
                  <a:srgbClr val="868686"/>
                </a:solidFill>
              </a:defRPr>
            </a:lvl4pPr>
            <a:lvl5pPr marL="0" indent="0">
              <a:spcBef>
                <a:spcPts val="0"/>
              </a:spcBef>
              <a:buSzTx/>
              <a:buNone/>
              <a:defRPr sz="2000">
                <a:solidFill>
                  <a:srgbClr val="868686"/>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3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spTree>
      <p:nvGrpSpPr>
        <p:cNvPr id="1" name=""/>
        <p:cNvGrpSpPr/>
        <p:nvPr/>
      </p:nvGrpSpPr>
      <p:grpSpPr>
        <a:xfrm>
          <a:off x="0" y="0"/>
          <a:ext cx="0" cy="0"/>
          <a:chOff x="0" y="0"/>
          <a:chExt cx="0" cy="0"/>
        </a:xfrm>
      </p:grpSpPr>
      <p:sp>
        <p:nvSpPr>
          <p:cNvPr id="37" name="Rectángulo"/>
          <p:cNvSpPr/>
          <p:nvPr/>
        </p:nvSpPr>
        <p:spPr>
          <a:xfrm>
            <a:off x="-63500" y="-50800"/>
            <a:ext cx="13131800" cy="9855200"/>
          </a:xfrm>
          <a:prstGeom prst="rect">
            <a:avLst/>
          </a:prstGeom>
          <a:solidFill>
            <a:srgbClr val="050505"/>
          </a:solidFill>
          <a:ln w="25400">
            <a:solidFill>
              <a:srgbClr val="86B3C3"/>
            </a:solidFill>
            <a:miter lim="400000"/>
          </a:ln>
          <a:effectLst>
            <a:outerShdw sx="100000" sy="100000" kx="0" ky="0" algn="b" rotWithShape="0" blurRad="317500" dist="190500" dir="2700000">
              <a:srgbClr val="000000">
                <a:alpha val="80000"/>
              </a:srgbClr>
            </a:outerShdw>
          </a:effectLst>
        </p:spPr>
        <p:txBody>
          <a:bodyPr lIns="38100" tIns="38100" rIns="38100" bIns="38100" anchor="ctr"/>
          <a:lstStyle/>
          <a:p>
            <a:pPr algn="ctr">
              <a:lnSpc>
                <a:spcPts val="3600"/>
              </a:lnSpc>
              <a:tabLst>
                <a:tab pos="1066800" algn="l"/>
              </a:tabLst>
              <a:defRPr sz="3000">
                <a:solidFill>
                  <a:srgbClr val="EBF3FF"/>
                </a:solidFill>
                <a:effectLst>
                  <a:outerShdw sx="100000" sy="100000" kx="0" ky="0" algn="b" rotWithShape="0" blurRad="38100" dist="12700" dir="5400000">
                    <a:srgbClr val="000000">
                      <a:alpha val="50000"/>
                    </a:srgbClr>
                  </a:outerShdw>
                </a:effectLst>
                <a:latin typeface="Bank Gothic Medium"/>
                <a:ea typeface="Bank Gothic Medium"/>
                <a:cs typeface="Bank Gothic Medium"/>
                <a:sym typeface="Bank Gothic Medium"/>
              </a:defRPr>
            </a:pPr>
          </a:p>
        </p:txBody>
      </p:sp>
      <p:grpSp>
        <p:nvGrpSpPr>
          <p:cNvPr id="40" name="Agrupar"/>
          <p:cNvGrpSpPr/>
          <p:nvPr/>
        </p:nvGrpSpPr>
        <p:grpSpPr>
          <a:xfrm>
            <a:off x="9080500" y="-2616200"/>
            <a:ext cx="13004800" cy="9753600"/>
            <a:chOff x="0" y="0"/>
            <a:chExt cx="13004800" cy="9753600"/>
          </a:xfrm>
        </p:grpSpPr>
        <p:pic>
          <p:nvPicPr>
            <p:cNvPr id="38" name="esquina.png" descr="esquina.png"/>
            <p:cNvPicPr>
              <a:picLocks noChangeAspect="1"/>
            </p:cNvPicPr>
            <p:nvPr/>
          </p:nvPicPr>
          <p:blipFill>
            <a:blip r:embed="rId2">
              <a:extLst/>
            </a:blip>
            <a:stretch>
              <a:fillRect/>
            </a:stretch>
          </p:blipFill>
          <p:spPr>
            <a:xfrm>
              <a:off x="0" y="0"/>
              <a:ext cx="13004800" cy="9753600"/>
            </a:xfrm>
            <a:prstGeom prst="rect">
              <a:avLst/>
            </a:prstGeom>
            <a:ln w="12700" cap="flat">
              <a:noFill/>
              <a:miter lim="400000"/>
            </a:ln>
            <a:effectLst/>
          </p:spPr>
        </p:pic>
        <p:sp>
          <p:nvSpPr>
            <p:cNvPr id="39" name="Triángulo"/>
            <p:cNvSpPr/>
            <p:nvPr/>
          </p:nvSpPr>
          <p:spPr>
            <a:xfrm rot="17873837">
              <a:off x="2606976" y="1760359"/>
              <a:ext cx="1384301" cy="2146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C0C0C0"/>
            </a:solidFill>
            <a:ln w="12700" cap="flat">
              <a:noFill/>
              <a:miter lim="400000"/>
            </a:ln>
            <a:effectLst/>
          </p:spPr>
          <p:txBody>
            <a:bodyPr wrap="square" lIns="50800" tIns="50800" rIns="50800" bIns="50800" numCol="1" anchor="ctr">
              <a:noAutofit/>
            </a:bodyPr>
            <a:lstStyle/>
            <a:p>
              <a:pPr algn="ctr" defTabSz="584200">
                <a:defRPr sz="30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p>
          </p:txBody>
        </p:sp>
      </p:grpSp>
      <p:pic>
        <p:nvPicPr>
          <p:cNvPr id="41" name="fig1.png" descr="fig1.png"/>
          <p:cNvPicPr>
            <a:picLocks noChangeAspect="1"/>
          </p:cNvPicPr>
          <p:nvPr/>
        </p:nvPicPr>
        <p:blipFill>
          <a:blip r:embed="rId3">
            <a:extLst/>
          </a:blip>
          <a:stretch>
            <a:fillRect/>
          </a:stretch>
        </p:blipFill>
        <p:spPr>
          <a:xfrm>
            <a:off x="-407411" y="-67975"/>
            <a:ext cx="13881101" cy="8463374"/>
          </a:xfrm>
          <a:prstGeom prst="rect">
            <a:avLst/>
          </a:prstGeom>
          <a:ln w="12700">
            <a:miter lim="400000"/>
          </a:ln>
        </p:spPr>
      </p:pic>
      <p:sp>
        <p:nvSpPr>
          <p:cNvPr id="42" name="Texto del título"/>
          <p:cNvSpPr txBox="1"/>
          <p:nvPr>
            <p:ph type="title"/>
          </p:nvPr>
        </p:nvSpPr>
        <p:spPr>
          <a:xfrm>
            <a:off x="647700" y="254000"/>
            <a:ext cx="11696700" cy="2374900"/>
          </a:xfrm>
          <a:prstGeom prst="rect">
            <a:avLst/>
          </a:prstGeom>
          <a:effectLst>
            <a:outerShdw sx="100000" sy="100000" kx="0" ky="0" algn="b" rotWithShape="0" blurRad="50800" dist="50800" dir="2700000">
              <a:srgbClr val="919191"/>
            </a:outerShdw>
          </a:effectLst>
        </p:spPr>
        <p:txBody>
          <a:bodyPr lIns="0" tIns="0" rIns="0" bIns="0" anchor="ctr"/>
          <a:lstStyle>
            <a:lvl1pPr algn="ctr">
              <a:lnSpc>
                <a:spcPct val="60000"/>
              </a:lnSpc>
              <a:defRPr sz="8400">
                <a:solidFill>
                  <a:srgbClr val="FFFFFF"/>
                </a:solidFill>
                <a:latin typeface="+mn-lt"/>
                <a:ea typeface="+mn-ea"/>
                <a:cs typeface="+mn-cs"/>
                <a:sym typeface="Helvetica"/>
              </a:defRPr>
            </a:lvl1pPr>
          </a:lstStyle>
          <a:p>
            <a:pPr/>
            <a:r>
              <a:t>Texto del título</a:t>
            </a:r>
          </a:p>
        </p:txBody>
      </p:sp>
      <p:sp>
        <p:nvSpPr>
          <p:cNvPr id="43" name="Nivel de texto 1…"/>
          <p:cNvSpPr txBox="1"/>
          <p:nvPr>
            <p:ph type="body" idx="1"/>
          </p:nvPr>
        </p:nvSpPr>
        <p:spPr>
          <a:xfrm>
            <a:off x="647700" y="3543300"/>
            <a:ext cx="11696700" cy="4876800"/>
          </a:xfrm>
          <a:prstGeom prst="rect">
            <a:avLst/>
          </a:prstGeom>
          <a:effectLst>
            <a:outerShdw sx="100000" sy="100000" kx="0" ky="0" algn="b" rotWithShape="0" blurRad="38100" dist="38100" dir="2700000">
              <a:srgbClr val="000000">
                <a:alpha val="50000"/>
              </a:srgbClr>
            </a:outerShdw>
          </a:effectLst>
        </p:spPr>
        <p:txBody>
          <a:bodyPr anchor="ctr"/>
          <a:lstStyle>
            <a:lvl1pPr marL="0" indent="0" defTabSz="457200">
              <a:lnSpc>
                <a:spcPts val="3600"/>
              </a:lnSpc>
              <a:spcBef>
                <a:spcPts val="2600"/>
              </a:spcBef>
              <a:buAutoNum type="arabicPeriod" startAt="1"/>
              <a:tabLst>
                <a:tab pos="711200" algn="l"/>
              </a:tabLst>
              <a:defRPr sz="3400">
                <a:solidFill>
                  <a:srgbClr val="FFFFFF"/>
                </a:solidFill>
                <a:latin typeface="+mn-lt"/>
                <a:ea typeface="+mn-ea"/>
                <a:cs typeface="+mn-cs"/>
                <a:sym typeface="Helvetica"/>
              </a:defRPr>
            </a:lvl1pPr>
            <a:lvl2pPr marL="0" indent="0" defTabSz="457200">
              <a:lnSpc>
                <a:spcPts val="2900"/>
              </a:lnSpc>
              <a:spcBef>
                <a:spcPts val="2600"/>
              </a:spcBef>
              <a:buAutoNum type="arabicPeriod" startAt="1"/>
              <a:tabLst>
                <a:tab pos="711200" algn="l"/>
              </a:tabLst>
              <a:defRPr sz="2800">
                <a:solidFill>
                  <a:srgbClr val="FCFCFC"/>
                </a:solidFill>
                <a:latin typeface="+mn-lt"/>
                <a:ea typeface="+mn-ea"/>
                <a:cs typeface="+mn-cs"/>
                <a:sym typeface="Helvetica"/>
              </a:defRPr>
            </a:lvl2pPr>
            <a:lvl3pPr marL="0" indent="0" defTabSz="457200">
              <a:lnSpc>
                <a:spcPts val="2900"/>
              </a:lnSpc>
              <a:spcBef>
                <a:spcPts val="2600"/>
              </a:spcBef>
              <a:buAutoNum type="arabicPeriod" startAt="1"/>
              <a:tabLst>
                <a:tab pos="711200" algn="l"/>
              </a:tabLst>
              <a:defRPr sz="2800">
                <a:solidFill>
                  <a:srgbClr val="FFFFFF"/>
                </a:solidFill>
                <a:latin typeface="+mn-lt"/>
                <a:ea typeface="+mn-ea"/>
                <a:cs typeface="+mn-cs"/>
                <a:sym typeface="Helvetica"/>
              </a:defRPr>
            </a:lvl3pPr>
            <a:lvl4pPr marL="0" indent="0" defTabSz="457200">
              <a:lnSpc>
                <a:spcPts val="2200"/>
              </a:lnSpc>
              <a:spcBef>
                <a:spcPts val="2600"/>
              </a:spcBef>
              <a:buAutoNum type="arabicPeriod" startAt="1"/>
              <a:tabLst>
                <a:tab pos="711200" algn="l"/>
              </a:tabLst>
              <a:defRPr sz="2200">
                <a:solidFill>
                  <a:srgbClr val="FFFFFF"/>
                </a:solidFill>
                <a:latin typeface="+mn-lt"/>
                <a:ea typeface="+mn-ea"/>
                <a:cs typeface="+mn-cs"/>
                <a:sym typeface="Helvetica"/>
              </a:defRPr>
            </a:lvl4pPr>
            <a:lvl5pPr marL="0" indent="0" defTabSz="457200">
              <a:lnSpc>
                <a:spcPts val="2200"/>
              </a:lnSpc>
              <a:spcBef>
                <a:spcPts val="2600"/>
              </a:spcBef>
              <a:buAutoNum type="arabicPeriod" startAt="1"/>
              <a:tabLst>
                <a:tab pos="711200" algn="l"/>
              </a:tabLst>
              <a:defRPr sz="2200">
                <a:solidFill>
                  <a:srgbClr val="FFFFFF"/>
                </a:solidFill>
                <a:latin typeface="+mn-lt"/>
                <a:ea typeface="+mn-ea"/>
                <a:cs typeface="+mn-cs"/>
                <a:sym typeface="Helvetica"/>
              </a:defRPr>
            </a:lvl5pPr>
          </a:lstStyle>
          <a:p>
            <a:pPr/>
            <a:r>
              <a:t>Nivel de texto 1</a:t>
            </a:r>
          </a:p>
          <a:p>
            <a:pPr lvl="1"/>
            <a:r>
              <a:t>Nivel de texto 2</a:t>
            </a:r>
          </a:p>
          <a:p>
            <a:pPr lvl="2"/>
            <a:r>
              <a:t>Nivel de texto 3</a:t>
            </a:r>
          </a:p>
          <a:p>
            <a:pPr lvl="3"/>
            <a:r>
              <a:t>Nivel de texto 4</a:t>
            </a:r>
          </a:p>
          <a:p>
            <a:pPr lvl="4"/>
            <a:r>
              <a:t>Nivel de texto 5</a:t>
            </a:r>
          </a:p>
        </p:txBody>
      </p:sp>
      <p:sp>
        <p:nvSpPr>
          <p:cNvPr id="44" name="Número de diapositiva"/>
          <p:cNvSpPr txBox="1"/>
          <p:nvPr>
            <p:ph type="sldNum" sz="quarter" idx="2"/>
          </p:nvPr>
        </p:nvSpPr>
        <p:spPr>
          <a:xfrm>
            <a:off x="6203291" y="9207500"/>
            <a:ext cx="585521" cy="419100"/>
          </a:xfrm>
          <a:prstGeom prst="rect">
            <a:avLst/>
          </a:prstGeom>
        </p:spPr>
        <p:txBody>
          <a:bodyPr/>
          <a:lstStyle>
            <a:lvl1pPr algn="ctr">
              <a:defRPr sz="2400">
                <a:solidFill>
                  <a:srgbClr val="FFFFFF"/>
                </a:solidFill>
                <a:latin typeface="Bank Gothic Medium"/>
                <a:ea typeface="Bank Gothic Medium"/>
                <a:cs typeface="Bank Gothic Medium"/>
                <a:sym typeface="Bank Gothic Medium"/>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copia">
    <p:spTree>
      <p:nvGrpSpPr>
        <p:cNvPr id="1" name=""/>
        <p:cNvGrpSpPr/>
        <p:nvPr/>
      </p:nvGrpSpPr>
      <p:grpSpPr>
        <a:xfrm>
          <a:off x="0" y="0"/>
          <a:ext cx="0" cy="0"/>
          <a:chOff x="0" y="0"/>
          <a:chExt cx="0" cy="0"/>
        </a:xfrm>
      </p:grpSpPr>
      <p:sp>
        <p:nvSpPr>
          <p:cNvPr id="51" name="Texto del título"/>
          <p:cNvSpPr txBox="1"/>
          <p:nvPr>
            <p:ph type="title"/>
          </p:nvPr>
        </p:nvSpPr>
        <p:spPr>
          <a:xfrm>
            <a:off x="1270000" y="1143000"/>
            <a:ext cx="10477500" cy="1549400"/>
          </a:xfrm>
          <a:prstGeom prst="rect">
            <a:avLst/>
          </a:prstGeom>
        </p:spPr>
        <p:txBody>
          <a:bodyPr anchor="ctr"/>
          <a:lstStyle>
            <a:lvl1pPr algn="ctr">
              <a:defRPr sz="7800">
                <a:solidFill>
                  <a:srgbClr val="B6B8B9"/>
                </a:solidFill>
                <a:latin typeface="Gill Sans"/>
                <a:ea typeface="Gill Sans"/>
                <a:cs typeface="Gill Sans"/>
                <a:sym typeface="Gill Sans"/>
              </a:defRPr>
            </a:lvl1pPr>
          </a:lstStyle>
          <a:p>
            <a:pPr/>
            <a:r>
              <a:t>Texto del título</a:t>
            </a:r>
          </a:p>
        </p:txBody>
      </p:sp>
      <p:sp>
        <p:nvSpPr>
          <p:cNvPr id="52" name="Nivel de texto 1…"/>
          <p:cNvSpPr txBox="1"/>
          <p:nvPr>
            <p:ph type="body" idx="1"/>
          </p:nvPr>
        </p:nvSpPr>
        <p:spPr>
          <a:xfrm>
            <a:off x="1270000" y="2654300"/>
            <a:ext cx="10477500" cy="5727700"/>
          </a:xfrm>
          <a:prstGeom prst="rect">
            <a:avLst/>
          </a:prstGeom>
        </p:spPr>
        <p:txBody>
          <a:bodyPr anchor="ctr"/>
          <a:lstStyle>
            <a:lvl1pPr marL="914400" indent="-584200">
              <a:spcBef>
                <a:spcPts val="2800"/>
              </a:spcBef>
              <a:buSzPct val="171000"/>
              <a:defRPr sz="3800">
                <a:solidFill>
                  <a:srgbClr val="000000"/>
                </a:solidFill>
                <a:latin typeface="Gill Sans"/>
                <a:ea typeface="Gill Sans"/>
                <a:cs typeface="Gill Sans"/>
                <a:sym typeface="Gill Sans"/>
              </a:defRPr>
            </a:lvl1pPr>
            <a:lvl2pPr marL="1346200" indent="-584200">
              <a:spcBef>
                <a:spcPts val="2800"/>
              </a:spcBef>
              <a:buSzPct val="171000"/>
              <a:defRPr sz="3800">
                <a:solidFill>
                  <a:srgbClr val="000000"/>
                </a:solidFill>
                <a:latin typeface="Gill Sans"/>
                <a:ea typeface="Gill Sans"/>
                <a:cs typeface="Gill Sans"/>
                <a:sym typeface="Gill Sans"/>
              </a:defRPr>
            </a:lvl2pPr>
            <a:lvl3pPr marL="1790700" indent="-584200">
              <a:spcBef>
                <a:spcPts val="2800"/>
              </a:spcBef>
              <a:buSzPct val="171000"/>
              <a:defRPr sz="3800">
                <a:solidFill>
                  <a:srgbClr val="000000"/>
                </a:solidFill>
                <a:latin typeface="Gill Sans"/>
                <a:ea typeface="Gill Sans"/>
                <a:cs typeface="Gill Sans"/>
                <a:sym typeface="Gill Sans"/>
              </a:defRPr>
            </a:lvl3pPr>
            <a:lvl4pPr marL="2247900" indent="-584200">
              <a:spcBef>
                <a:spcPts val="2800"/>
              </a:spcBef>
              <a:buSzPct val="171000"/>
              <a:defRPr sz="3800">
                <a:solidFill>
                  <a:srgbClr val="000000"/>
                </a:solidFill>
                <a:latin typeface="Gill Sans"/>
                <a:ea typeface="Gill Sans"/>
                <a:cs typeface="Gill Sans"/>
                <a:sym typeface="Gill Sans"/>
              </a:defRPr>
            </a:lvl4pPr>
            <a:lvl5pPr marL="2679700" indent="-584200">
              <a:spcBef>
                <a:spcPts val="2800"/>
              </a:spcBef>
              <a:buSzPct val="171000"/>
              <a:defRPr sz="3800">
                <a:solidFill>
                  <a:srgbClr val="000000"/>
                </a:solidFill>
                <a:latin typeface="Gill Sans"/>
                <a:ea typeface="Gill Sans"/>
                <a:cs typeface="Gill Sans"/>
                <a:sym typeface="Gill Sans"/>
              </a:defRPr>
            </a:lvl5pPr>
          </a:lstStyle>
          <a:p>
            <a:pPr/>
            <a:r>
              <a:t>Nivel de texto 1</a:t>
            </a:r>
          </a:p>
          <a:p>
            <a:pPr lvl="1"/>
            <a:r>
              <a:t>Nivel de texto 2</a:t>
            </a:r>
          </a:p>
          <a:p>
            <a:pPr lvl="2"/>
            <a:r>
              <a:t>Nivel de texto 3</a:t>
            </a:r>
          </a:p>
          <a:p>
            <a:pPr lvl="3"/>
            <a:r>
              <a:t>Nivel de texto 4</a:t>
            </a:r>
          </a:p>
          <a:p>
            <a:pPr lvl="4"/>
            <a:r>
              <a:t>Nivel de texto 5</a:t>
            </a:r>
          </a:p>
        </p:txBody>
      </p:sp>
      <p:sp>
        <p:nvSpPr>
          <p:cNvPr id="53" name="Número de diapositiva"/>
          <p:cNvSpPr txBox="1"/>
          <p:nvPr>
            <p:ph type="sldNum" sz="quarter" idx="2"/>
          </p:nvPr>
        </p:nvSpPr>
        <p:spPr>
          <a:xfrm>
            <a:off x="6337300" y="9280397"/>
            <a:ext cx="317500" cy="342901"/>
          </a:xfrm>
          <a:prstGeom prst="rect">
            <a:avLst/>
          </a:prstGeom>
        </p:spPr>
        <p:txBody>
          <a:bodyPr/>
          <a:lstStyle>
            <a:lvl1pPr algn="ctr">
              <a:defRPr sz="1600">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ínea"/>
          <p:cNvSpPr/>
          <p:nvPr/>
        </p:nvSpPr>
        <p:spPr>
          <a:xfrm>
            <a:off x="647700" y="1676400"/>
            <a:ext cx="11709400" cy="127"/>
          </a:xfrm>
          <a:prstGeom prst="line">
            <a:avLst/>
          </a:prstGeom>
          <a:ln w="12700">
            <a:solidFill>
              <a:srgbClr val="9A9A9A"/>
            </a:solidFill>
            <a:miter lim="400000"/>
          </a:ln>
        </p:spPr>
        <p:txBody>
          <a:bodyPr lIns="50800" tIns="50800" rIns="50800" bIns="50800" anchor="ctr"/>
          <a:lstStyle/>
          <a:p>
            <a:pPr/>
          </a:p>
        </p:txBody>
      </p:sp>
      <p:sp>
        <p:nvSpPr>
          <p:cNvPr id="61" name="Texto del título"/>
          <p:cNvSpPr txBox="1"/>
          <p:nvPr>
            <p:ph type="title"/>
          </p:nvPr>
        </p:nvSpPr>
        <p:spPr>
          <a:prstGeom prst="rect">
            <a:avLst/>
          </a:prstGeom>
        </p:spPr>
        <p:txBody>
          <a:bodyPr/>
          <a:lstStyle/>
          <a:p>
            <a:pPr/>
            <a:r>
              <a:t>Texto del título</a:t>
            </a:r>
          </a:p>
        </p:txBody>
      </p:sp>
      <p:sp>
        <p:nvSpPr>
          <p:cNvPr id="62"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6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ia">
    <p:spTree>
      <p:nvGrpSpPr>
        <p:cNvPr id="1" name=""/>
        <p:cNvGrpSpPr/>
        <p:nvPr/>
      </p:nvGrpSpPr>
      <p:grpSpPr>
        <a:xfrm>
          <a:off x="0" y="0"/>
          <a:ext cx="0" cy="0"/>
          <a:chOff x="0" y="0"/>
          <a:chExt cx="0" cy="0"/>
        </a:xfrm>
      </p:grpSpPr>
      <p:sp>
        <p:nvSpPr>
          <p:cNvPr id="70" name="Texto"/>
          <p:cNvSpPr txBox="1"/>
          <p:nvPr/>
        </p:nvSpPr>
        <p:spPr>
          <a:xfrm>
            <a:off x="1028700" y="8890000"/>
            <a:ext cx="2590800"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47700">
              <a:lnSpc>
                <a:spcPts val="1900"/>
              </a:lnSpc>
              <a:tabLst>
                <a:tab pos="1295400" algn="l"/>
                <a:tab pos="2603500" algn="l"/>
                <a:tab pos="2603500" algn="l"/>
              </a:tabLst>
              <a:defRPr sz="1600"/>
            </a:lvl1pPr>
          </a:lstStyle>
          <a:p>
            <a:pPr/>
            <a:r>
              <a:t> </a:t>
            </a:r>
          </a:p>
        </p:txBody>
      </p:sp>
      <p:sp>
        <p:nvSpPr>
          <p:cNvPr id="71" name="Texto"/>
          <p:cNvSpPr txBox="1"/>
          <p:nvPr/>
        </p:nvSpPr>
        <p:spPr>
          <a:xfrm>
            <a:off x="4493881" y="8890000"/>
            <a:ext cx="40005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647700">
              <a:lnSpc>
                <a:spcPts val="1900"/>
              </a:lnSpc>
              <a:tabLst>
                <a:tab pos="1295400" algn="l"/>
                <a:tab pos="2603500" algn="l"/>
                <a:tab pos="3898900" algn="l"/>
                <a:tab pos="4013200" algn="l"/>
              </a:tabLst>
              <a:defRPr sz="1600"/>
            </a:lvl1pPr>
          </a:lstStyle>
          <a:p>
            <a:pPr/>
            <a:r>
              <a:t> </a:t>
            </a:r>
          </a:p>
        </p:txBody>
      </p:sp>
      <p:sp>
        <p:nvSpPr>
          <p:cNvPr id="72" name="Texto del título"/>
          <p:cNvSpPr txBox="1"/>
          <p:nvPr>
            <p:ph type="title"/>
          </p:nvPr>
        </p:nvSpPr>
        <p:spPr>
          <a:xfrm>
            <a:off x="850900" y="0"/>
            <a:ext cx="11308757" cy="3365500"/>
          </a:xfrm>
          <a:prstGeom prst="rect">
            <a:avLst/>
          </a:prstGeom>
        </p:spPr>
        <p:txBody>
          <a:bodyPr lIns="0" tIns="0" rIns="0" bIns="0" anchor="ctr"/>
          <a:lstStyle>
            <a:lvl1pPr algn="ctr" defTabSz="647700">
              <a:lnSpc>
                <a:spcPts val="7300"/>
              </a:lnSpc>
              <a:spcBef>
                <a:spcPts val="300"/>
              </a:spcBef>
              <a:tabLst>
                <a:tab pos="1295400" algn="l"/>
                <a:tab pos="2603500" algn="l"/>
                <a:tab pos="3898900" algn="l"/>
                <a:tab pos="5207000" algn="l"/>
                <a:tab pos="6502400" algn="l"/>
                <a:tab pos="7797800" algn="l"/>
                <a:tab pos="9105900" algn="l"/>
                <a:tab pos="10401300" algn="l"/>
              </a:tabLst>
              <a:defRPr sz="6000">
                <a:latin typeface="+mn-lt"/>
                <a:ea typeface="+mn-ea"/>
                <a:cs typeface="+mn-cs"/>
                <a:sym typeface="Helvetica"/>
              </a:defRPr>
            </a:lvl1pPr>
          </a:lstStyle>
          <a:p>
            <a:pPr/>
            <a:r>
              <a:t>Texto del título</a:t>
            </a:r>
          </a:p>
        </p:txBody>
      </p:sp>
      <p:sp>
        <p:nvSpPr>
          <p:cNvPr id="73" name="Nivel de texto 1…"/>
          <p:cNvSpPr txBox="1"/>
          <p:nvPr>
            <p:ph type="body" idx="1"/>
          </p:nvPr>
        </p:nvSpPr>
        <p:spPr>
          <a:xfrm>
            <a:off x="1003300" y="2882900"/>
            <a:ext cx="10960100" cy="6888932"/>
          </a:xfrm>
          <a:prstGeom prst="rect">
            <a:avLst/>
          </a:prstGeom>
        </p:spPr>
        <p:txBody>
          <a:bodyPr/>
          <a:lstStyle>
            <a:lvl1pPr marL="393700" indent="-393700" defTabSz="647700">
              <a:lnSpc>
                <a:spcPts val="5100"/>
              </a:lnSpc>
              <a:spcBef>
                <a:spcPts val="1200"/>
              </a:spcBef>
              <a:tabLst>
                <a:tab pos="431800" algn="l"/>
                <a:tab pos="1244600" algn="l"/>
                <a:tab pos="2540000" algn="l"/>
                <a:tab pos="3848100" algn="l"/>
                <a:tab pos="5143500" algn="l"/>
                <a:tab pos="6451600" algn="l"/>
                <a:tab pos="7747000" algn="l"/>
                <a:tab pos="9042400" algn="l"/>
                <a:tab pos="10350500" algn="l"/>
              </a:tabLst>
              <a:defRPr sz="4200">
                <a:solidFill>
                  <a:srgbClr val="000000"/>
                </a:solidFill>
                <a:latin typeface="+mn-lt"/>
                <a:ea typeface="+mn-ea"/>
                <a:cs typeface="+mn-cs"/>
                <a:sym typeface="Helvetica"/>
              </a:defRPr>
            </a:lvl1pPr>
            <a:lvl2pPr marL="882964" indent="-374964" defTabSz="647700">
              <a:lnSpc>
                <a:spcPts val="4700"/>
              </a:lnSpc>
              <a:spcBef>
                <a:spcPts val="1100"/>
              </a:spcBef>
              <a:buChar char="–"/>
              <a:tabLst>
                <a:tab pos="1727200" algn="l"/>
                <a:tab pos="1968500" algn="l"/>
                <a:tab pos="3276600" algn="l"/>
                <a:tab pos="4572000" algn="l"/>
                <a:tab pos="5880100" algn="l"/>
                <a:tab pos="7175500" algn="l"/>
                <a:tab pos="8470900" algn="l"/>
                <a:tab pos="9779000" algn="l"/>
                <a:tab pos="11074400" algn="l"/>
              </a:tabLst>
              <a:defRPr sz="3800">
                <a:solidFill>
                  <a:srgbClr val="000000"/>
                </a:solidFill>
                <a:latin typeface="+mn-lt"/>
                <a:ea typeface="+mn-ea"/>
                <a:cs typeface="+mn-cs"/>
                <a:sym typeface="Helvetica"/>
              </a:defRPr>
            </a:lvl2pPr>
            <a:lvl3pPr marL="1289788" indent="-273788" defTabSz="647700">
              <a:lnSpc>
                <a:spcPts val="4000"/>
              </a:lnSpc>
              <a:spcBef>
                <a:spcPts val="1000"/>
              </a:spcBef>
              <a:tabLst>
                <a:tab pos="2489200" algn="l"/>
                <a:tab pos="2819400" algn="l"/>
                <a:tab pos="3797300" algn="l"/>
                <a:tab pos="5092700" algn="l"/>
                <a:tab pos="6400800" algn="l"/>
                <a:tab pos="7696200" algn="l"/>
                <a:tab pos="8991600" algn="l"/>
                <a:tab pos="10299700" algn="l"/>
                <a:tab pos="11595100" algn="l"/>
              </a:tabLst>
              <a:defRPr sz="3200">
                <a:solidFill>
                  <a:srgbClr val="000000"/>
                </a:solidFill>
                <a:latin typeface="+mn-lt"/>
                <a:ea typeface="+mn-ea"/>
                <a:cs typeface="+mn-cs"/>
                <a:sym typeface="Helvetica"/>
              </a:defRPr>
            </a:lvl3pPr>
            <a:lvl4pPr marL="1836180" indent="-312180" defTabSz="647700">
              <a:lnSpc>
                <a:spcPts val="3400"/>
              </a:lnSpc>
              <a:spcBef>
                <a:spcPts val="800"/>
              </a:spcBef>
              <a:buChar char="–"/>
              <a:tabLst>
                <a:tab pos="3187700" algn="l"/>
                <a:tab pos="4165600" algn="l"/>
                <a:tab pos="4495800" algn="l"/>
                <a:tab pos="5791200" algn="l"/>
                <a:tab pos="7099300" algn="l"/>
                <a:tab pos="8394700" algn="l"/>
                <a:tab pos="9690100" algn="l"/>
                <a:tab pos="10998200" algn="l"/>
                <a:tab pos="12293600" algn="l"/>
              </a:tabLst>
              <a:defRPr sz="2800">
                <a:solidFill>
                  <a:srgbClr val="000000"/>
                </a:solidFill>
                <a:latin typeface="+mn-lt"/>
                <a:ea typeface="+mn-ea"/>
                <a:cs typeface="+mn-cs"/>
                <a:sym typeface="Helvetica"/>
              </a:defRPr>
            </a:lvl4pPr>
            <a:lvl5pPr marL="2344180" indent="-312180" defTabSz="647700">
              <a:lnSpc>
                <a:spcPts val="3400"/>
              </a:lnSpc>
              <a:spcBef>
                <a:spcPts val="100"/>
              </a:spcBef>
              <a:buChar char="»"/>
              <a:tabLst>
                <a:tab pos="3848100" algn="l"/>
                <a:tab pos="5143500" algn="l"/>
                <a:tab pos="5473700" algn="l"/>
                <a:tab pos="6438900" algn="l"/>
                <a:tab pos="7747000" algn="l"/>
                <a:tab pos="9042400" algn="l"/>
                <a:tab pos="10350500" algn="l"/>
                <a:tab pos="11645900" algn="l"/>
                <a:tab pos="12941300" algn="l"/>
              </a:tabLst>
              <a:defRPr sz="2800">
                <a:solidFill>
                  <a:srgbClr val="000000"/>
                </a:solidFill>
                <a:latin typeface="+mn-lt"/>
                <a:ea typeface="+mn-ea"/>
                <a:cs typeface="+mn-cs"/>
                <a:sym typeface="Helvetica"/>
              </a:defRPr>
            </a:lvl5pPr>
          </a:lstStyle>
          <a:p>
            <a:pPr/>
            <a:r>
              <a:t>Nivel de texto 1</a:t>
            </a:r>
          </a:p>
          <a:p>
            <a:pPr lvl="1"/>
            <a:r>
              <a:t>Nivel de texto 2</a:t>
            </a:r>
          </a:p>
          <a:p>
            <a:pPr lvl="2"/>
            <a:r>
              <a:t>Nivel de texto 3</a:t>
            </a:r>
          </a:p>
          <a:p>
            <a:pPr lvl="3"/>
            <a:r>
              <a:t>Nivel de texto 4</a:t>
            </a:r>
          </a:p>
          <a:p>
            <a:pPr lvl="4"/>
            <a:r>
              <a:t>Nivel de texto 5</a:t>
            </a:r>
          </a:p>
        </p:txBody>
      </p:sp>
      <p:sp>
        <p:nvSpPr>
          <p:cNvPr id="74" name="Número de diapositiva"/>
          <p:cNvSpPr txBox="1"/>
          <p:nvPr>
            <p:ph type="sldNum" sz="quarter" idx="2"/>
          </p:nvPr>
        </p:nvSpPr>
        <p:spPr>
          <a:xfrm>
            <a:off x="11653108" y="9444962"/>
            <a:ext cx="314921" cy="317501"/>
          </a:xfrm>
          <a:prstGeom prst="rect">
            <a:avLst/>
          </a:prstGeom>
        </p:spPr>
        <p:txBody>
          <a:bodyPr lIns="38100" tIns="38100" rIns="38100" bIns="38100"/>
          <a:lstStyle>
            <a:lvl1pPr defTabSz="647700">
              <a:lnSpc>
                <a:spcPts val="1900"/>
              </a:lnSpc>
              <a:tabLst>
                <a:tab pos="1295400" algn="l"/>
                <a:tab pos="2603500" algn="l"/>
              </a:tabLst>
              <a:defRPr sz="1600">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izquierda)">
    <p:spTree>
      <p:nvGrpSpPr>
        <p:cNvPr id="1" name=""/>
        <p:cNvGrpSpPr/>
        <p:nvPr/>
      </p:nvGrpSpPr>
      <p:grpSpPr>
        <a:xfrm>
          <a:off x="0" y="0"/>
          <a:ext cx="0" cy="0"/>
          <a:chOff x="0" y="0"/>
          <a:chExt cx="0" cy="0"/>
        </a:xfrm>
      </p:grpSpPr>
      <p:sp>
        <p:nvSpPr>
          <p:cNvPr id="81" name="Texto del título"/>
          <p:cNvSpPr txBox="1"/>
          <p:nvPr>
            <p:ph type="title"/>
          </p:nvPr>
        </p:nvSpPr>
        <p:spPr>
          <a:xfrm>
            <a:off x="1270000" y="254000"/>
            <a:ext cx="10464800" cy="2438400"/>
          </a:xfrm>
          <a:prstGeom prst="rect">
            <a:avLst/>
          </a:prstGeom>
        </p:spPr>
        <p:txBody>
          <a:bodyPr lIns="38100" tIns="38100" rIns="38100" bIns="38100" anchor="ctr"/>
          <a:lstStyle>
            <a:lvl1pPr algn="ctr">
              <a:defRPr sz="7800">
                <a:latin typeface="Gill Sans"/>
                <a:ea typeface="Gill Sans"/>
                <a:cs typeface="Gill Sans"/>
                <a:sym typeface="Gill Sans"/>
              </a:defRPr>
            </a:lvl1pPr>
          </a:lstStyle>
          <a:p>
            <a:pPr/>
            <a:r>
              <a:t>Texto del título</a:t>
            </a:r>
          </a:p>
        </p:txBody>
      </p:sp>
      <p:sp>
        <p:nvSpPr>
          <p:cNvPr id="82" name="Nivel de texto 1…"/>
          <p:cNvSpPr txBox="1"/>
          <p:nvPr>
            <p:ph type="body" sz="half" idx="1"/>
          </p:nvPr>
        </p:nvSpPr>
        <p:spPr>
          <a:xfrm>
            <a:off x="1270000" y="2768600"/>
            <a:ext cx="5041900" cy="5727700"/>
          </a:xfrm>
          <a:prstGeom prst="rect">
            <a:avLst/>
          </a:prstGeom>
        </p:spPr>
        <p:txBody>
          <a:bodyPr lIns="38100" tIns="38100" rIns="38100" bIns="38100" anchor="ctr"/>
          <a:lstStyle>
            <a:lvl1pPr marL="640422" indent="-386422">
              <a:spcBef>
                <a:spcPts val="3800"/>
              </a:spcBef>
              <a:buSzPct val="171000"/>
              <a:defRPr sz="2800">
                <a:solidFill>
                  <a:srgbClr val="000000"/>
                </a:solidFill>
                <a:latin typeface="Gill Sans"/>
                <a:ea typeface="Gill Sans"/>
                <a:cs typeface="Gill Sans"/>
                <a:sym typeface="Gill Sans"/>
              </a:defRPr>
            </a:lvl1pPr>
            <a:lvl2pPr marL="983322" indent="-386422">
              <a:spcBef>
                <a:spcPts val="3800"/>
              </a:spcBef>
              <a:buSzPct val="171000"/>
              <a:defRPr sz="2800">
                <a:solidFill>
                  <a:srgbClr val="000000"/>
                </a:solidFill>
                <a:latin typeface="Gill Sans"/>
                <a:ea typeface="Gill Sans"/>
                <a:cs typeface="Gill Sans"/>
                <a:sym typeface="Gill Sans"/>
              </a:defRPr>
            </a:lvl2pPr>
            <a:lvl3pPr marL="1326222" indent="-386422">
              <a:spcBef>
                <a:spcPts val="3800"/>
              </a:spcBef>
              <a:buSzPct val="171000"/>
              <a:defRPr sz="2800">
                <a:solidFill>
                  <a:srgbClr val="000000"/>
                </a:solidFill>
                <a:latin typeface="Gill Sans"/>
                <a:ea typeface="Gill Sans"/>
                <a:cs typeface="Gill Sans"/>
                <a:sym typeface="Gill Sans"/>
              </a:defRPr>
            </a:lvl3pPr>
            <a:lvl4pPr marL="1681822" indent="-386422">
              <a:spcBef>
                <a:spcPts val="3800"/>
              </a:spcBef>
              <a:buSzPct val="171000"/>
              <a:defRPr sz="2800">
                <a:solidFill>
                  <a:srgbClr val="000000"/>
                </a:solidFill>
                <a:latin typeface="Gill Sans"/>
                <a:ea typeface="Gill Sans"/>
                <a:cs typeface="Gill Sans"/>
                <a:sym typeface="Gill Sans"/>
              </a:defRPr>
            </a:lvl4pPr>
            <a:lvl5pPr marL="2024722" indent="-386422">
              <a:spcBef>
                <a:spcPts val="3800"/>
              </a:spcBef>
              <a:buSzPct val="171000"/>
              <a:defRPr sz="2800">
                <a:solidFill>
                  <a:srgbClr val="000000"/>
                </a:solidFill>
                <a:latin typeface="Gill Sans"/>
                <a:ea typeface="Gill Sans"/>
                <a:cs typeface="Gill Sans"/>
                <a:sym typeface="Gill Sans"/>
              </a:defRPr>
            </a:lvl5pPr>
          </a:lstStyle>
          <a:p>
            <a:pPr/>
            <a:r>
              <a:t>Nivel de texto 1</a:t>
            </a:r>
          </a:p>
          <a:p>
            <a:pPr lvl="1"/>
            <a:r>
              <a:t>Nivel de texto 2</a:t>
            </a:r>
          </a:p>
          <a:p>
            <a:pPr lvl="2"/>
            <a:r>
              <a:t>Nivel de texto 3</a:t>
            </a:r>
          </a:p>
          <a:p>
            <a:pPr lvl="3"/>
            <a:r>
              <a:t>Nivel de texto 4</a:t>
            </a:r>
          </a:p>
          <a:p>
            <a:pPr lvl="4"/>
            <a:r>
              <a:t>Nivel de texto 5</a:t>
            </a:r>
          </a:p>
        </p:txBody>
      </p:sp>
      <p:sp>
        <p:nvSpPr>
          <p:cNvPr id="83" name="Número de diapositiva"/>
          <p:cNvSpPr txBox="1"/>
          <p:nvPr>
            <p:ph type="sldNum" sz="quarter" idx="2"/>
          </p:nvPr>
        </p:nvSpPr>
        <p:spPr>
          <a:xfrm>
            <a:off x="6367017" y="9359900"/>
            <a:ext cx="266701" cy="279400"/>
          </a:xfrm>
          <a:prstGeom prst="rect">
            <a:avLst/>
          </a:prstGeom>
        </p:spPr>
        <p:txBody>
          <a:bodyPr lIns="38100" tIns="38100" rIns="38100" bIns="38100"/>
          <a:lstStyle>
            <a:lvl1pPr algn="ct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90" name="Shape 55"/>
          <p:cNvSpPr/>
          <p:nvPr/>
        </p:nvSpPr>
        <p:spPr>
          <a:xfrm>
            <a:off x="647679" y="876997"/>
            <a:ext cx="11709441" cy="1"/>
          </a:xfrm>
          <a:prstGeom prst="line">
            <a:avLst/>
          </a:prstGeom>
          <a:ln w="12700">
            <a:solidFill>
              <a:srgbClr val="9A9A9A"/>
            </a:solidFill>
            <a:miter lim="8000"/>
          </a:ln>
        </p:spPr>
        <p:txBody>
          <a:bodyPr lIns="0" tIns="0" rIns="0" bIns="0"/>
          <a:lstStyle/>
          <a:p>
            <a:pPr defTabSz="1733973">
              <a:defRPr sz="2600">
                <a:latin typeface="Arial"/>
                <a:ea typeface="Arial"/>
                <a:cs typeface="Arial"/>
                <a:sym typeface="Arial"/>
              </a:defRPr>
            </a:pPr>
          </a:p>
        </p:txBody>
      </p:sp>
      <p:sp>
        <p:nvSpPr>
          <p:cNvPr id="91" name="Texto del título"/>
          <p:cNvSpPr txBox="1"/>
          <p:nvPr>
            <p:ph type="title"/>
          </p:nvPr>
        </p:nvSpPr>
        <p:spPr>
          <a:xfrm>
            <a:off x="178699" y="-119454"/>
            <a:ext cx="11861762" cy="1047895"/>
          </a:xfrm>
          <a:prstGeom prst="rect">
            <a:avLst/>
          </a:prstGeom>
        </p:spPr>
        <p:txBody>
          <a:bodyPr lIns="130026" tIns="130026" rIns="130026" bIns="130026">
            <a:normAutofit fontScale="100000" lnSpcReduction="0"/>
          </a:bodyPr>
          <a:lstStyle>
            <a:lvl1pPr defTabSz="1733973">
              <a:defRPr sz="5200">
                <a:latin typeface="Helvetica Neue"/>
                <a:ea typeface="Helvetica Neue"/>
                <a:cs typeface="Helvetica Neue"/>
                <a:sym typeface="Helvetica Neue"/>
              </a:defRPr>
            </a:lvl1pPr>
          </a:lstStyle>
          <a:p>
            <a:pPr/>
            <a:r>
              <a:t>Texto del título</a:t>
            </a:r>
          </a:p>
        </p:txBody>
      </p:sp>
      <p:sp>
        <p:nvSpPr>
          <p:cNvPr id="92" name="Nivel de texto 1…"/>
          <p:cNvSpPr txBox="1"/>
          <p:nvPr>
            <p:ph type="body" idx="1"/>
          </p:nvPr>
        </p:nvSpPr>
        <p:spPr>
          <a:xfrm>
            <a:off x="420422" y="1164465"/>
            <a:ext cx="11861761" cy="4924587"/>
          </a:xfrm>
          <a:prstGeom prst="rect">
            <a:avLst/>
          </a:prstGeom>
        </p:spPr>
        <p:txBody>
          <a:bodyPr lIns="130026" tIns="130026" rIns="130026" bIns="130026">
            <a:normAutofit fontScale="100000" lnSpcReduction="0"/>
          </a:bodyPr>
          <a:lstStyle>
            <a:lvl1pPr marL="762000" indent="-647700" defTabSz="1733973">
              <a:spcBef>
                <a:spcPts val="6200"/>
              </a:spcBef>
              <a:buClr>
                <a:srgbClr val="747474"/>
              </a:buClr>
              <a:buSzPts val="3400"/>
              <a:buFont typeface="Helvetica"/>
              <a:buChar char="●"/>
              <a:defRPr sz="3400"/>
            </a:lvl1pPr>
            <a:lvl2pPr marL="1219200" indent="-647700" defTabSz="1733973">
              <a:spcBef>
                <a:spcPts val="6200"/>
              </a:spcBef>
              <a:buClr>
                <a:srgbClr val="747474"/>
              </a:buClr>
              <a:buSzPts val="3400"/>
              <a:buFont typeface="Helvetica"/>
              <a:buChar char="●"/>
              <a:defRPr sz="3400"/>
            </a:lvl2pPr>
            <a:lvl3pPr marL="1676400" indent="-647700" defTabSz="1733973">
              <a:spcBef>
                <a:spcPts val="6200"/>
              </a:spcBef>
              <a:buClr>
                <a:srgbClr val="747474"/>
              </a:buClr>
              <a:buSzPts val="3400"/>
              <a:buFont typeface="Helvetica"/>
              <a:buChar char="●"/>
              <a:defRPr sz="3400"/>
            </a:lvl3pPr>
            <a:lvl4pPr marL="2133600" indent="-647700" defTabSz="1733973">
              <a:spcBef>
                <a:spcPts val="6200"/>
              </a:spcBef>
              <a:buClr>
                <a:srgbClr val="747474"/>
              </a:buClr>
              <a:buSzPts val="3400"/>
              <a:buFont typeface="Helvetica"/>
              <a:buChar char="●"/>
              <a:defRPr sz="3400"/>
            </a:lvl4pPr>
            <a:lvl5pPr marL="2590800" indent="-647700" defTabSz="1733973">
              <a:spcBef>
                <a:spcPts val="6200"/>
              </a:spcBef>
              <a:buClr>
                <a:srgbClr val="747474"/>
              </a:buClr>
              <a:buSzPts val="3400"/>
              <a:buFont typeface="Helvetica"/>
              <a:buChar char="●"/>
              <a:defRPr sz="3400"/>
            </a:lvl5pPr>
          </a:lstStyle>
          <a:p>
            <a:pPr/>
            <a:r>
              <a:t>Nivel de texto 1</a:t>
            </a:r>
          </a:p>
          <a:p>
            <a:pPr lvl="1"/>
            <a:r>
              <a:t>Nivel de texto 2</a:t>
            </a:r>
          </a:p>
          <a:p>
            <a:pPr lvl="2"/>
            <a:r>
              <a:t>Nivel de texto 3</a:t>
            </a:r>
          </a:p>
          <a:p>
            <a:pPr lvl="3"/>
            <a:r>
              <a:t>Nivel de texto 4</a:t>
            </a:r>
          </a:p>
          <a:p>
            <a:pPr lvl="4"/>
            <a:r>
              <a:t>Nivel de texto 5</a:t>
            </a:r>
          </a:p>
        </p:txBody>
      </p:sp>
      <p:sp>
        <p:nvSpPr>
          <p:cNvPr id="93" name="Número de diapositiva"/>
          <p:cNvSpPr txBox="1"/>
          <p:nvPr>
            <p:ph type="sldNum" sz="quarter" idx="2"/>
          </p:nvPr>
        </p:nvSpPr>
        <p:spPr>
          <a:xfrm>
            <a:off x="12239953" y="8115299"/>
            <a:ext cx="340206" cy="324458"/>
          </a:xfrm>
          <a:prstGeom prst="rect">
            <a:avLst/>
          </a:prstGeom>
        </p:spPr>
        <p:txBody>
          <a:bodyPr lIns="50773" tIns="50773" rIns="50773" bIns="50773"/>
          <a:lstStyle>
            <a:lvl1pPr defTabSz="1733973">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pPr/>
            <a:r>
              <a:t>Texto del título</a:t>
            </a:r>
          </a:p>
        </p:txBody>
      </p:sp>
      <p:sp>
        <p:nvSpPr>
          <p:cNvPr id="3" name="Nivel de texto 1…"/>
          <p:cNvSpPr txBox="1"/>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2268199" y="9194800"/>
            <a:ext cx="312015" cy="299822"/>
          </a:xfrm>
          <a:prstGeom prst="rect">
            <a:avLst/>
          </a:prstGeom>
          <a:ln w="12700">
            <a:miter lim="400000"/>
          </a:ln>
        </p:spPr>
        <p:txBody>
          <a:bodyPr wrap="none" lIns="50800" tIns="50800" rIns="50800" bIns="50800">
            <a:spAutoFit/>
          </a:bodyPr>
          <a:lstStyle>
            <a:lvl1pPr algn="r" defTabSz="584200">
              <a:defRPr sz="1400">
                <a:latin typeface="Helvetica Neue"/>
                <a:ea typeface="Helvetica Neue"/>
                <a:cs typeface="Helvetica Neue"/>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1pPr>
      <a:lvl2pPr marL="0" marR="0" indent="2286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2pPr>
      <a:lvl3pPr marL="0" marR="0" indent="4572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3pPr>
      <a:lvl4pPr marL="0" marR="0" indent="6858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4pPr>
      <a:lvl5pPr marL="0" marR="0" indent="9144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5pPr>
      <a:lvl6pPr marL="0" marR="0" indent="11430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6pPr>
      <a:lvl7pPr marL="0" marR="0" indent="13716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7pPr>
      <a:lvl8pPr marL="0" marR="0" indent="16002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8pPr>
      <a:lvl9pPr marL="0" marR="0" indent="1828800" algn="l" defTabSz="584200" rtl="0" latinLnBrk="0">
        <a:lnSpc>
          <a:spcPct val="100000"/>
        </a:lnSpc>
        <a:spcBef>
          <a:spcPts val="0"/>
        </a:spcBef>
        <a:spcAft>
          <a:spcPts val="0"/>
        </a:spcAft>
        <a:buClrTx/>
        <a:buSzTx/>
        <a:buFontTx/>
        <a:buNone/>
        <a:tabLst/>
        <a:defRPr b="0" baseline="0" cap="none" i="0" spc="0" strike="noStrike" sz="4200" u="none">
          <a:solidFill>
            <a:srgbClr val="000000"/>
          </a:solidFill>
          <a:uFillTx/>
          <a:latin typeface="+mj-lt"/>
          <a:ea typeface="+mj-ea"/>
          <a:cs typeface="+mj-cs"/>
          <a:sym typeface="Helvetica Neue Light"/>
        </a:defRPr>
      </a:lvl9pPr>
    </p:titleStyle>
    <p:bodyStyle>
      <a:lvl1pPr marL="2667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1pPr>
      <a:lvl2pPr marL="7112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2pPr>
      <a:lvl3pPr marL="11557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3pPr>
      <a:lvl4pPr marL="16002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4pPr>
      <a:lvl5pPr marL="20447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5pPr>
      <a:lvl6pPr marL="24892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6pPr>
      <a:lvl7pPr marL="29337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7pPr>
      <a:lvl8pPr marL="33782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8pPr>
      <a:lvl9pPr marL="3822700" marR="0" indent="-266700" algn="l" defTabSz="584200" rtl="0" latinLnBrk="0">
        <a:lnSpc>
          <a:spcPct val="100000"/>
        </a:lnSpc>
        <a:spcBef>
          <a:spcPts val="4800"/>
        </a:spcBef>
        <a:spcAft>
          <a:spcPts val="0"/>
        </a:spcAft>
        <a:buClrTx/>
        <a:buSzPct val="100000"/>
        <a:buFontTx/>
        <a:buChar char="•"/>
        <a:tabLst/>
        <a:defRPr b="0" baseline="0" cap="none" i="0" spc="0" strike="noStrike" sz="2600" u="none">
          <a:solidFill>
            <a:srgbClr val="747474"/>
          </a:solidFill>
          <a:uFillTx/>
          <a:latin typeface="Helvetica Neue"/>
          <a:ea typeface="Helvetica Neue"/>
          <a:cs typeface="Helvetica Neue"/>
          <a:sym typeface="Helvetica Neue"/>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14.png"/><Relationship Id="rId4" Type="http://schemas.openxmlformats.org/officeDocument/2006/relationships/image" Target="../media/image2.g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sciencedirect.com/science/article/pii/S0010465513001355?via%3Dihub" TargetMode="External"/><Relationship Id="rId4" Type="http://schemas.openxmlformats.org/officeDocument/2006/relationships/hyperlink" Target="https://geant4.web.cern.ch/" TargetMode="External"/><Relationship Id="rId5" Type="http://schemas.openxmlformats.org/officeDocument/2006/relationships/hyperlink" Target="https://doi.org/10.1016/j.cpc.2013.04.001" TargetMode="External"/><Relationship Id="rId6" Type="http://schemas.openxmlformats.org/officeDocument/2006/relationships/image" Target="../media/image4.tif"/><Relationship Id="rId7"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8.png"/><Relationship Id="rId5" Type="http://schemas.openxmlformats.org/officeDocument/2006/relationships/hyperlink" Target="http://icecube.wisc.edu/~ckopper/muon_with_photons.mov" TargetMode="Externa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9.png"/><Relationship Id="rId5" Type="http://schemas.openxmlformats.org/officeDocument/2006/relationships/hyperlink" Target="http://icecube.wisc.edu/~juancarlos/video/10msec_w_noise.mp4"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hyperlink" Target="http://software.icecube.wisc.edu/documentation/projects/DOMLauncher/index.html" TargetMode="External"/><Relationship Id="rId4" Type="http://schemas.openxmlformats.org/officeDocument/2006/relationships/image" Target="../media/image2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ftware.icecube.wisc.edu/documentation/projects/simprod_scripts/index.html"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ftware.icecube.wisc.edu/documentation/projects/simprod_scripts/index.html"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ftware.icecube.wisc.edu/documentation/projects/simprod_scripts/index.html"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oftware.icecube.wisc.edu/documentation/projects/simprod_scripts/examples/fullSimulation.html"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mailto:slot1@gtx-00.icecube.wisc.edu" TargetMode="External"/></Relationships>

</file>

<file path=ppt/slides/_rels/slide3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docs.icecube.aq/combo/trunk/" TargetMode="External"/><Relationship Id="rId3" Type="http://schemas.openxmlformats.org/officeDocument/2006/relationships/hyperlink" Target="http://grid.icecube.wisc.edu/simulation" TargetMode="External"/><Relationship Id="rId4" Type="http://schemas.openxmlformats.org/officeDocument/2006/relationships/hyperlink" Target="http://wiki.icecube.wisc.edu/index.php/Simulation_Production" TargetMode="External"/><Relationship Id="rId5" Type="http://schemas.openxmlformats.org/officeDocument/2006/relationships/hyperlink" Target="https://icecube-spno.slack.com/messages/C02KQLBNU"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icecube.wisc.edu/~juancarlos/simulation/Bootcamp_2020_Simulation_Weighting.html"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icecube.wisc.edu/~juancarlos/simulation/Bootcamp_2020_Simulation_Weighting.html" TargetMode="External"/></Relationships>

</file>

<file path=ppt/slides/_rels/slide5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 Id="rId3" Type="http://schemas.openxmlformats.org/officeDocument/2006/relationships/hyperlink" Target="http://wiki.icecube.wisc.edu/index.php/Simulation_Production" TargetMode="Externa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3.png"/><Relationship Id="rId3" Type="http://schemas.openxmlformats.org/officeDocument/2006/relationships/image" Target="../media/image3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s://grid.icecube.wisc.edu/simulation/DashBoard/" TargetMode="Externa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png"/><Relationship Id="rId3" Type="http://schemas.openxmlformats.org/officeDocument/2006/relationships/image" Target="../media/image3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icecube.wisc.edu/~juancarlos/simulation/Bootcamp_2021_Simulation_Weighting.html" TargetMode="External"/><Relationship Id="rId3" Type="http://schemas.openxmlformats.org/officeDocument/2006/relationships/hyperlink" Target="https://icecube.wisc.edu/~juancarlos/simulation/Bootcamp_2020_Simulation_Weighting.html" TargetMode="Externa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 Id="rId3" Type="http://schemas.openxmlformats.org/officeDocument/2006/relationships/hyperlink" Target="https://events.icecube.wisc.edu/event/118/contributions/6499/attachments/5362/6082/DiffuseParallel_Brussels_SnowStormMCGlobalfit.pdf" TargetMode="External"/><Relationship Id="rId4" Type="http://schemas.openxmlformats.org/officeDocument/2006/relationships/image" Target="../media/image42.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gif"/><Relationship Id="rId3" Type="http://schemas.openxmlformats.org/officeDocument/2006/relationships/image" Target="../media/image4.gif"/><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hyperlink" Target="https://docushare.icecube.wisc.edu/dsweb/Get/Document-44937/OneWeight.pdf"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s://web.ikp.kit.edu/corsika/physics_description/corsika_phys.pdf"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Número de diapositiva"/>
          <p:cNvSpPr txBox="1"/>
          <p:nvPr>
            <p:ph type="sldNum" sz="quarter" idx="2"/>
          </p:nvPr>
        </p:nvSpPr>
        <p:spPr>
          <a:xfrm>
            <a:off x="6496050" y="9251950"/>
            <a:ext cx="191995" cy="266700"/>
          </a:xfrm>
          <a:prstGeom prst="rect">
            <a:avLst/>
          </a:prstGeom>
          <a:extLst>
            <a:ext uri="{C572A759-6A51-4108-AA02-DFA0A04FC94B}">
              <ma14:wrappingTextBoxFlag xmlns:ma14="http://schemas.microsoft.com/office/mac/drawingml/2011/main" val="1"/>
            </a:ext>
          </a:extLst>
        </p:spPr>
        <p:txBody>
          <a:bodyPr/>
          <a:lstStyle>
            <a:lvl1pPr algn="l" defTabSz="325120">
              <a:defRPr sz="1100">
                <a:latin typeface="+mn-lt"/>
                <a:ea typeface="+mn-ea"/>
                <a:cs typeface="+mn-cs"/>
                <a:sym typeface="Helvetica"/>
              </a:defRPr>
            </a:lvl1pPr>
          </a:lstStyle>
          <a:p>
            <a:pPr/>
            <a:fld id="{86CB4B4D-7CA3-9044-876B-883B54F8677D}" type="slidenum"/>
          </a:p>
        </p:txBody>
      </p:sp>
      <p:pic>
        <p:nvPicPr>
          <p:cNvPr id="193" name="http://icecube.wisc.edu/icecube/masterclass/media/19" descr="http://icecube.wisc.edu/icecube/masterclass/media/19"/>
          <p:cNvPicPr>
            <a:picLocks noChangeAspect="1"/>
          </p:cNvPicPr>
          <p:nvPr/>
        </p:nvPicPr>
        <p:blipFill>
          <a:blip r:embed="rId2">
            <a:alphaModFix amt="28539"/>
            <a:extLst/>
          </a:blip>
          <a:stretch>
            <a:fillRect/>
          </a:stretch>
        </p:blipFill>
        <p:spPr>
          <a:xfrm>
            <a:off x="0" y="0"/>
            <a:ext cx="13004801" cy="9753601"/>
          </a:xfrm>
          <a:prstGeom prst="rect">
            <a:avLst/>
          </a:prstGeom>
          <a:ln w="12700">
            <a:miter lim="400000"/>
          </a:ln>
        </p:spPr>
      </p:pic>
      <p:sp>
        <p:nvSpPr>
          <p:cNvPr id="194" name="Neutrino and Air Shower Simulations in IceCube…"/>
          <p:cNvSpPr txBox="1"/>
          <p:nvPr/>
        </p:nvSpPr>
        <p:spPr>
          <a:xfrm>
            <a:off x="1806988" y="1244177"/>
            <a:ext cx="10023348"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ts val="9000"/>
              </a:lnSpc>
              <a:spcBef>
                <a:spcPts val="1000"/>
              </a:spcBef>
              <a:defRPr sz="4966">
                <a:solidFill>
                  <a:schemeClr val="accent6">
                    <a:satOff val="6899"/>
                    <a:lumOff val="-25862"/>
                  </a:schemeClr>
                </a:solidFill>
              </a:defRPr>
            </a:pPr>
            <a:r>
              <a:t>Neutrino and Air Shower Simulations in IceCube</a:t>
            </a:r>
          </a:p>
          <a:p>
            <a:pPr algn="ctr">
              <a:lnSpc>
                <a:spcPts val="7900"/>
              </a:lnSpc>
              <a:spcBef>
                <a:spcPts val="1000"/>
              </a:spcBef>
              <a:defRPr sz="4066">
                <a:solidFill>
                  <a:schemeClr val="accent6">
                    <a:satOff val="6899"/>
                    <a:lumOff val="-25862"/>
                  </a:schemeClr>
                </a:solidFill>
              </a:defRPr>
            </a:pPr>
          </a:p>
          <a:p>
            <a:pPr algn="ctr">
              <a:lnSpc>
                <a:spcPts val="7900"/>
              </a:lnSpc>
              <a:spcBef>
                <a:spcPts val="1000"/>
              </a:spcBef>
              <a:defRPr sz="4066">
                <a:solidFill>
                  <a:schemeClr val="accent6">
                    <a:satOff val="6899"/>
                    <a:lumOff val="-25862"/>
                  </a:schemeClr>
                </a:solidFill>
              </a:defRPr>
            </a:pPr>
          </a:p>
          <a:p>
            <a:pPr algn="ctr">
              <a:lnSpc>
                <a:spcPts val="6400"/>
              </a:lnSpc>
              <a:spcBef>
                <a:spcPts val="1000"/>
              </a:spcBef>
              <a:defRPr sz="2766">
                <a:solidFill>
                  <a:schemeClr val="accent6">
                    <a:satOff val="6899"/>
                    <a:lumOff val="-25862"/>
                  </a:schemeClr>
                </a:solidFill>
              </a:defRPr>
            </a:pPr>
            <a:r>
              <a:t>Juan Carlos Díaz-Vélez</a:t>
            </a:r>
          </a:p>
          <a:p>
            <a:pPr algn="ctr">
              <a:lnSpc>
                <a:spcPts val="6300"/>
              </a:lnSpc>
              <a:spcBef>
                <a:spcPts val="1000"/>
              </a:spcBef>
              <a:defRPr sz="2666">
                <a:solidFill>
                  <a:schemeClr val="accent6">
                    <a:satOff val="6899"/>
                    <a:lumOff val="-25862"/>
                  </a:schemeClr>
                </a:solidFill>
              </a:defRPr>
            </a:pPr>
          </a:p>
          <a:p>
            <a:pPr algn="ctr">
              <a:lnSpc>
                <a:spcPts val="6300"/>
              </a:lnSpc>
              <a:spcBef>
                <a:spcPts val="1000"/>
              </a:spcBef>
              <a:defRPr sz="2666">
                <a:solidFill>
                  <a:schemeClr val="accent6">
                    <a:satOff val="6899"/>
                    <a:lumOff val="-25862"/>
                  </a:schemeClr>
                </a:solidFill>
              </a:defRPr>
            </a:pPr>
          </a:p>
          <a:p>
            <a:pPr algn="ctr">
              <a:lnSpc>
                <a:spcPts val="5900"/>
              </a:lnSpc>
              <a:spcBef>
                <a:spcPts val="1000"/>
              </a:spcBef>
              <a:defRPr sz="2366">
                <a:solidFill>
                  <a:schemeClr val="accent6">
                    <a:satOff val="6899"/>
                    <a:lumOff val="-25862"/>
                  </a:schemeClr>
                </a:solidFill>
              </a:defRPr>
            </a:pPr>
            <a:r>
              <a:t>IceCube Bootcamp</a:t>
            </a:r>
          </a:p>
          <a:p>
            <a:pPr algn="ctr">
              <a:lnSpc>
                <a:spcPts val="5900"/>
              </a:lnSpc>
              <a:spcBef>
                <a:spcPts val="1000"/>
              </a:spcBef>
              <a:defRPr sz="2366">
                <a:solidFill>
                  <a:schemeClr val="accent6">
                    <a:satOff val="6899"/>
                    <a:lumOff val="-25862"/>
                  </a:schemeClr>
                </a:solidFill>
              </a:defRPr>
            </a:pPr>
          </a:p>
          <a:p>
            <a:pPr algn="ctr">
              <a:lnSpc>
                <a:spcPts val="6400"/>
              </a:lnSpc>
              <a:spcBef>
                <a:spcPts val="1000"/>
              </a:spcBef>
              <a:defRPr sz="2766">
                <a:solidFill>
                  <a:schemeClr val="accent6">
                    <a:satOff val="6899"/>
                    <a:lumOff val="-25862"/>
                  </a:schemeClr>
                </a:solidFill>
              </a:defRPr>
            </a:pPr>
            <a:r>
              <a:t>Madison, WI</a:t>
            </a:r>
          </a:p>
          <a:p>
            <a:pPr algn="ctr">
              <a:lnSpc>
                <a:spcPts val="6400"/>
              </a:lnSpc>
              <a:spcBef>
                <a:spcPts val="1000"/>
              </a:spcBef>
              <a:defRPr sz="2766">
                <a:solidFill>
                  <a:schemeClr val="accent6">
                    <a:satOff val="6899"/>
                    <a:lumOff val="-25862"/>
                  </a:schemeClr>
                </a:solidFill>
              </a:defRPr>
            </a:pPr>
            <a:r>
              <a:t>June, 2022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YNSTACK in CORSIKA"/>
          <p:cNvSpPr txBox="1"/>
          <p:nvPr>
            <p:ph type="title"/>
          </p:nvPr>
        </p:nvSpPr>
        <p:spPr>
          <a:xfrm>
            <a:off x="571500" y="-138137"/>
            <a:ext cx="11861800" cy="1397001"/>
          </a:xfrm>
          <a:prstGeom prst="rect">
            <a:avLst/>
          </a:prstGeom>
        </p:spPr>
        <p:txBody>
          <a:bodyPr/>
          <a:lstStyle>
            <a:lvl1pPr defTabSz="1300480">
              <a:defRPr sz="4900">
                <a:solidFill>
                  <a:srgbClr val="073763"/>
                </a:solidFill>
                <a:latin typeface="Arial"/>
                <a:ea typeface="Arial"/>
                <a:cs typeface="Arial"/>
                <a:sym typeface="Arial"/>
              </a:defRPr>
            </a:lvl1pPr>
          </a:lstStyle>
          <a:p>
            <a:pPr/>
            <a:r>
              <a:t>DYNSTACK in CORSIKA</a:t>
            </a:r>
          </a:p>
        </p:txBody>
      </p:sp>
      <p:sp>
        <p:nvSpPr>
          <p:cNvPr id="326" name="Replaces CORSIKA’s post-reaction particle stack with a C++11 plugin…"/>
          <p:cNvSpPr txBox="1"/>
          <p:nvPr>
            <p:ph type="body" idx="1"/>
          </p:nvPr>
        </p:nvSpPr>
        <p:spPr>
          <a:prstGeom prst="rect">
            <a:avLst/>
          </a:prstGeom>
        </p:spPr>
        <p:txBody>
          <a:bodyPr/>
          <a:lstStyle/>
          <a:p>
            <a:pPr marL="301426" indent="-301426" defTabSz="457200">
              <a:lnSpc>
                <a:spcPts val="4800"/>
              </a:lnSpc>
              <a:spcBef>
                <a:spcPts val="2000"/>
              </a:spcBef>
              <a:buSzPct val="145000"/>
              <a:defRPr sz="2470">
                <a:solidFill>
                  <a:srgbClr val="000000"/>
                </a:solidFill>
                <a:latin typeface="+mn-lt"/>
                <a:ea typeface="+mn-ea"/>
                <a:cs typeface="+mn-cs"/>
                <a:sym typeface="Helvetica"/>
              </a:defRPr>
            </a:pP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r>
              <a:t>Replaces CORSIKA’s post-reaction particle stack with a C++11 plugin </a:t>
            </a: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r>
              <a:t>General API for doing things like the neutrino kill threshold, plus helpful extras (take configuration from the steering card, manipulate event headers/trailers, etc) </a:t>
            </a: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r>
              <a:t>In mainline CORSIKA since 7.56 (modulo typos) </a:t>
            </a: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r>
              <a:t>Write plugins in C++11 without touching corsika.F, depend only on the standard library </a:t>
            </a: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r>
              <a:t>Build a better CORSIKA for in-ice background simulation.</a:t>
            </a:r>
          </a:p>
          <a:p>
            <a:pPr marL="301426" indent="-301426" defTabSz="457200">
              <a:lnSpc>
                <a:spcPts val="4800"/>
              </a:lnSpc>
              <a:spcBef>
                <a:spcPts val="2000"/>
              </a:spcBef>
              <a:buSzPct val="145000"/>
              <a:defRPr sz="2470">
                <a:solidFill>
                  <a:srgbClr val="000000"/>
                </a:solidFill>
                <a:latin typeface="+mn-lt"/>
                <a:ea typeface="+mn-ea"/>
                <a:cs typeface="+mn-cs"/>
                <a:sym typeface="Helvetica"/>
              </a:defRPr>
            </a:pPr>
            <a:r>
              <a:t>Reduce memory and disk requirements for high energy simulations.</a:t>
            </a:r>
          </a:p>
        </p:txBody>
      </p:sp>
      <p:sp>
        <p:nvSpPr>
          <p:cNvPr id="327" name="Kevin Meagher &amp; Jakob van Santen"/>
          <p:cNvSpPr txBox="1"/>
          <p:nvPr/>
        </p:nvSpPr>
        <p:spPr>
          <a:xfrm>
            <a:off x="628889" y="1358900"/>
            <a:ext cx="5119097"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4800"/>
              </a:lnSpc>
              <a:spcBef>
                <a:spcPts val="2000"/>
              </a:spcBef>
              <a:defRPr sz="2470"/>
            </a:lvl1pPr>
          </a:lstStyle>
          <a:p>
            <a:pPr/>
            <a:r>
              <a:t>Kevin Meagher &amp; Jakob van Santen</a:t>
            </a:r>
          </a:p>
        </p:txBody>
      </p:sp>
      <p:sp>
        <p:nvSpPr>
          <p:cNvPr id="328" name="Analysis-specific, targeted background simulation"/>
          <p:cNvSpPr txBox="1"/>
          <p:nvPr/>
        </p:nvSpPr>
        <p:spPr>
          <a:xfrm>
            <a:off x="5326121" y="8410340"/>
            <a:ext cx="739627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latin typeface="Helvetica Neue"/>
                <a:ea typeface="Helvetica Neue"/>
                <a:cs typeface="Helvetica Neue"/>
                <a:sym typeface="Helvetica Neue"/>
              </a:defRPr>
            </a:lvl1pPr>
          </a:lstStyle>
          <a:p>
            <a:pPr/>
            <a:r>
              <a:t>Analysis-specific, targeted background simulation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Editar: doble clic"/>
          <p:cNvSpPr txBox="1"/>
          <p:nvPr>
            <p:ph type="title"/>
          </p:nvPr>
        </p:nvSpPr>
        <p:spPr>
          <a:prstGeom prst="rect">
            <a:avLst/>
          </a:prstGeom>
        </p:spPr>
        <p:txBody>
          <a:bodyPr/>
          <a:lstStyle/>
          <a:p>
            <a:pPr/>
          </a:p>
        </p:txBody>
      </p:sp>
      <p:sp>
        <p:nvSpPr>
          <p:cNvPr id="331" name="Editar: doble clic"/>
          <p:cNvSpPr txBox="1"/>
          <p:nvPr>
            <p:ph type="body" sz="quarter" idx="1"/>
          </p:nvPr>
        </p:nvSpPr>
        <p:spPr>
          <a:prstGeom prst="rect">
            <a:avLst/>
          </a:prstGeom>
        </p:spPr>
        <p:txBody>
          <a:bodyPr/>
          <a:lstStyle/>
          <a:p>
            <a:pPr/>
          </a:p>
        </p:txBody>
      </p:sp>
      <p:pic>
        <p:nvPicPr>
          <p:cNvPr id="332" name="Imagen" descr="Imagen"/>
          <p:cNvPicPr>
            <a:picLocks noChangeAspect="1"/>
          </p:cNvPicPr>
          <p:nvPr/>
        </p:nvPicPr>
        <p:blipFill>
          <a:blip r:embed="rId2">
            <a:extLst/>
          </a:blip>
          <a:srcRect l="0" t="11923" r="0" b="0"/>
          <a:stretch>
            <a:fillRect/>
          </a:stretch>
        </p:blipFill>
        <p:spPr>
          <a:xfrm>
            <a:off x="0" y="1162992"/>
            <a:ext cx="13004800" cy="8590608"/>
          </a:xfrm>
          <a:prstGeom prst="rect">
            <a:avLst/>
          </a:prstGeom>
          <a:ln w="12700">
            <a:miter lim="400000"/>
          </a:ln>
        </p:spPr>
      </p:pic>
      <p:sp>
        <p:nvSpPr>
          <p:cNvPr id="333" name="DYNSTACK in CORSIKA"/>
          <p:cNvSpPr txBox="1"/>
          <p:nvPr/>
        </p:nvSpPr>
        <p:spPr>
          <a:xfrm>
            <a:off x="97594" y="-120345"/>
            <a:ext cx="11861801" cy="9508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defTabSz="1300480">
              <a:defRPr sz="4900">
                <a:solidFill>
                  <a:srgbClr val="073763"/>
                </a:solidFill>
                <a:latin typeface="Arial"/>
                <a:ea typeface="Arial"/>
                <a:cs typeface="Arial"/>
                <a:sym typeface="Arial"/>
              </a:defRPr>
            </a:lvl1pPr>
          </a:lstStyle>
          <a:p>
            <a:pPr/>
            <a:r>
              <a:t>DYNSTACK in CORSIKA</a:t>
            </a:r>
          </a:p>
        </p:txBody>
      </p:sp>
      <p:sp>
        <p:nvSpPr>
          <p:cNvPr id="334" name="K. Meagher"/>
          <p:cNvSpPr txBox="1"/>
          <p:nvPr/>
        </p:nvSpPr>
        <p:spPr>
          <a:xfrm>
            <a:off x="7547270" y="9042776"/>
            <a:ext cx="90212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K. Meagher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BEBEB"/>
        </a:solidFill>
      </p:bgPr>
    </p:bg>
    <p:spTree>
      <p:nvGrpSpPr>
        <p:cNvPr id="1" name=""/>
        <p:cNvGrpSpPr/>
        <p:nvPr/>
      </p:nvGrpSpPr>
      <p:grpSpPr>
        <a:xfrm>
          <a:off x="0" y="0"/>
          <a:ext cx="0" cy="0"/>
          <a:chOff x="0" y="0"/>
          <a:chExt cx="0" cy="0"/>
        </a:xfrm>
      </p:grpSpPr>
      <p:grpSp>
        <p:nvGrpSpPr>
          <p:cNvPr id="338" name="Agrupar"/>
          <p:cNvGrpSpPr/>
          <p:nvPr/>
        </p:nvGrpSpPr>
        <p:grpSpPr>
          <a:xfrm>
            <a:off x="2137470" y="3355600"/>
            <a:ext cx="3576516" cy="2349150"/>
            <a:chOff x="0" y="0"/>
            <a:chExt cx="3576514" cy="2349149"/>
          </a:xfrm>
        </p:grpSpPr>
        <p:sp>
          <p:nvSpPr>
            <p:cNvPr id="336" name="PHOTON PROPAGATION"/>
            <p:cNvSpPr/>
            <p:nvPr/>
          </p:nvSpPr>
          <p:spPr>
            <a:xfrm>
              <a:off x="0" y="0"/>
              <a:ext cx="3576515" cy="2349150"/>
            </a:xfrm>
            <a:prstGeom prst="roundRect">
              <a:avLst>
                <a:gd name="adj" fmla="val 8427"/>
              </a:avLst>
            </a:prstGeom>
            <a:noFill/>
            <a:ln w="25400" cap="flat">
              <a:solidFill>
                <a:srgbClr val="0096FF"/>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2000">
                  <a:solidFill>
                    <a:srgbClr val="0096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PHOTON PROPAGATION</a:t>
              </a:r>
            </a:p>
          </p:txBody>
        </p:sp>
        <p:sp>
          <p:nvSpPr>
            <p:cNvPr id="337" name="CLSIM"/>
            <p:cNvSpPr/>
            <p:nvPr/>
          </p:nvSpPr>
          <p:spPr>
            <a:xfrm>
              <a:off x="224356" y="1049878"/>
              <a:ext cx="3010965" cy="1008928"/>
            </a:xfrm>
            <a:prstGeom prst="roundRect">
              <a:avLst>
                <a:gd name="adj" fmla="val 31915"/>
              </a:avLst>
            </a:prstGeom>
            <a:solidFill>
              <a:srgbClr val="0096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CLSIM</a:t>
              </a:r>
            </a:p>
          </p:txBody>
        </p:sp>
      </p:grpSp>
      <p:grpSp>
        <p:nvGrpSpPr>
          <p:cNvPr id="343" name="Agrupar"/>
          <p:cNvGrpSpPr/>
          <p:nvPr/>
        </p:nvGrpSpPr>
        <p:grpSpPr>
          <a:xfrm>
            <a:off x="458500" y="6223000"/>
            <a:ext cx="4724401" cy="3199595"/>
            <a:chOff x="0" y="0"/>
            <a:chExt cx="4724400" cy="3199594"/>
          </a:xfrm>
        </p:grpSpPr>
        <p:sp>
          <p:nvSpPr>
            <p:cNvPr id="339" name="Detector"/>
            <p:cNvSpPr/>
            <p:nvPr/>
          </p:nvSpPr>
          <p:spPr>
            <a:xfrm>
              <a:off x="0" y="0"/>
              <a:ext cx="4724400" cy="3199595"/>
            </a:xfrm>
            <a:prstGeom prst="roundRect">
              <a:avLst>
                <a:gd name="adj" fmla="val 5859"/>
              </a:avLst>
            </a:prstGeom>
            <a:noFill/>
            <a:ln w="25400" cap="flat">
              <a:solidFill>
                <a:srgbClr val="00F9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3000">
                  <a:solidFill>
                    <a:srgbClr val="00F900"/>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Detector</a:t>
              </a:r>
            </a:p>
          </p:txBody>
        </p:sp>
        <p:sp>
          <p:nvSpPr>
            <p:cNvPr id="340" name="PMT"/>
            <p:cNvSpPr/>
            <p:nvPr/>
          </p:nvSpPr>
          <p:spPr>
            <a:xfrm>
              <a:off x="557388" y="847221"/>
              <a:ext cx="1563593" cy="644793"/>
            </a:xfrm>
            <a:prstGeom prst="roundRect">
              <a:avLst>
                <a:gd name="adj" fmla="val 33203"/>
              </a:avLst>
            </a:prstGeom>
            <a:solidFill>
              <a:srgbClr val="00F9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21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PMT</a:t>
              </a:r>
            </a:p>
          </p:txBody>
        </p:sp>
        <p:sp>
          <p:nvSpPr>
            <p:cNvPr id="341" name="DomLauncher"/>
            <p:cNvSpPr/>
            <p:nvPr/>
          </p:nvSpPr>
          <p:spPr>
            <a:xfrm>
              <a:off x="2300323" y="847221"/>
              <a:ext cx="2197484" cy="604494"/>
            </a:xfrm>
            <a:prstGeom prst="roundRect">
              <a:avLst>
                <a:gd name="adj" fmla="val 35417"/>
              </a:avLst>
            </a:prstGeom>
            <a:solidFill>
              <a:srgbClr val="00F9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DomLauncher</a:t>
              </a:r>
            </a:p>
          </p:txBody>
        </p:sp>
        <p:sp>
          <p:nvSpPr>
            <p:cNvPr id="342" name="TriggerSim"/>
            <p:cNvSpPr/>
            <p:nvPr/>
          </p:nvSpPr>
          <p:spPr>
            <a:xfrm>
              <a:off x="1212648" y="1846737"/>
              <a:ext cx="1986185" cy="577627"/>
            </a:xfrm>
            <a:prstGeom prst="roundRect">
              <a:avLst>
                <a:gd name="adj" fmla="val 37064"/>
              </a:avLst>
            </a:prstGeom>
            <a:solidFill>
              <a:srgbClr val="00F9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TriggerSim</a:t>
              </a:r>
            </a:p>
          </p:txBody>
        </p:sp>
      </p:grpSp>
      <p:sp>
        <p:nvSpPr>
          <p:cNvPr id="344" name="Línea"/>
          <p:cNvSpPr/>
          <p:nvPr/>
        </p:nvSpPr>
        <p:spPr>
          <a:xfrm flipV="1">
            <a:off x="5660516" y="2953117"/>
            <a:ext cx="2003282" cy="790728"/>
          </a:xfrm>
          <a:prstGeom prst="line">
            <a:avLst/>
          </a:prstGeom>
          <a:ln w="63500" cap="rnd">
            <a:solidFill>
              <a:srgbClr val="FF40FF"/>
            </a:solidFill>
            <a:custDash>
              <a:ds d="100000" sp="200000"/>
            </a:custDash>
            <a:miter lim="400000"/>
            <a:headEnd type="stealth"/>
          </a:ln>
        </p:spPr>
        <p:txBody>
          <a:bodyPr lIns="50800" tIns="50800" rIns="50800" bIns="50800" anchor="ctr"/>
          <a:lstStyle/>
          <a:p>
            <a:pPr/>
          </a:p>
        </p:txBody>
      </p:sp>
      <p:sp>
        <p:nvSpPr>
          <p:cNvPr id="345" name="Línea"/>
          <p:cNvSpPr/>
          <p:nvPr/>
        </p:nvSpPr>
        <p:spPr>
          <a:xfrm flipH="1" flipV="1">
            <a:off x="5493693" y="4636958"/>
            <a:ext cx="2426730" cy="174356"/>
          </a:xfrm>
          <a:prstGeom prst="line">
            <a:avLst/>
          </a:prstGeom>
          <a:ln w="63500" cap="rnd">
            <a:solidFill>
              <a:srgbClr val="0096FF"/>
            </a:solidFill>
            <a:custDash>
              <a:ds d="100000" sp="200000"/>
            </a:custDash>
            <a:miter lim="400000"/>
            <a:headEnd type="stealth"/>
          </a:ln>
        </p:spPr>
        <p:txBody>
          <a:bodyPr lIns="50800" tIns="50800" rIns="50800" bIns="50800" anchor="ctr"/>
          <a:lstStyle/>
          <a:p>
            <a:pPr/>
          </a:p>
        </p:txBody>
      </p:sp>
      <p:sp>
        <p:nvSpPr>
          <p:cNvPr id="346" name="i3SIM"/>
          <p:cNvSpPr txBox="1"/>
          <p:nvPr/>
        </p:nvSpPr>
        <p:spPr>
          <a:xfrm>
            <a:off x="9694986" y="8310858"/>
            <a:ext cx="3187701" cy="1268351"/>
          </a:xfrm>
          <a:prstGeom prst="rect">
            <a:avLst/>
          </a:prstGeom>
          <a:ln w="12700">
            <a:miter lim="400000"/>
          </a:ln>
          <a:effectLst>
            <a:outerShdw sx="100000" sy="100000" kx="0" ky="0" algn="b" rotWithShape="0" blurRad="38100" dist="38100" dir="2700000">
              <a:srgbClr val="D6D6D6"/>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60000"/>
              </a:lnSpc>
              <a:defRPr sz="4900"/>
            </a:pPr>
            <a:r>
              <a:rPr b="1" spc="260" sz="6500">
                <a:solidFill>
                  <a:srgbClr val="FFFFFF"/>
                </a:solidFill>
                <a:effectLst>
                  <a:outerShdw sx="100000" sy="100000" kx="0" ky="0" algn="b" rotWithShape="0" blurRad="0" dist="53392" dir="2700000">
                    <a:srgbClr val="000000">
                      <a:alpha val="27586"/>
                    </a:srgbClr>
                  </a:outerShdw>
                </a:effectLst>
              </a:rPr>
              <a:t>i</a:t>
            </a:r>
            <a:r>
              <a:rPr b="1" baseline="31999" spc="291" sz="7300">
                <a:solidFill>
                  <a:srgbClr val="4F8F00"/>
                </a:solidFill>
                <a:effectLst>
                  <a:outerShdw sx="100000" sy="100000" kx="0" ky="0" algn="b" rotWithShape="0" blurRad="0" dist="53392" dir="2700000">
                    <a:srgbClr val="000000">
                      <a:alpha val="27586"/>
                    </a:srgbClr>
                  </a:outerShdw>
                </a:effectLst>
                <a:latin typeface="Century Gothic"/>
                <a:ea typeface="Century Gothic"/>
                <a:cs typeface="Century Gothic"/>
                <a:sym typeface="Century Gothic"/>
              </a:rPr>
              <a:t>3</a:t>
            </a:r>
            <a:r>
              <a:rPr spc="267" sz="67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S</a:t>
            </a:r>
            <a:r>
              <a:rPr spc="256" sz="64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I</a:t>
            </a:r>
            <a:r>
              <a:rPr spc="284" sz="71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M</a:t>
            </a:r>
            <a:r>
              <a:rPr>
                <a:solidFill>
                  <a:srgbClr val="A9A9A9"/>
                </a:solidFill>
              </a:rPr>
              <a:t> </a:t>
            </a:r>
          </a:p>
        </p:txBody>
      </p:sp>
      <p:grpSp>
        <p:nvGrpSpPr>
          <p:cNvPr id="350" name="Agrupar"/>
          <p:cNvGrpSpPr/>
          <p:nvPr/>
        </p:nvGrpSpPr>
        <p:grpSpPr>
          <a:xfrm>
            <a:off x="8037052" y="4617371"/>
            <a:ext cx="4524973" cy="2133232"/>
            <a:chOff x="0" y="0"/>
            <a:chExt cx="4524971" cy="2133230"/>
          </a:xfrm>
        </p:grpSpPr>
        <p:sp>
          <p:nvSpPr>
            <p:cNvPr id="347" name="BGND Noise/Muons"/>
            <p:cNvSpPr/>
            <p:nvPr/>
          </p:nvSpPr>
          <p:spPr>
            <a:xfrm>
              <a:off x="0" y="0"/>
              <a:ext cx="4524972" cy="2133231"/>
            </a:xfrm>
            <a:prstGeom prst="roundRect">
              <a:avLst>
                <a:gd name="adj" fmla="val 8154"/>
              </a:avLst>
            </a:prstGeom>
            <a:noFill/>
            <a:ln w="25400" cap="flat">
              <a:solidFill>
                <a:srgbClr val="7A81FF"/>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3000">
                  <a:solidFill>
                    <a:srgbClr val="7A81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BGND Noise/Muons</a:t>
              </a:r>
            </a:p>
          </p:txBody>
        </p:sp>
        <p:sp>
          <p:nvSpPr>
            <p:cNvPr id="348" name="Vuvuzela…"/>
            <p:cNvSpPr/>
            <p:nvPr/>
          </p:nvSpPr>
          <p:spPr>
            <a:xfrm>
              <a:off x="2566025" y="889239"/>
              <a:ext cx="1739901" cy="800101"/>
            </a:xfrm>
            <a:prstGeom prst="roundRect">
              <a:avLst>
                <a:gd name="adj" fmla="val 26347"/>
              </a:avLst>
            </a:prstGeom>
            <a:solidFill>
              <a:srgbClr val="7A81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Vuvuzela</a:t>
              </a:r>
            </a:p>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(noise)</a:t>
              </a:r>
            </a:p>
          </p:txBody>
        </p:sp>
        <p:sp>
          <p:nvSpPr>
            <p:cNvPr id="349" name="PolyPlopia…"/>
            <p:cNvSpPr/>
            <p:nvPr/>
          </p:nvSpPr>
          <p:spPr>
            <a:xfrm>
              <a:off x="170503" y="693122"/>
              <a:ext cx="2232928" cy="969211"/>
            </a:xfrm>
            <a:prstGeom prst="roundRect">
              <a:avLst>
                <a:gd name="adj" fmla="val 23353"/>
              </a:avLst>
            </a:prstGeom>
            <a:solidFill>
              <a:srgbClr val="7A81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PolyPlopia</a:t>
              </a:r>
            </a:p>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(coinc. backgrnd)</a:t>
              </a:r>
            </a:p>
          </p:txBody>
        </p:sp>
      </p:grpSp>
      <p:sp>
        <p:nvSpPr>
          <p:cNvPr id="351" name="Línea"/>
          <p:cNvSpPr/>
          <p:nvPr/>
        </p:nvSpPr>
        <p:spPr>
          <a:xfrm flipV="1">
            <a:off x="5315685" y="5904299"/>
            <a:ext cx="2692944" cy="1317581"/>
          </a:xfrm>
          <a:prstGeom prst="line">
            <a:avLst/>
          </a:prstGeom>
          <a:ln w="63500" cap="rnd">
            <a:solidFill>
              <a:srgbClr val="7A81FF"/>
            </a:solidFill>
            <a:custDash>
              <a:ds d="100000" sp="200000"/>
            </a:custDash>
            <a:miter lim="400000"/>
            <a:headEnd type="stealth"/>
          </a:ln>
        </p:spPr>
        <p:txBody>
          <a:bodyPr lIns="50800" tIns="50800" rIns="50800" bIns="50800" anchor="ctr"/>
          <a:lstStyle/>
          <a:p>
            <a:pPr/>
          </a:p>
        </p:txBody>
      </p:sp>
      <p:grpSp>
        <p:nvGrpSpPr>
          <p:cNvPr id="354" name="Agrupar"/>
          <p:cNvGrpSpPr/>
          <p:nvPr/>
        </p:nvGrpSpPr>
        <p:grpSpPr>
          <a:xfrm>
            <a:off x="7438016" y="753485"/>
            <a:ext cx="3187701" cy="2260601"/>
            <a:chOff x="0" y="0"/>
            <a:chExt cx="3187700" cy="2260600"/>
          </a:xfrm>
        </p:grpSpPr>
        <p:sp>
          <p:nvSpPr>
            <p:cNvPr id="352" name="PROPAGATION"/>
            <p:cNvSpPr/>
            <p:nvPr/>
          </p:nvSpPr>
          <p:spPr>
            <a:xfrm>
              <a:off x="0" y="0"/>
              <a:ext cx="3187700" cy="2260600"/>
            </a:xfrm>
            <a:prstGeom prst="roundRect">
              <a:avLst>
                <a:gd name="adj" fmla="val 8427"/>
              </a:avLst>
            </a:prstGeom>
            <a:noFill/>
            <a:ln w="25400" cap="flat">
              <a:solidFill>
                <a:srgbClr val="FF40FF"/>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2700">
                  <a:solidFill>
                    <a:srgbClr val="FF40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PROPAGATION</a:t>
              </a:r>
            </a:p>
          </p:txBody>
        </p:sp>
        <p:sp>
          <p:nvSpPr>
            <p:cNvPr id="353" name="PROPOSAL"/>
            <p:cNvSpPr/>
            <p:nvPr/>
          </p:nvSpPr>
          <p:spPr>
            <a:xfrm>
              <a:off x="723899" y="952752"/>
              <a:ext cx="1739902" cy="622302"/>
            </a:xfrm>
            <a:prstGeom prst="roundRect">
              <a:avLst>
                <a:gd name="adj" fmla="val 30612"/>
              </a:avLst>
            </a:prstGeom>
            <a:solidFill>
              <a:srgbClr val="FF40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PROPOSAL</a:t>
              </a:r>
            </a:p>
          </p:txBody>
        </p:sp>
      </p:grpSp>
      <p:grpSp>
        <p:nvGrpSpPr>
          <p:cNvPr id="357" name="Agrupar"/>
          <p:cNvGrpSpPr/>
          <p:nvPr/>
        </p:nvGrpSpPr>
        <p:grpSpPr>
          <a:xfrm>
            <a:off x="2099702" y="748909"/>
            <a:ext cx="4008463" cy="2349150"/>
            <a:chOff x="0" y="0"/>
            <a:chExt cx="4008462" cy="2349149"/>
          </a:xfrm>
        </p:grpSpPr>
        <p:sp>
          <p:nvSpPr>
            <p:cNvPr id="355" name="Generation"/>
            <p:cNvSpPr/>
            <p:nvPr/>
          </p:nvSpPr>
          <p:spPr>
            <a:xfrm>
              <a:off x="0" y="0"/>
              <a:ext cx="4008463" cy="2349150"/>
            </a:xfrm>
            <a:prstGeom prst="roundRect">
              <a:avLst>
                <a:gd name="adj" fmla="val 6977"/>
              </a:avLst>
            </a:prstGeom>
            <a:noFill/>
            <a:ln w="25400" cap="flat">
              <a:solidFill>
                <a:srgbClr val="FF26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3000">
                  <a:solidFill>
                    <a:srgbClr val="FF2600"/>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Generation</a:t>
              </a:r>
            </a:p>
          </p:txBody>
        </p:sp>
        <p:sp>
          <p:nvSpPr>
            <p:cNvPr id="356" name="CORSIKA"/>
            <p:cNvSpPr/>
            <p:nvPr/>
          </p:nvSpPr>
          <p:spPr>
            <a:xfrm>
              <a:off x="1345304" y="814481"/>
              <a:ext cx="1317855" cy="720188"/>
            </a:xfrm>
            <a:prstGeom prst="roundRect">
              <a:avLst>
                <a:gd name="adj" fmla="val 26451"/>
              </a:avLst>
            </a:prstGeom>
            <a:solidFill>
              <a:srgbClr val="FF26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5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CORSIKA</a:t>
              </a:r>
            </a:p>
          </p:txBody>
        </p:sp>
      </p:grpSp>
      <p:sp>
        <p:nvSpPr>
          <p:cNvPr id="358" name="DYNSTACK…"/>
          <p:cNvSpPr/>
          <p:nvPr/>
        </p:nvSpPr>
        <p:spPr>
          <a:xfrm>
            <a:off x="5447008" y="2147059"/>
            <a:ext cx="2475200" cy="2120531"/>
          </a:xfrm>
          <a:prstGeom prst="ellipse">
            <a:avLst/>
          </a:prstGeom>
          <a:gradFill>
            <a:gsLst>
              <a:gs pos="0">
                <a:srgbClr val="0096FF"/>
              </a:gs>
              <a:gs pos="100000">
                <a:srgbClr val="FF2600"/>
              </a:gs>
            </a:gsLst>
            <a:lin ang="13184202"/>
          </a:gra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1300">
                <a:solidFill>
                  <a:srgbClr val="FCFCFC"/>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DYNSTACK</a:t>
            </a:r>
          </a:p>
          <a:p>
            <a:pPr algn="ctr" defTabSz="584200">
              <a:defRPr sz="1300">
                <a:solidFill>
                  <a:srgbClr val="FCFCFC"/>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CORSIKA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MuonGun (IceCube implementation of MUPAGE)"/>
          <p:cNvSpPr txBox="1"/>
          <p:nvPr>
            <p:ph type="title"/>
          </p:nvPr>
        </p:nvSpPr>
        <p:spPr>
          <a:xfrm>
            <a:off x="571500" y="-465307"/>
            <a:ext cx="11861800" cy="1397001"/>
          </a:xfrm>
          <a:prstGeom prst="rect">
            <a:avLst/>
          </a:prstGeom>
        </p:spPr>
        <p:txBody>
          <a:bodyPr/>
          <a:lstStyle/>
          <a:p>
            <a:pPr/>
            <a:r>
              <a:t>MuonGun (IceCube implementation of MUPAGE)</a:t>
            </a:r>
          </a:p>
        </p:txBody>
      </p:sp>
      <p:sp>
        <p:nvSpPr>
          <p:cNvPr id="361"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2" name="Imagen" descr="Imagen"/>
          <p:cNvPicPr>
            <a:picLocks noChangeAspect="1"/>
          </p:cNvPicPr>
          <p:nvPr/>
        </p:nvPicPr>
        <p:blipFill>
          <a:blip r:embed="rId2">
            <a:extLst/>
          </a:blip>
          <a:stretch>
            <a:fillRect/>
          </a:stretch>
        </p:blipFill>
        <p:spPr>
          <a:xfrm>
            <a:off x="8327205" y="4112061"/>
            <a:ext cx="3725455" cy="4607552"/>
          </a:xfrm>
          <a:prstGeom prst="rect">
            <a:avLst/>
          </a:prstGeom>
          <a:ln w="12700">
            <a:miter lim="400000"/>
          </a:ln>
        </p:spPr>
      </p:pic>
      <p:pic>
        <p:nvPicPr>
          <p:cNvPr id="363" name="Imagen" descr="Imagen"/>
          <p:cNvPicPr>
            <a:picLocks noChangeAspect="1"/>
          </p:cNvPicPr>
          <p:nvPr/>
        </p:nvPicPr>
        <p:blipFill>
          <a:blip r:embed="rId3">
            <a:extLst/>
          </a:blip>
          <a:stretch>
            <a:fillRect/>
          </a:stretch>
        </p:blipFill>
        <p:spPr>
          <a:xfrm>
            <a:off x="973141" y="4144044"/>
            <a:ext cx="4523732" cy="5371931"/>
          </a:xfrm>
          <a:prstGeom prst="rect">
            <a:avLst/>
          </a:prstGeom>
          <a:ln w="12700">
            <a:miter lim="400000"/>
          </a:ln>
        </p:spPr>
      </p:pic>
      <p:pic>
        <p:nvPicPr>
          <p:cNvPr id="364" name="Imagen" descr="Imagen"/>
          <p:cNvPicPr>
            <a:picLocks noChangeAspect="1"/>
          </p:cNvPicPr>
          <p:nvPr/>
        </p:nvPicPr>
        <p:blipFill>
          <a:blip r:embed="rId4">
            <a:extLst/>
          </a:blip>
          <a:stretch>
            <a:fillRect/>
          </a:stretch>
        </p:blipFill>
        <p:spPr>
          <a:xfrm>
            <a:off x="743625" y="1326076"/>
            <a:ext cx="8687380" cy="3080239"/>
          </a:xfrm>
          <a:prstGeom prst="rect">
            <a:avLst/>
          </a:prstGeom>
          <a:ln w="12700">
            <a:miter lim="400000"/>
          </a:ln>
        </p:spPr>
      </p:pic>
      <p:sp>
        <p:nvSpPr>
          <p:cNvPr id="365" name="arXiv:0907.5563v1 [astro-ph.IM] 31 Jul 2009"/>
          <p:cNvSpPr txBox="1"/>
          <p:nvPr/>
        </p:nvSpPr>
        <p:spPr>
          <a:xfrm>
            <a:off x="6188561" y="1047041"/>
            <a:ext cx="642601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6300"/>
              </a:lnSpc>
              <a:spcBef>
                <a:spcPts val="1200"/>
              </a:spcBef>
              <a:defRPr sz="2666">
                <a:solidFill>
                  <a:srgbClr val="808080"/>
                </a:solidFill>
                <a:latin typeface="Times Roman"/>
                <a:ea typeface="Times Roman"/>
                <a:cs typeface="Times Roman"/>
                <a:sym typeface="Times Roman"/>
              </a:defRPr>
            </a:lvl1pPr>
          </a:lstStyle>
          <a:p>
            <a:pPr/>
            <a:r>
              <a:t>arXiv:0907.5563v1 [astro-ph.IM] 31 Jul 2009 </a:t>
            </a:r>
            <a:endParaRPr sz="1200">
              <a:solidFill>
                <a:srgbClr val="000000"/>
              </a:solidFill>
            </a:endParaR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pasted-movie.gif" descr="pasted-movie.gif"/>
          <p:cNvPicPr>
            <a:picLocks noChangeAspect="1"/>
          </p:cNvPicPr>
          <p:nvPr/>
        </p:nvPicPr>
        <p:blipFill>
          <a:blip r:embed="rId2">
            <a:extLst/>
          </a:blip>
          <a:stretch>
            <a:fillRect/>
          </a:stretch>
        </p:blipFill>
        <p:spPr>
          <a:xfrm>
            <a:off x="8072594" y="151555"/>
            <a:ext cx="4818380" cy="1349147"/>
          </a:xfrm>
          <a:prstGeom prst="rect">
            <a:avLst/>
          </a:prstGeom>
          <a:ln w="12700">
            <a:miter lim="400000"/>
          </a:ln>
        </p:spPr>
      </p:pic>
      <p:pic>
        <p:nvPicPr>
          <p:cNvPr id="368" name="fig4.png" descr="fig4.png"/>
          <p:cNvPicPr>
            <a:picLocks noChangeAspect="1"/>
          </p:cNvPicPr>
          <p:nvPr/>
        </p:nvPicPr>
        <p:blipFill>
          <a:blip r:embed="rId3">
            <a:extLst/>
          </a:blip>
          <a:stretch>
            <a:fillRect/>
          </a:stretch>
        </p:blipFill>
        <p:spPr>
          <a:xfrm>
            <a:off x="8320083" y="5381162"/>
            <a:ext cx="4561006" cy="2947503"/>
          </a:xfrm>
          <a:prstGeom prst="rect">
            <a:avLst/>
          </a:prstGeom>
          <a:ln w="12700">
            <a:miter lim="400000"/>
          </a:ln>
        </p:spPr>
      </p:pic>
      <p:sp>
        <p:nvSpPr>
          <p:cNvPr id="369"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0" name="Calculate total path length inside the Earth using injected neutrino geometry.…"/>
          <p:cNvSpPr txBox="1"/>
          <p:nvPr/>
        </p:nvSpPr>
        <p:spPr>
          <a:xfrm>
            <a:off x="119426" y="1511610"/>
            <a:ext cx="8128789" cy="8039101"/>
          </a:xfrm>
          <a:prstGeom prst="rect">
            <a:avLst/>
          </a:prstGeom>
          <a:ln w="12700">
            <a:solidFill>
              <a:srgbClr val="9A9A9A"/>
            </a:solidFill>
            <a:miter lim="400000"/>
          </a:ln>
          <a:extLst>
            <a:ext uri="{C572A759-6A51-4108-AA02-DFA0A04FC94B}">
              <ma14:wrappingTextBoxFlag xmlns:ma14="http://schemas.microsoft.com/office/mac/drawingml/2011/main" val="1"/>
            </a:ext>
          </a:extLst>
        </p:spPr>
        <p:txBody>
          <a:bodyPr lIns="50800" tIns="50800" rIns="50800" bIns="50800" anchor="b">
            <a:spAutoFit/>
          </a:bodyPr>
          <a:lstStyle/>
          <a:p>
            <a:pPr marL="457200" indent="-317500">
              <a:lnSpc>
                <a:spcPts val="4200"/>
              </a:lnSpc>
              <a:spcBef>
                <a:spcPts val="1400"/>
              </a:spcBef>
              <a:buClr>
                <a:srgbClr val="000000"/>
              </a:buClr>
              <a:buSzPct val="100000"/>
              <a:buFont typeface="Helvetica"/>
              <a:buAutoNum type="arabicPeriod" startAt="1"/>
              <a:defRPr sz="1970"/>
            </a:pPr>
            <a:r>
              <a:t>Calculate total path length inside the Earth using injected neutrino geometry. </a:t>
            </a:r>
          </a:p>
          <a:p>
            <a:pPr lvl="1" marL="914400" indent="-317500">
              <a:lnSpc>
                <a:spcPts val="4200"/>
              </a:lnSpc>
              <a:spcBef>
                <a:spcPts val="1400"/>
              </a:spcBef>
              <a:buClr>
                <a:srgbClr val="000000"/>
              </a:buClr>
              <a:buSzPct val="100000"/>
              <a:buFont typeface="Helvetica"/>
              <a:buAutoNum type="alphaLcPeriod" startAt="1"/>
              <a:defRPr sz="1970"/>
            </a:pPr>
            <a:r>
              <a:t>Separate the total path length into propagation area (SF) and </a:t>
            </a:r>
          </a:p>
          <a:p>
            <a:pPr lvl="1" marL="914400" indent="-317500">
              <a:lnSpc>
                <a:spcPts val="4200"/>
              </a:lnSpc>
              <a:spcBef>
                <a:spcPts val="1400"/>
              </a:spcBef>
              <a:buClr>
                <a:srgbClr val="000000"/>
              </a:buClr>
              <a:buSzPct val="100000"/>
              <a:buFont typeface="Helvetica"/>
              <a:buAutoNum type="alphaLcPeriod" startAt="1"/>
              <a:defRPr sz="1970"/>
            </a:pPr>
            <a:r>
              <a:t>detection volume (FE).</a:t>
            </a:r>
          </a:p>
          <a:p>
            <a:pPr marL="457200" indent="-317500">
              <a:lnSpc>
                <a:spcPts val="4200"/>
              </a:lnSpc>
              <a:spcBef>
                <a:spcPts val="1400"/>
              </a:spcBef>
              <a:buClr>
                <a:srgbClr val="000000"/>
              </a:buClr>
              <a:buSzPct val="100000"/>
              <a:buFont typeface="Helvetica"/>
              <a:buAutoNum type="arabicPeriod" startAt="1"/>
              <a:defRPr sz="1970"/>
            </a:pPr>
            <a:r>
              <a:t>Define a step length dx[m] using propagation area and step number. </a:t>
            </a:r>
          </a:p>
          <a:p>
            <a:pPr marL="457200" indent="-317500">
              <a:lnSpc>
                <a:spcPts val="4200"/>
              </a:lnSpc>
              <a:spcBef>
                <a:spcPts val="1400"/>
              </a:spcBef>
              <a:buClr>
                <a:srgbClr val="000000"/>
              </a:buClr>
              <a:buSzPct val="100000"/>
              <a:buFont typeface="Helvetica"/>
              <a:buAutoNum type="arabicPeriod" startAt="1"/>
              <a:defRPr sz="1970"/>
            </a:pPr>
            <a:r>
              <a:t>For each step: </a:t>
            </a:r>
          </a:p>
          <a:p>
            <a:pPr lvl="1" marL="914400" indent="-317500">
              <a:lnSpc>
                <a:spcPts val="4200"/>
              </a:lnSpc>
              <a:spcBef>
                <a:spcPts val="1400"/>
              </a:spcBef>
              <a:buClr>
                <a:srgbClr val="000000"/>
              </a:buClr>
              <a:buSzPct val="100000"/>
              <a:buFont typeface="Helvetica"/>
              <a:buAutoNum type="alphaLcPeriod" startAt="1"/>
              <a:defRPr sz="1970"/>
            </a:pPr>
            <a:r>
              <a:t>Calculate a column depth and Earth's density at the step point.</a:t>
            </a:r>
          </a:p>
          <a:p>
            <a:pPr lvl="1" marL="914400" indent="-317500">
              <a:lnSpc>
                <a:spcPts val="4200"/>
              </a:lnSpc>
              <a:spcBef>
                <a:spcPts val="1400"/>
              </a:spcBef>
              <a:buClr>
                <a:srgbClr val="000000"/>
              </a:buClr>
              <a:buSzPct val="100000"/>
              <a:buFont typeface="Helvetica"/>
              <a:buAutoNum type="alphaLcPeriod" startAt="1"/>
              <a:defRPr sz="1970"/>
            </a:pPr>
            <a:r>
              <a:t>Calculate a total cross section at the step point.</a:t>
            </a:r>
          </a:p>
          <a:p>
            <a:pPr lvl="1" marL="914400" indent="-317500">
              <a:lnSpc>
                <a:spcPts val="4200"/>
              </a:lnSpc>
              <a:spcBef>
                <a:spcPts val="1400"/>
              </a:spcBef>
              <a:buClr>
                <a:srgbClr val="000000"/>
              </a:buClr>
              <a:buSzPct val="100000"/>
              <a:buFont typeface="Helvetica"/>
              <a:buAutoNum type="alphaLcPeriod" startAt="1"/>
              <a:defRPr sz="1970"/>
            </a:pPr>
            <a:r>
              <a:t>Calculate a probability that the injected neutrino interacts within the step. Try Monte-Carlo, and decide whether an interaction happened within the step.</a:t>
            </a:r>
          </a:p>
          <a:p>
            <a:pPr lvl="1" marL="914400" indent="-317500">
              <a:lnSpc>
                <a:spcPts val="4200"/>
              </a:lnSpc>
              <a:spcBef>
                <a:spcPts val="1400"/>
              </a:spcBef>
              <a:buClr>
                <a:srgbClr val="000000"/>
              </a:buClr>
              <a:buSzPct val="100000"/>
              <a:buFont typeface="Helvetica"/>
              <a:buAutoNum type="alphaLcPeriod" startAt="1"/>
              <a:defRPr sz="1970"/>
            </a:pPr>
            <a:r>
              <a:t>If interaction occurred: choose interaction randomly.</a:t>
            </a:r>
          </a:p>
          <a:p>
            <a:pPr lvl="2" marL="1371600" indent="-317500">
              <a:lnSpc>
                <a:spcPts val="4200"/>
              </a:lnSpc>
              <a:spcBef>
                <a:spcPts val="1400"/>
              </a:spcBef>
              <a:buClr>
                <a:srgbClr val="000000"/>
              </a:buClr>
              <a:buSzPct val="100000"/>
              <a:buFont typeface="Helvetica"/>
              <a:buAutoNum type="romanLcPeriod" startAt="1"/>
              <a:defRPr sz="1970"/>
            </a:pPr>
            <a:r>
              <a:t>If CC-interaction is selected with injection particle NuMu or NuE, break (event is killed). </a:t>
            </a:r>
          </a:p>
          <a:p>
            <a:pPr lvl="2" marL="1371600" indent="-317500">
              <a:lnSpc>
                <a:spcPts val="4200"/>
              </a:lnSpc>
              <a:spcBef>
                <a:spcPts val="1400"/>
              </a:spcBef>
              <a:buClr>
                <a:srgbClr val="000000"/>
              </a:buClr>
              <a:buSzPct val="100000"/>
              <a:buFont typeface="Helvetica"/>
              <a:buAutoNum type="romanLcPeriod" startAt="1"/>
              <a:defRPr sz="1970"/>
            </a:pPr>
            <a:r>
              <a:t>else, generate secondaries and continue to next step.</a:t>
            </a:r>
          </a:p>
          <a:p>
            <a:pPr lvl="1" marL="914400" indent="-317500">
              <a:lnSpc>
                <a:spcPts val="4200"/>
              </a:lnSpc>
              <a:spcBef>
                <a:spcPts val="1400"/>
              </a:spcBef>
              <a:buClr>
                <a:srgbClr val="000000"/>
              </a:buClr>
              <a:buSzPct val="100000"/>
              <a:buFont typeface="Helvetica"/>
              <a:buAutoNum type="alphaLcPeriod" startAt="1"/>
              <a:defRPr sz="1970"/>
            </a:pPr>
            <a:r>
              <a:t>If nothing happens, continue next step.</a:t>
            </a:r>
          </a:p>
          <a:p>
            <a:pPr marL="457200" indent="-317500">
              <a:lnSpc>
                <a:spcPts val="4200"/>
              </a:lnSpc>
              <a:spcBef>
                <a:spcPts val="1400"/>
              </a:spcBef>
              <a:buClr>
                <a:srgbClr val="000000"/>
              </a:buClr>
              <a:buSzPct val="100000"/>
              <a:buFont typeface="Helvetica"/>
              <a:buAutoNum type="arabicPeriod" startAt="1"/>
              <a:defRPr sz="1970"/>
            </a:pPr>
            <a:r>
              <a:t>Finish propagation when injected neutrino + secondaries reach surface of detection volume (point F), then process a weighted interaction.</a:t>
            </a:r>
          </a:p>
        </p:txBody>
      </p:sp>
      <p:sp>
        <p:nvSpPr>
          <p:cNvPr id="371" name="neutrino-generator"/>
          <p:cNvSpPr txBox="1"/>
          <p:nvPr>
            <p:ph type="title"/>
          </p:nvPr>
        </p:nvSpPr>
        <p:spPr>
          <a:xfrm>
            <a:off x="133378" y="118466"/>
            <a:ext cx="7539011" cy="866404"/>
          </a:xfrm>
          <a:prstGeom prst="rect">
            <a:avLst/>
          </a:prstGeom>
        </p:spPr>
        <p:txBody>
          <a:bodyPr/>
          <a:lstStyle/>
          <a:p>
            <a:pPr/>
            <a:r>
              <a:t>neutrino-generator</a:t>
            </a:r>
          </a:p>
        </p:txBody>
      </p:sp>
      <p:pic>
        <p:nvPicPr>
          <p:cNvPr id="372" name="EarthDensityForI3Anis.gif" descr="EarthDensityForI3Anis.gif"/>
          <p:cNvPicPr>
            <a:picLocks noChangeAspect="1"/>
          </p:cNvPicPr>
          <p:nvPr/>
        </p:nvPicPr>
        <p:blipFill>
          <a:blip r:embed="rId4">
            <a:extLst/>
          </a:blip>
          <a:stretch>
            <a:fillRect/>
          </a:stretch>
        </p:blipFill>
        <p:spPr>
          <a:xfrm>
            <a:off x="8490502" y="1610198"/>
            <a:ext cx="4352343" cy="2755890"/>
          </a:xfrm>
          <a:prstGeom prst="rect">
            <a:avLst/>
          </a:prstGeom>
          <a:ln w="12700">
            <a:solidFill>
              <a:srgbClr val="9A9A9A"/>
            </a:solidFill>
            <a:miter lim="400000"/>
          </a:ln>
        </p:spPr>
      </p:pic>
      <p:sp>
        <p:nvSpPr>
          <p:cNvPr id="373" name="produce a E-γ νµ, νe, ντ with…"/>
          <p:cNvSpPr txBox="1"/>
          <p:nvPr/>
        </p:nvSpPr>
        <p:spPr>
          <a:xfrm>
            <a:off x="8298812" y="4406219"/>
            <a:ext cx="4603548" cy="9411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66700" indent="-266700" defTabSz="584200">
              <a:lnSpc>
                <a:spcPct val="80000"/>
              </a:lnSpc>
              <a:spcBef>
                <a:spcPts val="1800"/>
              </a:spcBef>
              <a:buSzPct val="100000"/>
              <a:buChar char="•"/>
              <a:defRPr sz="2200">
                <a:latin typeface="Helvetica Neue"/>
                <a:ea typeface="Helvetica Neue"/>
                <a:cs typeface="Helvetica Neue"/>
                <a:sym typeface="Helvetica Neue"/>
              </a:defRPr>
            </a:pPr>
            <a:r>
              <a:t>produce a E</a:t>
            </a:r>
            <a:r>
              <a:rPr baseline="31999"/>
              <a:t>-γ</a:t>
            </a:r>
            <a:r>
              <a:t> ν</a:t>
            </a:r>
            <a:r>
              <a:rPr baseline="-5999"/>
              <a:t>µ</a:t>
            </a:r>
            <a:r>
              <a:t>, ν</a:t>
            </a:r>
            <a:r>
              <a:rPr baseline="-5999"/>
              <a:t>e</a:t>
            </a:r>
            <a:r>
              <a:t>, ν</a:t>
            </a:r>
            <a:r>
              <a:rPr baseline="-5999"/>
              <a:t>τ </a:t>
            </a:r>
            <a:r>
              <a:t>with</a:t>
            </a:r>
          </a:p>
          <a:p>
            <a:pPr lvl="1" marL="711200" indent="-266700" defTabSz="584200">
              <a:lnSpc>
                <a:spcPct val="80000"/>
              </a:lnSpc>
              <a:spcBef>
                <a:spcPts val="1800"/>
              </a:spcBef>
              <a:buSzPct val="100000"/>
              <a:buFont typeface="Lucida Grande"/>
              <a:buChar char="‣"/>
              <a:defRPr sz="2200">
                <a:latin typeface="Helvetica Neue"/>
                <a:ea typeface="Helvetica Neue"/>
                <a:cs typeface="Helvetica Neue"/>
                <a:sym typeface="Helvetica Neue"/>
              </a:defRPr>
            </a:pPr>
            <a:r>
              <a:t>PRELIM Earth’s density model</a:t>
            </a:r>
          </a:p>
        </p:txBody>
      </p:sp>
      <p:sp>
        <p:nvSpPr>
          <p:cNvPr id="374" name="parton distribution functions…"/>
          <p:cNvSpPr txBox="1"/>
          <p:nvPr/>
        </p:nvSpPr>
        <p:spPr>
          <a:xfrm>
            <a:off x="8115073" y="8362446"/>
            <a:ext cx="4733422" cy="1217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711200" indent="-266700" defTabSz="584200">
              <a:lnSpc>
                <a:spcPct val="80000"/>
              </a:lnSpc>
              <a:spcBef>
                <a:spcPts val="1800"/>
              </a:spcBef>
              <a:buSzPct val="100000"/>
              <a:buFont typeface="Lucida Grande"/>
              <a:buChar char="‣"/>
              <a:defRPr sz="2200">
                <a:latin typeface="Helvetica Neue"/>
                <a:ea typeface="Helvetica Neue"/>
                <a:cs typeface="Helvetica Neue"/>
                <a:sym typeface="Helvetica Neue"/>
              </a:defRPr>
            </a:pPr>
            <a:r>
              <a:t>parton distribution functions</a:t>
            </a:r>
          </a:p>
          <a:p>
            <a:pPr lvl="2" marL="711200" indent="-266700" defTabSz="584200">
              <a:lnSpc>
                <a:spcPct val="80000"/>
              </a:lnSpc>
              <a:spcBef>
                <a:spcPts val="1800"/>
              </a:spcBef>
              <a:buSzPct val="100000"/>
              <a:buFont typeface="Lucida Grande"/>
              <a:buChar char="‣"/>
              <a:defRPr sz="2200">
                <a:latin typeface="Helvetica Neue"/>
                <a:ea typeface="Helvetica Neue"/>
                <a:cs typeface="Helvetica Neue"/>
                <a:sym typeface="Helvetica Neue"/>
              </a:defRPr>
            </a:pPr>
            <a:r>
              <a:t>prop &amp; interaction of neutrinos into a weight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7" name="LeptonInjector/LeptonWeighter"/>
          <p:cNvSpPr txBox="1"/>
          <p:nvPr>
            <p:ph type="title"/>
          </p:nvPr>
        </p:nvSpPr>
        <p:spPr>
          <a:xfrm>
            <a:off x="133378" y="118466"/>
            <a:ext cx="7539011" cy="866404"/>
          </a:xfrm>
          <a:prstGeom prst="rect">
            <a:avLst/>
          </a:prstGeom>
        </p:spPr>
        <p:txBody>
          <a:bodyPr/>
          <a:lstStyle/>
          <a:p>
            <a:pPr/>
            <a:r>
              <a:t>LeptonInjector/LeptonWeighter</a:t>
            </a:r>
          </a:p>
        </p:txBody>
      </p:sp>
      <p:pic>
        <p:nvPicPr>
          <p:cNvPr id="378" name="Imagen" descr="Imagen"/>
          <p:cNvPicPr>
            <a:picLocks noChangeAspect="1"/>
          </p:cNvPicPr>
          <p:nvPr/>
        </p:nvPicPr>
        <p:blipFill>
          <a:blip r:embed="rId2">
            <a:extLst/>
          </a:blip>
          <a:stretch>
            <a:fillRect/>
          </a:stretch>
        </p:blipFill>
        <p:spPr>
          <a:xfrm>
            <a:off x="2807507" y="5553092"/>
            <a:ext cx="7389786" cy="3843042"/>
          </a:xfrm>
          <a:prstGeom prst="rect">
            <a:avLst/>
          </a:prstGeom>
          <a:ln w="12700">
            <a:miter lim="400000"/>
          </a:ln>
        </p:spPr>
      </p:pic>
      <p:sp>
        <p:nvSpPr>
          <p:cNvPr id="379" name="LeptonInjector and LeptonWeighter are designed for large-volume Cherenkov neutrino telescopes such as IceCube.…"/>
          <p:cNvSpPr txBox="1"/>
          <p:nvPr/>
        </p:nvSpPr>
        <p:spPr>
          <a:xfrm>
            <a:off x="764085" y="1236981"/>
            <a:ext cx="10797133" cy="406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spcBef>
                <a:spcPts val="1200"/>
              </a:spcBef>
              <a:buSzPct val="100000"/>
              <a:buChar char="•"/>
              <a:defRPr sz="2233">
                <a:latin typeface="Times Roman"/>
                <a:ea typeface="Times Roman"/>
                <a:cs typeface="Times Roman"/>
                <a:sym typeface="Times Roman"/>
              </a:defRPr>
            </a:pPr>
            <a:r>
              <a:t>LeptonInjector and LeptonWeighter are designed for large-volume Cherenkov neutrino telescopes such as IceCube. </a:t>
            </a:r>
          </a:p>
          <a:p>
            <a:pPr marL="228600" indent="-228600">
              <a:spcBef>
                <a:spcPts val="1200"/>
              </a:spcBef>
              <a:buSzPct val="100000"/>
              <a:buChar char="•"/>
              <a:defRPr sz="2233">
                <a:latin typeface="Times Roman"/>
                <a:ea typeface="Times Roman"/>
                <a:cs typeface="Times Roman"/>
                <a:sym typeface="Times Roman"/>
              </a:defRPr>
            </a:pPr>
            <a:r>
              <a:t>The neutrino event generator allows for quick and flexible simulation of neutrino events within and around the detector volume</a:t>
            </a:r>
          </a:p>
          <a:p>
            <a:pPr marL="228600" indent="-228600">
              <a:spcBef>
                <a:spcPts val="1200"/>
              </a:spcBef>
              <a:buSzPct val="100000"/>
              <a:buChar char="•"/>
              <a:defRPr sz="2233">
                <a:latin typeface="Times Roman"/>
                <a:ea typeface="Times Roman"/>
                <a:cs typeface="Times Roman"/>
                <a:sym typeface="Times Roman"/>
              </a:defRPr>
            </a:pPr>
            <a:r>
              <a:t>Implements the leading Standard Model neutrino interaction processes relevant for neutrino observatories: </a:t>
            </a:r>
          </a:p>
          <a:p>
            <a:pPr lvl="1" marL="457200" indent="-228600">
              <a:spcBef>
                <a:spcPts val="1200"/>
              </a:spcBef>
              <a:buSzPct val="100000"/>
              <a:buChar char="•"/>
              <a:defRPr sz="2233">
                <a:latin typeface="Times Roman"/>
                <a:ea typeface="Times Roman"/>
                <a:cs typeface="Times Roman"/>
                <a:sym typeface="Times Roman"/>
              </a:defRPr>
            </a:pPr>
            <a:r>
              <a:t>neutrino-nucleon deep-inelastic scattering </a:t>
            </a:r>
          </a:p>
          <a:p>
            <a:pPr lvl="1" marL="457200" indent="-228600">
              <a:spcBef>
                <a:spcPts val="1200"/>
              </a:spcBef>
              <a:buSzPct val="100000"/>
              <a:buChar char="•"/>
              <a:defRPr sz="2233">
                <a:latin typeface="Times Roman"/>
                <a:ea typeface="Times Roman"/>
                <a:cs typeface="Times Roman"/>
                <a:sym typeface="Times Roman"/>
              </a:defRPr>
            </a:pPr>
            <a:r>
              <a:t>neutrino-electron annihilation. </a:t>
            </a:r>
          </a:p>
          <a:p>
            <a:pPr>
              <a:spcBef>
                <a:spcPts val="1200"/>
              </a:spcBef>
              <a:defRPr sz="2233">
                <a:latin typeface="Times Roman"/>
                <a:ea typeface="Times Roman"/>
                <a:cs typeface="Times Roman"/>
                <a:sym typeface="Times Roman"/>
              </a:defRPr>
            </a:pPr>
            <a:r>
              <a:t>This is publicly available code.</a:t>
            </a:r>
          </a:p>
        </p:txBody>
      </p:sp>
      <p:sp>
        <p:nvSpPr>
          <p:cNvPr id="380" name="https://arxiv.org/abs/2012.10449"/>
          <p:cNvSpPr txBox="1"/>
          <p:nvPr/>
        </p:nvSpPr>
        <p:spPr>
          <a:xfrm>
            <a:off x="7981081" y="4673600"/>
            <a:ext cx="372449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https://arxiv.org/abs/2012.10449</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Generators"/>
          <p:cNvSpPr txBox="1"/>
          <p:nvPr>
            <p:ph type="title"/>
          </p:nvPr>
        </p:nvSpPr>
        <p:spPr>
          <a:prstGeom prst="rect">
            <a:avLst/>
          </a:prstGeom>
        </p:spPr>
        <p:txBody>
          <a:bodyPr/>
          <a:lstStyle>
            <a:lvl1pPr>
              <a:defRPr sz="4700"/>
            </a:lvl1pPr>
          </a:lstStyle>
          <a:p>
            <a:pPr/>
            <a:r>
              <a:t>Generators</a:t>
            </a:r>
          </a:p>
        </p:txBody>
      </p:sp>
      <p:sp>
        <p:nvSpPr>
          <p:cNvPr id="383" name="Cosmic-ray Air Showers:…"/>
          <p:cNvSpPr txBox="1"/>
          <p:nvPr>
            <p:ph type="body" idx="1"/>
          </p:nvPr>
        </p:nvSpPr>
        <p:spPr>
          <a:xfrm>
            <a:off x="399113" y="2010058"/>
            <a:ext cx="12206574" cy="7353056"/>
          </a:xfrm>
          <a:prstGeom prst="rect">
            <a:avLst/>
          </a:prstGeom>
        </p:spPr>
        <p:txBody>
          <a:bodyPr/>
          <a:lstStyle/>
          <a:p>
            <a:pPr lvl="1">
              <a:spcBef>
                <a:spcPts val="1000"/>
              </a:spcBef>
              <a:buFont typeface="Lucida Grande"/>
              <a:buChar char="‣"/>
              <a:defRPr>
                <a:solidFill>
                  <a:srgbClr val="000000"/>
                </a:solidFill>
              </a:defRPr>
            </a:pPr>
            <a:r>
              <a:t>Cosmic-ray Air Showers: </a:t>
            </a:r>
          </a:p>
          <a:p>
            <a:pPr lvl="2">
              <a:spcBef>
                <a:spcPts val="1000"/>
              </a:spcBef>
              <a:buFont typeface="Lucida Grande"/>
              <a:buChar char="‣"/>
              <a:defRPr>
                <a:solidFill>
                  <a:srgbClr val="000000"/>
                </a:solidFill>
              </a:defRPr>
            </a:pPr>
            <a:r>
              <a:rPr b="1"/>
              <a:t>CORSIKA</a:t>
            </a:r>
            <a:r>
              <a:t> (FORTRAN stand-alone)</a:t>
            </a:r>
          </a:p>
          <a:p>
            <a:pPr lvl="2">
              <a:spcBef>
                <a:spcPts val="1000"/>
              </a:spcBef>
              <a:buFont typeface="Lucida Grande"/>
              <a:buChar char="‣"/>
              <a:defRPr>
                <a:solidFill>
                  <a:srgbClr val="000000"/>
                </a:solidFill>
              </a:defRPr>
            </a:pPr>
            <a:r>
              <a:rPr b="1"/>
              <a:t>dynstack-corsika</a:t>
            </a:r>
            <a:r>
              <a:t> (parallel corsika client/server w clsim)</a:t>
            </a:r>
          </a:p>
          <a:p>
            <a:pPr lvl="2">
              <a:spcBef>
                <a:spcPts val="1000"/>
              </a:spcBef>
              <a:buFont typeface="Lucida Grande"/>
              <a:buChar char="‣"/>
              <a:defRPr>
                <a:solidFill>
                  <a:srgbClr val="000000"/>
                </a:solidFill>
              </a:defRPr>
            </a:pPr>
            <a:r>
              <a:rPr b="1"/>
              <a:t>corsika-reader</a:t>
            </a:r>
            <a:r>
              <a:t>: IceTray reader for standard format (deprecated)</a:t>
            </a:r>
          </a:p>
          <a:p>
            <a:pPr lvl="2">
              <a:spcBef>
                <a:spcPts val="1000"/>
              </a:spcBef>
              <a:buFont typeface="Lucida Grande"/>
              <a:buChar char="‣"/>
              <a:defRPr>
                <a:solidFill>
                  <a:srgbClr val="000000"/>
                </a:solidFill>
              </a:defRPr>
            </a:pPr>
            <a:r>
              <a:rPr b="1"/>
              <a:t>CorsikaInjectorService</a:t>
            </a:r>
            <a:r>
              <a:t> (IceTop)</a:t>
            </a:r>
          </a:p>
          <a:p>
            <a:pPr lvl="1">
              <a:spcBef>
                <a:spcPts val="1000"/>
              </a:spcBef>
              <a:buFont typeface="Lucida Grande"/>
              <a:buChar char="‣"/>
              <a:defRPr>
                <a:solidFill>
                  <a:srgbClr val="000000"/>
                </a:solidFill>
              </a:defRPr>
            </a:pPr>
            <a:r>
              <a:t>Muons:</a:t>
            </a:r>
          </a:p>
          <a:p>
            <a:pPr lvl="2">
              <a:spcBef>
                <a:spcPts val="1000"/>
              </a:spcBef>
              <a:buFont typeface="Lucida Grande"/>
              <a:buChar char="‣"/>
              <a:defRPr>
                <a:solidFill>
                  <a:srgbClr val="000000"/>
                </a:solidFill>
              </a:defRPr>
            </a:pPr>
            <a:r>
              <a:rPr b="1"/>
              <a:t>MuonGun</a:t>
            </a:r>
            <a:r>
              <a:t>:  parametrization of flux of atm. muons under the ice.</a:t>
            </a:r>
          </a:p>
          <a:p>
            <a:pPr lvl="1">
              <a:spcBef>
                <a:spcPts val="1000"/>
              </a:spcBef>
              <a:buFont typeface="Lucida Grande"/>
              <a:buChar char="‣"/>
              <a:defRPr>
                <a:solidFill>
                  <a:srgbClr val="000000"/>
                </a:solidFill>
              </a:defRPr>
            </a:pPr>
            <a:r>
              <a:t>Neutrinos:</a:t>
            </a:r>
          </a:p>
          <a:p>
            <a:pPr lvl="2">
              <a:spcBef>
                <a:spcPts val="1000"/>
              </a:spcBef>
              <a:buFont typeface="Lucida Grande"/>
              <a:buChar char="‣"/>
              <a:defRPr>
                <a:solidFill>
                  <a:srgbClr val="000000"/>
                </a:solidFill>
              </a:defRPr>
            </a:pPr>
            <a:r>
              <a:rPr b="1"/>
              <a:t>neutrino-generator</a:t>
            </a:r>
            <a:r>
              <a:t>: injects neutrinos, propagates them through Earth, forces interaction in detector volume.</a:t>
            </a:r>
          </a:p>
          <a:p>
            <a:pPr lvl="2">
              <a:spcBef>
                <a:spcPts val="1000"/>
              </a:spcBef>
              <a:buFont typeface="Lucida Grande"/>
              <a:buChar char="‣"/>
              <a:defRPr>
                <a:solidFill>
                  <a:srgbClr val="000000"/>
                </a:solidFill>
              </a:defRPr>
            </a:pPr>
            <a:r>
              <a:rPr b="1"/>
              <a:t>genie-icetray</a:t>
            </a:r>
            <a:r>
              <a:t>: detailed simulation of neutrino interactions with GENIE. (Used for low-energy simulations) </a:t>
            </a:r>
          </a:p>
          <a:p>
            <a:pPr lvl="2">
              <a:spcBef>
                <a:spcPts val="1000"/>
              </a:spcBef>
              <a:buFont typeface="Lucida Grande"/>
              <a:buChar char="‣"/>
              <a:defRPr>
                <a:solidFill>
                  <a:srgbClr val="000000"/>
                </a:solidFill>
              </a:defRPr>
            </a:pPr>
            <a:r>
              <a:rPr b="1"/>
              <a:t>LeptonInjector / NuFSGen</a:t>
            </a:r>
            <a:r>
              <a:t> (not yet available): weighted leptons+weights to account for flux models, interaction models, in-earth propagation, etc. </a:t>
            </a:r>
          </a:p>
        </p:txBody>
      </p:sp>
      <p:sp>
        <p:nvSpPr>
          <p:cNvPr id="384"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Lepton propagation"/>
          <p:cNvSpPr txBox="1"/>
          <p:nvPr>
            <p:ph type="title"/>
          </p:nvPr>
        </p:nvSpPr>
        <p:spPr>
          <a:xfrm>
            <a:off x="571500" y="-17276"/>
            <a:ext cx="11861800" cy="1397001"/>
          </a:xfrm>
          <a:prstGeom prst="rect">
            <a:avLst/>
          </a:prstGeom>
        </p:spPr>
        <p:txBody>
          <a:bodyPr/>
          <a:lstStyle>
            <a:lvl1pPr>
              <a:defRPr sz="4700"/>
            </a:lvl1pPr>
          </a:lstStyle>
          <a:p>
            <a:pPr/>
            <a:r>
              <a:t>Lepton propagation</a:t>
            </a:r>
          </a:p>
        </p:txBody>
      </p:sp>
      <p:sp>
        <p:nvSpPr>
          <p:cNvPr id="387" name="PROPOSAL: parametrized interactions with the medium.  Comp. Phys. Com. 184, 9 (2013), p2070-2090…"/>
          <p:cNvSpPr txBox="1"/>
          <p:nvPr>
            <p:ph type="body" idx="1"/>
          </p:nvPr>
        </p:nvSpPr>
        <p:spPr>
          <a:xfrm>
            <a:off x="71938" y="2209926"/>
            <a:ext cx="7475954" cy="6858001"/>
          </a:xfrm>
          <a:prstGeom prst="rect">
            <a:avLst/>
          </a:prstGeom>
        </p:spPr>
        <p:txBody>
          <a:bodyPr/>
          <a:lstStyle/>
          <a:p>
            <a:pPr lvl="1" marL="533400" indent="-254000">
              <a:spcBef>
                <a:spcPts val="1000"/>
              </a:spcBef>
              <a:buFont typeface="Lucida Grande"/>
              <a:buChar char="‣"/>
              <a:defRPr>
                <a:solidFill>
                  <a:srgbClr val="000000"/>
                </a:solidFill>
              </a:defRPr>
            </a:pPr>
            <a:r>
              <a:t>PROPOSAL: </a:t>
            </a:r>
            <a:r>
              <a:rPr>
                <a:solidFill>
                  <a:schemeClr val="accent6">
                    <a:hueOff val="-12921703"/>
                    <a:satOff val="-11099"/>
                    <a:lumOff val="-7127"/>
                  </a:schemeClr>
                </a:solidFill>
              </a:rPr>
              <a:t>parametrized interactions with the medium.  </a:t>
            </a:r>
            <a:r>
              <a:rPr sz="1500" u="sng">
                <a:hlinkClick r:id="rId3" invalidUrl="" action="" tgtFrame="" tooltip="" history="1" highlightClick="0" endSnd="0"/>
              </a:rPr>
              <a:t>Comp. Phys. Com. 184, 9 (2013), p2070-2090</a:t>
            </a:r>
            <a:endParaRPr>
              <a:solidFill>
                <a:schemeClr val="accent6">
                  <a:hueOff val="-12921703"/>
                  <a:satOff val="-11099"/>
                  <a:lumOff val="-7127"/>
                </a:schemeClr>
              </a:solidFill>
            </a:endParaRPr>
          </a:p>
          <a:p>
            <a:pPr lvl="2" marL="1143000" indent="-254000">
              <a:spcBef>
                <a:spcPts val="1000"/>
              </a:spcBef>
              <a:buFont typeface="Lucida Grande"/>
              <a:buChar char="‣"/>
              <a:defRPr>
                <a:solidFill>
                  <a:schemeClr val="accent6">
                    <a:hueOff val="-12921703"/>
                    <a:satOff val="-11099"/>
                    <a:lumOff val="-7127"/>
                  </a:schemeClr>
                </a:solidFill>
              </a:defRPr>
            </a:pPr>
            <a:r>
              <a:t>Stochastic energy losses include:</a:t>
            </a:r>
          </a:p>
          <a:p>
            <a:pPr lvl="3" marL="1587500" indent="-254000">
              <a:spcBef>
                <a:spcPts val="1000"/>
              </a:spcBef>
              <a:buFont typeface="Lucida Grande"/>
              <a:buChar char="‣"/>
              <a:defRPr>
                <a:solidFill>
                  <a:schemeClr val="accent6">
                    <a:hueOff val="-12921703"/>
                    <a:satOff val="-11099"/>
                    <a:lumOff val="-7127"/>
                  </a:schemeClr>
                </a:solidFill>
              </a:defRPr>
            </a:pPr>
            <a:r>
              <a:t>ionization</a:t>
            </a:r>
          </a:p>
          <a:p>
            <a:pPr lvl="3" marL="1587500" indent="-254000">
              <a:spcBef>
                <a:spcPts val="1000"/>
              </a:spcBef>
              <a:buFont typeface="Lucida Grande"/>
              <a:buChar char="‣"/>
              <a:defRPr>
                <a:solidFill>
                  <a:schemeClr val="accent6">
                    <a:hueOff val="-12921703"/>
                    <a:satOff val="-11099"/>
                    <a:lumOff val="-7127"/>
                  </a:schemeClr>
                </a:solidFill>
              </a:defRPr>
            </a:pPr>
            <a:r>
              <a:t>electron-pair production</a:t>
            </a:r>
          </a:p>
          <a:p>
            <a:pPr lvl="3" marL="1587500" indent="-254000">
              <a:spcBef>
                <a:spcPts val="1000"/>
              </a:spcBef>
              <a:buFont typeface="Lucida Grande"/>
              <a:buChar char="‣"/>
              <a:defRPr>
                <a:solidFill>
                  <a:schemeClr val="accent6">
                    <a:hueOff val="-12921703"/>
                    <a:satOff val="-11099"/>
                    <a:lumOff val="-7127"/>
                  </a:schemeClr>
                </a:solidFill>
              </a:defRPr>
            </a:pPr>
            <a:r>
              <a:t>bremsstrahlung</a:t>
            </a:r>
          </a:p>
          <a:p>
            <a:pPr lvl="3" marL="1587500" indent="-254000">
              <a:spcBef>
                <a:spcPts val="1000"/>
              </a:spcBef>
              <a:buFont typeface="Lucida Grande"/>
              <a:buChar char="‣"/>
              <a:defRPr>
                <a:solidFill>
                  <a:schemeClr val="accent6">
                    <a:hueOff val="-12921703"/>
                    <a:satOff val="-11099"/>
                    <a:lumOff val="-7127"/>
                  </a:schemeClr>
                </a:solidFill>
              </a:defRPr>
            </a:pPr>
            <a:r>
              <a:t>photo-nuclear interaction</a:t>
            </a:r>
          </a:p>
          <a:p>
            <a:pPr lvl="3" marL="1587500" indent="-254000">
              <a:spcBef>
                <a:spcPts val="1000"/>
              </a:spcBef>
              <a:buFont typeface="Lucida Grande"/>
              <a:buChar char="‣"/>
              <a:defRPr>
                <a:solidFill>
                  <a:schemeClr val="accent6">
                    <a:hueOff val="-12921703"/>
                    <a:satOff val="-11099"/>
                    <a:lumOff val="-7127"/>
                  </a:schemeClr>
                </a:solidFill>
              </a:defRPr>
            </a:pPr>
            <a:r>
              <a:t>decay</a:t>
            </a:r>
          </a:p>
          <a:p>
            <a:pPr lvl="1" marL="533400" indent="-254000">
              <a:spcBef>
                <a:spcPts val="1000"/>
              </a:spcBef>
              <a:buFont typeface="Lucida Grande"/>
              <a:buChar char="‣"/>
              <a:defRPr>
                <a:solidFill>
                  <a:srgbClr val="000000"/>
                </a:solidFill>
              </a:defRPr>
            </a:pPr>
            <a:r>
              <a:t>GEANT4: </a:t>
            </a:r>
            <a:r>
              <a:rPr>
                <a:solidFill>
                  <a:schemeClr val="accent6">
                    <a:hueOff val="-12921703"/>
                    <a:satOff val="-11099"/>
                    <a:lumOff val="-7127"/>
                  </a:schemeClr>
                </a:solidFill>
              </a:rPr>
              <a:t> Detailed particle propagation in media. </a:t>
            </a:r>
            <a:r>
              <a:rPr sz="1900" u="sng">
                <a:hlinkClick r:id="rId4" invalidUrl="" action="" tgtFrame="" tooltip="" history="1" highlightClick="0" endSnd="0"/>
              </a:rPr>
              <a:t>https://geant4.web.cern.ch/</a:t>
            </a:r>
            <a:endParaRPr>
              <a:solidFill>
                <a:schemeClr val="accent6">
                  <a:hueOff val="-12921703"/>
                  <a:satOff val="-11099"/>
                  <a:lumOff val="-7127"/>
                </a:schemeClr>
              </a:solidFill>
            </a:endParaRPr>
          </a:p>
          <a:p>
            <a:pPr lvl="2" marL="1143000" indent="-254000">
              <a:spcBef>
                <a:spcPts val="1000"/>
              </a:spcBef>
              <a:buFont typeface="Lucida Grande"/>
              <a:buChar char="‣"/>
              <a:defRPr>
                <a:solidFill>
                  <a:srgbClr val="000000"/>
                </a:solidFill>
              </a:defRPr>
            </a:pPr>
            <a:r>
              <a:rPr>
                <a:solidFill>
                  <a:schemeClr val="accent6">
                    <a:hueOff val="-12921703"/>
                    <a:satOff val="-11099"/>
                    <a:lumOff val="-7127"/>
                  </a:schemeClr>
                </a:solidFill>
              </a:rPr>
              <a:t>3rd-party G4 library used by CLSim to propagate leptons for low-energy simulations (CPU-intensive).</a:t>
            </a:r>
          </a:p>
        </p:txBody>
      </p:sp>
      <p:sp>
        <p:nvSpPr>
          <p:cNvPr id="388"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9" name="https://doi.org/10.1016/j.cpc.2013.04.001"/>
          <p:cNvSpPr txBox="1"/>
          <p:nvPr/>
        </p:nvSpPr>
        <p:spPr>
          <a:xfrm>
            <a:off x="4333493" y="1918240"/>
            <a:ext cx="2643039"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800"/>
              </a:lnSpc>
              <a:defRPr u="sng">
                <a:solidFill>
                  <a:srgbClr val="0000EE"/>
                </a:solidFill>
                <a:latin typeface="Times Roman"/>
                <a:ea typeface="Times Roman"/>
                <a:cs typeface="Times Roman"/>
                <a:sym typeface="Times Roman"/>
                <a:hlinkClick r:id="rId5" invalidUrl="" action="" tgtFrame="" tooltip="" history="1" highlightClick="0" endSnd="0"/>
              </a:defRPr>
            </a:lvl1pPr>
          </a:lstStyle>
          <a:p>
            <a:pPr/>
            <a:r>
              <a:rPr>
                <a:hlinkClick r:id="rId5" invalidUrl="" action="" tgtFrame="" tooltip="" history="1" highlightClick="0" endSnd="0"/>
              </a:rPr>
              <a:t>https://doi.org/10.1016/j.cpc.2013.04.001</a:t>
            </a:r>
          </a:p>
        </p:txBody>
      </p:sp>
      <p:pic>
        <p:nvPicPr>
          <p:cNvPr id="390" name="Imagen" descr="Imagen"/>
          <p:cNvPicPr>
            <a:picLocks noChangeAspect="1"/>
          </p:cNvPicPr>
          <p:nvPr/>
        </p:nvPicPr>
        <p:blipFill>
          <a:blip r:embed="rId6">
            <a:extLst/>
          </a:blip>
          <a:stretch>
            <a:fillRect/>
          </a:stretch>
        </p:blipFill>
        <p:spPr>
          <a:xfrm>
            <a:off x="7139164" y="4999610"/>
            <a:ext cx="5716022" cy="4182457"/>
          </a:xfrm>
          <a:prstGeom prst="rect">
            <a:avLst/>
          </a:prstGeom>
          <a:ln w="12700">
            <a:miter lim="400000"/>
          </a:ln>
        </p:spPr>
      </p:pic>
      <p:pic>
        <p:nvPicPr>
          <p:cNvPr id="391" name="Imagen" descr="Imagen"/>
          <p:cNvPicPr>
            <a:picLocks noChangeAspect="1"/>
          </p:cNvPicPr>
          <p:nvPr/>
        </p:nvPicPr>
        <p:blipFill>
          <a:blip r:embed="rId7">
            <a:extLst/>
          </a:blip>
          <a:stretch>
            <a:fillRect/>
          </a:stretch>
        </p:blipFill>
        <p:spPr>
          <a:xfrm>
            <a:off x="7038332" y="346309"/>
            <a:ext cx="5716023" cy="44814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Photon Propagation"/>
          <p:cNvSpPr txBox="1"/>
          <p:nvPr>
            <p:ph type="title"/>
          </p:nvPr>
        </p:nvSpPr>
        <p:spPr>
          <a:xfrm>
            <a:off x="385233" y="262466"/>
            <a:ext cx="11861801" cy="1397001"/>
          </a:xfrm>
          <a:prstGeom prst="rect">
            <a:avLst/>
          </a:prstGeom>
        </p:spPr>
        <p:txBody>
          <a:bodyPr/>
          <a:lstStyle/>
          <a:p>
            <a:pPr/>
            <a:r>
              <a:t>Photon Propagation</a:t>
            </a:r>
          </a:p>
        </p:txBody>
      </p:sp>
      <p:grpSp>
        <p:nvGrpSpPr>
          <p:cNvPr id="398" name="Agrupar"/>
          <p:cNvGrpSpPr/>
          <p:nvPr/>
        </p:nvGrpSpPr>
        <p:grpSpPr>
          <a:xfrm>
            <a:off x="5415417" y="5645831"/>
            <a:ext cx="7779885" cy="4270419"/>
            <a:chOff x="0" y="0"/>
            <a:chExt cx="7779883" cy="4270418"/>
          </a:xfrm>
        </p:grpSpPr>
        <p:pic>
          <p:nvPicPr>
            <p:cNvPr id="396" name="image2.jpg" descr="image2.jpg"/>
            <p:cNvPicPr>
              <a:picLocks noChangeAspect="0"/>
            </p:cNvPicPr>
            <p:nvPr/>
          </p:nvPicPr>
          <p:blipFill>
            <a:blip r:embed="rId2">
              <a:extLst/>
            </a:blip>
            <a:srcRect l="3922" t="61363" r="49350" b="4546"/>
            <a:stretch>
              <a:fillRect/>
            </a:stretch>
          </p:blipFill>
          <p:spPr>
            <a:xfrm>
              <a:off x="0" y="0"/>
              <a:ext cx="3937967" cy="4270419"/>
            </a:xfrm>
            <a:prstGeom prst="rect">
              <a:avLst/>
            </a:prstGeom>
            <a:ln w="12700" cap="flat">
              <a:noFill/>
              <a:round/>
            </a:ln>
            <a:effectLst/>
          </p:spPr>
        </p:pic>
        <p:pic>
          <p:nvPicPr>
            <p:cNvPr id="397" name="image2.jpg" descr="image2.jpg"/>
            <p:cNvPicPr>
              <a:picLocks noChangeAspect="0"/>
            </p:cNvPicPr>
            <p:nvPr/>
          </p:nvPicPr>
          <p:blipFill>
            <a:blip r:embed="rId2">
              <a:extLst/>
            </a:blip>
            <a:srcRect l="49509" t="61363" r="4903" b="4546"/>
            <a:stretch>
              <a:fillRect/>
            </a:stretch>
          </p:blipFill>
          <p:spPr>
            <a:xfrm>
              <a:off x="3937966" y="0"/>
              <a:ext cx="3841918" cy="4270419"/>
            </a:xfrm>
            <a:prstGeom prst="rect">
              <a:avLst/>
            </a:prstGeom>
            <a:ln w="12700" cap="flat">
              <a:noFill/>
              <a:round/>
            </a:ln>
            <a:effectLst/>
          </p:spPr>
        </p:pic>
      </p:grpSp>
      <p:sp>
        <p:nvSpPr>
          <p:cNvPr id="399"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0" name="µ energy lost + cascades ➙ photons ➙ p.e.…"/>
          <p:cNvSpPr txBox="1"/>
          <p:nvPr>
            <p:ph type="body" idx="1"/>
          </p:nvPr>
        </p:nvSpPr>
        <p:spPr>
          <a:xfrm>
            <a:off x="237066" y="2051050"/>
            <a:ext cx="11861801" cy="7428905"/>
          </a:xfrm>
          <a:prstGeom prst="rect">
            <a:avLst/>
          </a:prstGeom>
        </p:spPr>
        <p:txBody>
          <a:bodyPr/>
          <a:lstStyle/>
          <a:p>
            <a:pPr marL="266699" indent="-266699">
              <a:spcBef>
                <a:spcPts val="2500"/>
              </a:spcBef>
              <a:defRPr sz="2800"/>
            </a:pPr>
            <a:r>
              <a:t>µ energy lost + cascades ➙ photons ➙ p.e.</a:t>
            </a:r>
          </a:p>
          <a:p>
            <a:pPr lvl="1">
              <a:spcBef>
                <a:spcPts val="2500"/>
              </a:spcBef>
              <a:defRPr sz="2700"/>
            </a:pPr>
            <a:r>
              <a:t>Photon propagation : ice properties + PMT response + DOM glass/gel</a:t>
            </a:r>
          </a:p>
          <a:p>
            <a:pPr lvl="2">
              <a:spcBef>
                <a:spcPts val="2500"/>
              </a:spcBef>
              <a:defRPr sz="2800"/>
            </a:pPr>
            <a:r>
              <a:t>Pre-generated lookup splined table : </a:t>
            </a:r>
          </a:p>
          <a:p>
            <a:pPr lvl="3">
              <a:spcBef>
                <a:spcPts val="2500"/>
              </a:spcBef>
              <a:defRPr sz="2800"/>
            </a:pPr>
            <a:r>
              <a:t>I3PhotonicsHitMaker</a:t>
            </a:r>
          </a:p>
          <a:p>
            <a:pPr lvl="3">
              <a:spcBef>
                <a:spcPts val="2500"/>
              </a:spcBef>
              <a:defRPr sz="2800"/>
            </a:pPr>
            <a:r>
              <a:t>Amplitude and time distribution</a:t>
            </a:r>
          </a:p>
          <a:p>
            <a:pPr lvl="2">
              <a:spcBef>
                <a:spcPts val="2500"/>
              </a:spcBef>
              <a:defRPr sz="2800"/>
            </a:pPr>
            <a:r>
              <a:t>Direct photon tracking</a:t>
            </a:r>
          </a:p>
          <a:p>
            <a:pPr lvl="3">
              <a:spcBef>
                <a:spcPts val="2500"/>
              </a:spcBef>
              <a:defRPr sz="2800"/>
            </a:pPr>
            <a:r>
              <a:t>CLSim</a:t>
            </a:r>
          </a:p>
          <a:p>
            <a:pPr lvl="3">
              <a:spcBef>
                <a:spcPts val="2500"/>
              </a:spcBef>
              <a:defRPr sz="2800"/>
            </a:pPr>
            <a:r>
              <a:t>PPC</a:t>
            </a:r>
          </a:p>
          <a:p>
            <a:pPr lvl="2">
              <a:spcBef>
                <a:spcPts val="2500"/>
              </a:spcBef>
              <a:defRPr sz="2800"/>
            </a:pPr>
            <a:r>
              <a:t>Hybrid photon tracking</a:t>
            </a:r>
          </a:p>
          <a:p>
            <a:pPr lvl="3">
              <a:spcBef>
                <a:spcPts val="2500"/>
              </a:spcBef>
              <a:defRPr sz="2800"/>
            </a:pPr>
            <a:r>
              <a:t>HitMaker + CLSim</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Captura de pantalla 2013-06-06 a la(s) 14.01.15.png" descr="Captura de pantalla 2013-06-06 a la(s) 14.01.15.png"/>
          <p:cNvPicPr>
            <a:picLocks noChangeAspect="1"/>
          </p:cNvPicPr>
          <p:nvPr/>
        </p:nvPicPr>
        <p:blipFill>
          <a:blip r:embed="rId2">
            <a:extLst/>
          </a:blip>
          <a:srcRect l="0" t="0" r="0" b="0"/>
          <a:stretch>
            <a:fillRect/>
          </a:stretch>
        </p:blipFill>
        <p:spPr>
          <a:xfrm>
            <a:off x="806053" y="5090385"/>
            <a:ext cx="11392877" cy="5122897"/>
          </a:xfrm>
          <a:prstGeom prst="rect">
            <a:avLst/>
          </a:prstGeom>
          <a:ln w="12700">
            <a:miter lim="400000"/>
          </a:ln>
        </p:spPr>
      </p:pic>
      <p:pic>
        <p:nvPicPr>
          <p:cNvPr id="403" name="Captura de pantalla 2013-06-06 a la(s) 14.00.41.png" descr="Captura de pantalla 2013-06-06 a la(s) 14.00.41.png"/>
          <p:cNvPicPr>
            <a:picLocks noChangeAspect="1"/>
          </p:cNvPicPr>
          <p:nvPr/>
        </p:nvPicPr>
        <p:blipFill>
          <a:blip r:embed="rId3">
            <a:extLst/>
          </a:blip>
          <a:stretch>
            <a:fillRect/>
          </a:stretch>
        </p:blipFill>
        <p:spPr>
          <a:xfrm>
            <a:off x="4412762" y="502330"/>
            <a:ext cx="8121518" cy="4605352"/>
          </a:xfrm>
          <a:prstGeom prst="rect">
            <a:avLst/>
          </a:prstGeom>
          <a:ln w="12700">
            <a:miter lim="400000"/>
          </a:ln>
        </p:spPr>
      </p:pic>
      <p:sp>
        <p:nvSpPr>
          <p:cNvPr id="404" name="Direct photon propagation on GPU"/>
          <p:cNvSpPr txBox="1"/>
          <p:nvPr/>
        </p:nvSpPr>
        <p:spPr>
          <a:xfrm>
            <a:off x="550645" y="4578350"/>
            <a:ext cx="6934164" cy="596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marR="457200" algn="ctr" defTabSz="584200">
              <a:tabLst>
                <a:tab pos="914400" algn="l"/>
                <a:tab pos="1828800" algn="l"/>
                <a:tab pos="2743200" algn="l"/>
                <a:tab pos="3657600" algn="l"/>
                <a:tab pos="4572000" algn="l"/>
                <a:tab pos="5486400" algn="l"/>
                <a:tab pos="6400800" algn="l"/>
                <a:tab pos="7315200" algn="l"/>
                <a:tab pos="8229600" algn="l"/>
                <a:tab pos="9144000" algn="l"/>
                <a:tab pos="10058400" algn="l"/>
              </a:tabLst>
              <a:defRPr sz="3500">
                <a:latin typeface="Arial"/>
                <a:ea typeface="Arial"/>
                <a:cs typeface="Arial"/>
                <a:sym typeface="Arial"/>
              </a:defRPr>
            </a:lvl1pPr>
          </a:lstStyle>
          <a:p>
            <a:pPr>
              <a:defRPr sz="3300">
                <a:latin typeface="+mj-lt"/>
                <a:ea typeface="+mj-ea"/>
                <a:cs typeface="+mj-cs"/>
                <a:sym typeface="Helvetica Neue Light"/>
              </a:defRPr>
            </a:pPr>
            <a:r>
              <a:rPr sz="3500">
                <a:latin typeface="Arial"/>
                <a:ea typeface="Arial"/>
                <a:cs typeface="Arial"/>
                <a:sym typeface="Arial"/>
              </a:rPr>
              <a:t>Direct photon propagation on GPU</a:t>
            </a:r>
          </a:p>
        </p:txBody>
      </p:sp>
      <p:sp>
        <p:nvSpPr>
          <p:cNvPr id="405" name="Photon Propagation (PPC, CLSim)"/>
          <p:cNvSpPr txBox="1"/>
          <p:nvPr/>
        </p:nvSpPr>
        <p:spPr>
          <a:xfrm>
            <a:off x="184621" y="266700"/>
            <a:ext cx="8717856"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b">
            <a:spAutoFit/>
          </a:bodyPr>
          <a:lstStyle>
            <a:lvl1pPr marR="457200" algn="ctr" defTabSz="584200">
              <a:tabLst>
                <a:tab pos="914400" algn="l"/>
                <a:tab pos="1828800" algn="l"/>
                <a:tab pos="2743200" algn="l"/>
                <a:tab pos="3657600" algn="l"/>
                <a:tab pos="4572000" algn="l"/>
                <a:tab pos="5486400" algn="l"/>
                <a:tab pos="6400800" algn="l"/>
                <a:tab pos="7315200" algn="l"/>
                <a:tab pos="8229600" algn="l"/>
                <a:tab pos="9144000" algn="l"/>
                <a:tab pos="10058400" algn="l"/>
              </a:tabLst>
              <a:defRPr sz="4400">
                <a:latin typeface="Arial"/>
                <a:ea typeface="Arial"/>
                <a:cs typeface="Arial"/>
                <a:sym typeface="Arial"/>
              </a:defRPr>
            </a:lvl1pPr>
          </a:lstStyle>
          <a:p>
            <a:pPr>
              <a:defRPr sz="4200">
                <a:latin typeface="+mj-lt"/>
                <a:ea typeface="+mj-ea"/>
                <a:cs typeface="+mj-cs"/>
                <a:sym typeface="Helvetica Neue Light"/>
              </a:defRPr>
            </a:pPr>
            <a:r>
              <a:rPr sz="4400">
                <a:latin typeface="Arial"/>
                <a:ea typeface="Arial"/>
                <a:cs typeface="Arial"/>
                <a:sym typeface="Arial"/>
              </a:rPr>
              <a:t>Photon Propagation (PPC, CLSim)</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he IceCube Observatory"/>
          <p:cNvSpPr txBox="1"/>
          <p:nvPr>
            <p:ph type="title"/>
          </p:nvPr>
        </p:nvSpPr>
        <p:spPr>
          <a:xfrm>
            <a:off x="284801" y="-633"/>
            <a:ext cx="7894543" cy="1071171"/>
          </a:xfrm>
          <a:prstGeom prst="rect">
            <a:avLst/>
          </a:prstGeom>
        </p:spPr>
        <p:txBody>
          <a:bodyPr>
            <a:noAutofit/>
          </a:bodyPr>
          <a:lstStyle>
            <a:lvl1pPr algn="l">
              <a:defRPr sz="4400">
                <a:latin typeface="+mj-lt"/>
                <a:ea typeface="+mj-ea"/>
                <a:cs typeface="+mj-cs"/>
                <a:sym typeface="Helvetica Neue Light"/>
              </a:defRPr>
            </a:lvl1pPr>
          </a:lstStyle>
          <a:p>
            <a:pPr/>
            <a:r>
              <a:t>The IceCube Observatory</a:t>
            </a:r>
          </a:p>
        </p:txBody>
      </p:sp>
      <p:sp>
        <p:nvSpPr>
          <p:cNvPr id="197" name="Número de diapositiva"/>
          <p:cNvSpPr txBox="1"/>
          <p:nvPr>
            <p:ph type="sldNum" sz="quarter" idx="2"/>
          </p:nvPr>
        </p:nvSpPr>
        <p:spPr>
          <a:xfrm>
            <a:off x="6496050" y="9251950"/>
            <a:ext cx="191995" cy="266700"/>
          </a:xfrm>
          <a:prstGeom prst="rect">
            <a:avLst/>
          </a:prstGeom>
          <a:extLst>
            <a:ext uri="{C572A759-6A51-4108-AA02-DFA0A04FC94B}">
              <ma14:wrappingTextBoxFlag xmlns:ma14="http://schemas.microsoft.com/office/mac/drawingml/2011/main" val="1"/>
            </a:ext>
          </a:extLst>
        </p:spPr>
        <p:txBody>
          <a:bodyPr/>
          <a:lstStyle>
            <a:lvl1pPr algn="l" defTabSz="325120">
              <a:defRPr sz="1100">
                <a:latin typeface="+mn-lt"/>
                <a:ea typeface="+mn-ea"/>
                <a:cs typeface="+mn-cs"/>
                <a:sym typeface="Helvetica"/>
              </a:defRPr>
            </a:lvl1pPr>
          </a:lstStyle>
          <a:p>
            <a:pPr/>
            <a:fld id="{86CB4B4D-7CA3-9044-876B-883B54F8677D}" type="slidenum"/>
          </a:p>
        </p:txBody>
      </p:sp>
      <p:pic>
        <p:nvPicPr>
          <p:cNvPr id="198" name="http://icecube.wisc.edu/icecube/masterclass/media/19" descr="http://icecube.wisc.edu/icecube/masterclass/media/19"/>
          <p:cNvPicPr>
            <a:picLocks noChangeAspect="1"/>
          </p:cNvPicPr>
          <p:nvPr/>
        </p:nvPicPr>
        <p:blipFill>
          <a:blip r:embed="rId2">
            <a:extLst/>
          </a:blip>
          <a:stretch>
            <a:fillRect/>
          </a:stretch>
        </p:blipFill>
        <p:spPr>
          <a:xfrm>
            <a:off x="1154562" y="1226810"/>
            <a:ext cx="10258267" cy="76937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07" name="Photon Propagation (PPC, CLSim)"/>
          <p:cNvSpPr txBox="1"/>
          <p:nvPr/>
        </p:nvSpPr>
        <p:spPr>
          <a:xfrm>
            <a:off x="184621" y="266700"/>
            <a:ext cx="8717856" cy="723900"/>
          </a:xfrm>
          <a:prstGeom prst="rect">
            <a:avLst/>
          </a:prstGeom>
          <a:ln w="12700">
            <a:miter lim="400000"/>
          </a:ln>
          <a:effectLst>
            <a:outerShdw sx="100000" sy="100000" kx="0" ky="0" algn="b" rotWithShape="0" blurRad="127000" dist="50800" dir="2700000">
              <a:srgbClr val="919191"/>
            </a:outerShdw>
          </a:effectLst>
          <a:extLst>
            <a:ext uri="{C572A759-6A51-4108-AA02-DFA0A04FC94B}">
              <ma14:wrappingTextBoxFlag xmlns:ma14="http://schemas.microsoft.com/office/mac/drawingml/2011/main" val="1"/>
            </a:ext>
          </a:extLst>
        </p:spPr>
        <p:txBody>
          <a:bodyPr wrap="none" lIns="50800" tIns="50800" rIns="50800" bIns="50800" anchor="b">
            <a:spAutoFit/>
          </a:bodyPr>
          <a:lstStyle>
            <a:lvl1pPr marR="457200" algn="ctr" defTabSz="584200">
              <a:tabLst>
                <a:tab pos="914400" algn="l"/>
                <a:tab pos="1828800" algn="l"/>
                <a:tab pos="2743200" algn="l"/>
                <a:tab pos="3657600" algn="l"/>
                <a:tab pos="4572000" algn="l"/>
                <a:tab pos="5486400" algn="l"/>
                <a:tab pos="6400800" algn="l"/>
                <a:tab pos="7315200" algn="l"/>
                <a:tab pos="8229600" algn="l"/>
                <a:tab pos="9144000" algn="l"/>
                <a:tab pos="10058400" algn="l"/>
              </a:tabLst>
              <a:defRPr sz="4400">
                <a:solidFill>
                  <a:srgbClr val="FFFFFF"/>
                </a:solidFill>
                <a:latin typeface="Arial"/>
                <a:ea typeface="Arial"/>
                <a:cs typeface="Arial"/>
                <a:sym typeface="Arial"/>
              </a:defRPr>
            </a:lvl1pPr>
          </a:lstStyle>
          <a:p>
            <a:pPr>
              <a:defRPr sz="4200">
                <a:latin typeface="+mj-lt"/>
                <a:ea typeface="+mj-ea"/>
                <a:cs typeface="+mj-cs"/>
                <a:sym typeface="Helvetica Neue Light"/>
              </a:defRPr>
            </a:pPr>
            <a:r>
              <a:rPr sz="4400">
                <a:latin typeface="Arial"/>
                <a:ea typeface="Arial"/>
                <a:cs typeface="Arial"/>
                <a:sym typeface="Arial"/>
              </a:rPr>
              <a:t>Photon Propagation (PPC, CLSim)</a:t>
            </a:r>
          </a:p>
        </p:txBody>
      </p:sp>
      <p:pic>
        <p:nvPicPr>
          <p:cNvPr id="408" name="muon_with_photons.mov" descr="muon_with_photons.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337701"/>
            <a:ext cx="13004801" cy="6808304"/>
          </a:xfrm>
          <a:prstGeom prst="rect">
            <a:avLst/>
          </a:prstGeom>
        </p:spPr>
      </p:pic>
      <p:sp>
        <p:nvSpPr>
          <p:cNvPr id="409" name="http://icecube.wisc.edu/~ckopper/muon_with_photons.mov"/>
          <p:cNvSpPr txBox="1"/>
          <p:nvPr/>
        </p:nvSpPr>
        <p:spPr>
          <a:xfrm>
            <a:off x="5564807" y="9011915"/>
            <a:ext cx="7030269"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u="sng">
                <a:solidFill>
                  <a:srgbClr val="FCFCFC"/>
                </a:solidFill>
                <a:hlinkClick r:id="rId5" invalidUrl="" action="" tgtFrame="" tooltip="" history="1" highlightClick="0" endSnd="0"/>
              </a:defRPr>
            </a:lvl1pPr>
          </a:lstStyle>
          <a:p>
            <a:pPr>
              <a:defRPr u="none"/>
            </a:pPr>
            <a:r>
              <a:rPr u="sng">
                <a:hlinkClick r:id="rId5" invalidUrl="" action="" tgtFrame="" tooltip="" history="1" highlightClick="0" endSnd="0"/>
              </a:rPr>
              <a:t>http://icecube.wisc.edu/~ckopper/muon_with_photons.mov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333" fill="hold"/>
                                        <p:tgtEl>
                                          <p:spTgt spid="40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08"/>
                </p:tgtEl>
              </p:cMediaNode>
            </p:video>
            <p:seq concurrent="1" prevAc="none" nextAc="seek">
              <p:cTn id="8" evtFilter="cancelBubble" nodeType="interactiveSeq" restart="whenNotActive" fill="hold">
                <p:stCondLst>
                  <p:cond delay="0" evt="onClick">
                    <p:tgtEl>
                      <p:spTgt spid="40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08"/>
                                        </p:tgtEl>
                                      </p:cBhvr>
                                    </p:cmd>
                                  </p:childTnLst>
                                </p:cTn>
                              </p:par>
                            </p:childTnLst>
                          </p:cTn>
                        </p:par>
                      </p:childTnLst>
                    </p:cTn>
                  </p:par>
                </p:childTnLst>
              </p:cTn>
              <p:nextCondLst>
                <p:cond delay="0" evt="onClick">
                  <p:tgtEl>
                    <p:spTgt spid="40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polyplopia::PoissonMerger…"/>
          <p:cNvSpPr txBox="1"/>
          <p:nvPr/>
        </p:nvSpPr>
        <p:spPr>
          <a:xfrm>
            <a:off x="1153327" y="2502026"/>
            <a:ext cx="11032727"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spcBef>
                <a:spcPts val="500"/>
              </a:spcBef>
              <a:buSzPct val="100000"/>
              <a:buChar char="•"/>
              <a:defRPr sz="2300"/>
            </a:pPr>
            <a:r>
              <a:t>poly</a:t>
            </a:r>
            <a:r>
              <a:rPr b="1"/>
              <a:t>plopia::PoissonMerger</a:t>
            </a:r>
            <a:r>
              <a:t> </a:t>
            </a:r>
          </a:p>
          <a:p>
            <a:pPr lvl="1" marL="457200" indent="-228600">
              <a:spcBef>
                <a:spcPts val="500"/>
              </a:spcBef>
              <a:buSzPct val="100000"/>
              <a:buChar char="•"/>
              <a:defRPr sz="2300"/>
            </a:pPr>
            <a:r>
              <a:t>Injects background event read from a separate file on top of primary events in the chain by sampling from a Poisson distribution over a time window ∆t. </a:t>
            </a:r>
          </a:p>
          <a:p>
            <a:pPr lvl="1" marL="457200" indent="-228600">
              <a:spcBef>
                <a:spcPts val="500"/>
              </a:spcBef>
              <a:buSzPct val="100000"/>
              <a:buChar char="•"/>
              <a:defRPr sz="2300"/>
            </a:pPr>
            <a:r>
              <a:t>Also makes use of a </a:t>
            </a:r>
            <a:r>
              <a:rPr i="1"/>
              <a:t>CoincidentEventService</a:t>
            </a:r>
            <a:r>
              <a:t> that could be drop-in replaced with other event services such as a MuonGun-based service.</a:t>
            </a:r>
          </a:p>
          <a:p>
            <a:pPr lvl="1" marL="457200" indent="-228600">
              <a:spcBef>
                <a:spcPts val="500"/>
              </a:spcBef>
              <a:buSzPct val="100000"/>
              <a:buChar char="•"/>
              <a:defRPr sz="2300"/>
            </a:pPr>
            <a:r>
              <a:t>Writes a separate I3MCTree with background particles.</a:t>
            </a:r>
          </a:p>
          <a:p>
            <a:pPr lvl="1" marL="457200" indent="-228600">
              <a:spcBef>
                <a:spcPts val="500"/>
              </a:spcBef>
              <a:buSzPct val="100000"/>
              <a:buChar char="•"/>
              <a:defRPr sz="2300"/>
            </a:pPr>
            <a:r>
              <a:t>Writes a combined I3MCPE map for signal and background.</a:t>
            </a:r>
          </a:p>
          <a:p>
            <a:pPr>
              <a:spcBef>
                <a:spcPts val="500"/>
              </a:spcBef>
              <a:defRPr sz="2300"/>
            </a:pPr>
          </a:p>
          <a:p>
            <a:pPr marL="228600" indent="-228600">
              <a:spcBef>
                <a:spcPts val="500"/>
              </a:spcBef>
              <a:buSzPct val="100000"/>
              <a:buChar char="•"/>
              <a:defRPr sz="2300"/>
            </a:pPr>
            <a:r>
              <a:t>poly</a:t>
            </a:r>
            <a:r>
              <a:rPr b="1"/>
              <a:t>plopia::MPHitFilter</a:t>
            </a:r>
            <a:r>
              <a:t> </a:t>
            </a:r>
          </a:p>
          <a:p>
            <a:pPr lvl="1" marL="457200" indent="-228600">
              <a:spcBef>
                <a:spcPts val="500"/>
              </a:spcBef>
              <a:buSzPct val="100000"/>
              <a:buChar char="•"/>
              <a:defRPr sz="2300"/>
            </a:pPr>
            <a:r>
              <a:t>Removes events that don’t produce light in the detector and removes branches of I3MCTrees whose particles don’t produce enough PEs in the detector, </a:t>
            </a:r>
          </a:p>
          <a:p>
            <a:pPr lvl="1" marL="457200" indent="-228600">
              <a:spcBef>
                <a:spcPts val="500"/>
              </a:spcBef>
              <a:buSzPct val="100000"/>
              <a:buChar char="•"/>
              <a:defRPr sz="2300"/>
            </a:pPr>
            <a:r>
              <a:t>Reduces the storage requirements.</a:t>
            </a:r>
          </a:p>
          <a:p>
            <a:pPr>
              <a:spcBef>
                <a:spcPts val="500"/>
              </a:spcBef>
              <a:defRPr sz="2300"/>
            </a:pPr>
          </a:p>
          <a:p>
            <a:pPr marL="228600" indent="-228600">
              <a:spcBef>
                <a:spcPts val="500"/>
              </a:spcBef>
              <a:buSzPct val="100000"/>
              <a:buChar char="•"/>
              <a:defRPr sz="2300"/>
            </a:pPr>
            <a:r>
              <a:t>It is then up to the trigger-sim to split up Q-frames into P-frames events based on triggers.</a:t>
            </a:r>
          </a:p>
        </p:txBody>
      </p:sp>
      <p:sp>
        <p:nvSpPr>
          <p:cNvPr id="412" name="Coincident atmospheric shower events in IceCube"/>
          <p:cNvSpPr txBox="1"/>
          <p:nvPr>
            <p:ph type="body" sz="quarter" idx="1"/>
          </p:nvPr>
        </p:nvSpPr>
        <p:spPr>
          <a:xfrm>
            <a:off x="2548540" y="1441513"/>
            <a:ext cx="8242301" cy="1079501"/>
          </a:xfrm>
          <a:prstGeom prst="rect">
            <a:avLst/>
          </a:prstGeom>
        </p:spPr>
        <p:txBody>
          <a:bodyPr/>
          <a:lstStyle>
            <a:lvl1pPr marL="0" indent="0">
              <a:buSzTx/>
              <a:buNone/>
              <a:defRPr>
                <a:solidFill>
                  <a:srgbClr val="000000"/>
                </a:solidFill>
              </a:defRPr>
            </a:lvl1pPr>
          </a:lstStyle>
          <a:p>
            <a:pPr/>
            <a:r>
              <a:t>Coincident atmospheric shower events in IceCube</a:t>
            </a:r>
          </a:p>
        </p:txBody>
      </p:sp>
      <p:pic>
        <p:nvPicPr>
          <p:cNvPr id="413" name="Imagen" descr="Imagen"/>
          <p:cNvPicPr>
            <a:picLocks noChangeAspect="1"/>
          </p:cNvPicPr>
          <p:nvPr/>
        </p:nvPicPr>
        <p:blipFill>
          <a:blip r:embed="rId2">
            <a:extLst/>
          </a:blip>
          <a:stretch>
            <a:fillRect/>
          </a:stretch>
        </p:blipFill>
        <p:spPr>
          <a:xfrm>
            <a:off x="10707263" y="143954"/>
            <a:ext cx="1915742" cy="2245501"/>
          </a:xfrm>
          <a:prstGeom prst="rect">
            <a:avLst/>
          </a:prstGeom>
          <a:ln w="12700">
            <a:miter lim="400000"/>
          </a:ln>
        </p:spPr>
      </p:pic>
      <p:sp>
        <p:nvSpPr>
          <p:cNvPr id="414" name="Polyplopia…"/>
          <p:cNvSpPr txBox="1"/>
          <p:nvPr/>
        </p:nvSpPr>
        <p:spPr>
          <a:xfrm>
            <a:off x="931385" y="50800"/>
            <a:ext cx="100584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lvl="2" indent="533400" algn="ctr" defTabSz="406400">
              <a:spcBef>
                <a:spcPts val="2000"/>
              </a:spcBef>
              <a:defRPr sz="4200">
                <a:latin typeface="Gill Sans"/>
                <a:ea typeface="Gill Sans"/>
                <a:cs typeface="Gill Sans"/>
                <a:sym typeface="Gill Sans"/>
              </a:defRPr>
            </a:pPr>
            <a:r>
              <a:t>Poly</a:t>
            </a:r>
            <a:r>
              <a:rPr sz="4000"/>
              <a:t>plopia</a:t>
            </a:r>
            <a:endParaRPr sz="3400"/>
          </a:p>
          <a:p>
            <a:pPr lvl="2" indent="533400" algn="ctr" defTabSz="406400">
              <a:spcBef>
                <a:spcPts val="2000"/>
              </a:spcBef>
              <a:defRPr sz="3600">
                <a:latin typeface="Gill Sans"/>
                <a:ea typeface="Gill Sans"/>
                <a:cs typeface="Gill Sans"/>
                <a:sym typeface="Gill Sans"/>
              </a:defRPr>
            </a:pPr>
            <a:r>
              <a:rPr sz="2800"/>
              <a:t>(</a:t>
            </a:r>
            <a:r>
              <a:rPr sz="2500"/>
              <a:t>from gr.,  πολύς - polús, “many,”, and ὄψ-ops , "vision"</a:t>
            </a:r>
            <a:r>
              <a:rPr sz="2800"/>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10msec_w_noise.mp4" descr="10msec_w_nois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771406" y="1971842"/>
            <a:ext cx="9461988" cy="7162683"/>
          </a:xfrm>
          <a:prstGeom prst="rect">
            <a:avLst/>
          </a:prstGeom>
          <a:ln w="12700">
            <a:miter lim="400000"/>
          </a:ln>
        </p:spPr>
      </p:pic>
      <p:sp>
        <p:nvSpPr>
          <p:cNvPr id="417" name="http://icecube.wisc.edu/~juancarlos/video/10msec_w_noise.mp4"/>
          <p:cNvSpPr txBox="1"/>
          <p:nvPr/>
        </p:nvSpPr>
        <p:spPr>
          <a:xfrm>
            <a:off x="5851118" y="9261824"/>
            <a:ext cx="661399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u="sng">
                <a:hlinkClick r:id="rId5" invalidUrl="" action="" tgtFrame="" tooltip="" history="1" highlightClick="0" endSnd="0"/>
              </a:defRPr>
            </a:lvl1pPr>
          </a:lstStyle>
          <a:p>
            <a:pPr>
              <a:defRPr u="none"/>
            </a:pPr>
            <a:r>
              <a:rPr u="sng">
                <a:hlinkClick r:id="rId5" invalidUrl="" action="" tgtFrame="" tooltip="" history="1" highlightClick="0" endSnd="0"/>
              </a:rPr>
              <a:t>http://icecube.wisc.edu/~juancarlos/video/10msec_w_noise.mp4</a:t>
            </a:r>
          </a:p>
        </p:txBody>
      </p:sp>
      <p:sp>
        <p:nvSpPr>
          <p:cNvPr id="418" name="Polyplopia…"/>
          <p:cNvSpPr txBox="1"/>
          <p:nvPr/>
        </p:nvSpPr>
        <p:spPr>
          <a:xfrm>
            <a:off x="931385" y="50800"/>
            <a:ext cx="100584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lvl="2" indent="533400" algn="ctr" defTabSz="406400">
              <a:spcBef>
                <a:spcPts val="2000"/>
              </a:spcBef>
              <a:defRPr sz="4200">
                <a:latin typeface="Gill Sans"/>
                <a:ea typeface="Gill Sans"/>
                <a:cs typeface="Gill Sans"/>
                <a:sym typeface="Gill Sans"/>
              </a:defRPr>
            </a:pPr>
            <a:r>
              <a:t>Poly</a:t>
            </a:r>
            <a:r>
              <a:rPr sz="4000"/>
              <a:t>plopia</a:t>
            </a:r>
            <a:endParaRPr sz="3400"/>
          </a:p>
          <a:p>
            <a:pPr lvl="2" indent="533400" algn="ctr" defTabSz="406400">
              <a:spcBef>
                <a:spcPts val="2000"/>
              </a:spcBef>
              <a:defRPr sz="3600">
                <a:latin typeface="Gill Sans"/>
                <a:ea typeface="Gill Sans"/>
                <a:cs typeface="Gill Sans"/>
                <a:sym typeface="Gill Sans"/>
              </a:defRPr>
            </a:pPr>
            <a:r>
              <a:rPr sz="2800"/>
              <a:t>(</a:t>
            </a:r>
            <a:r>
              <a:rPr sz="2500"/>
              <a:t>from gr.,  πολύς - polús, “many,”, and ὄψ-ops , "vision"</a:t>
            </a:r>
            <a:r>
              <a:rPr sz="2800"/>
              <a:t>) </a:t>
            </a:r>
          </a:p>
        </p:txBody>
      </p:sp>
      <p:sp>
        <p:nvSpPr>
          <p:cNvPr id="419" name="Coincident atmospheric shower events in IceCube"/>
          <p:cNvSpPr txBox="1"/>
          <p:nvPr>
            <p:ph type="body" sz="quarter" idx="1"/>
          </p:nvPr>
        </p:nvSpPr>
        <p:spPr>
          <a:xfrm>
            <a:off x="2381250" y="1402477"/>
            <a:ext cx="8242300" cy="1079501"/>
          </a:xfrm>
          <a:prstGeom prst="rect">
            <a:avLst/>
          </a:prstGeom>
        </p:spPr>
        <p:txBody>
          <a:bodyPr/>
          <a:lstStyle>
            <a:lvl1pPr algn="ctr">
              <a:defRPr>
                <a:solidFill>
                  <a:srgbClr val="000000"/>
                </a:solidFill>
              </a:defRPr>
            </a:lvl1pPr>
          </a:lstStyle>
          <a:p>
            <a:pPr/>
            <a:r>
              <a:t>Coincident atmospheric shower events in IceCube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0" fill="hold"/>
                                        <p:tgtEl>
                                          <p:spTgt spid="4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6"/>
                </p:tgtEl>
              </p:cMediaNode>
            </p:video>
            <p:seq concurrent="1" prevAc="none" nextAc="seek">
              <p:cTn id="8" evtFilter="cancelBubble" nodeType="interactiveSeq" restart="whenNotActive" fill="hold">
                <p:stCondLst>
                  <p:cond delay="0" evt="onClick">
                    <p:tgtEl>
                      <p:spTgt spid="41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16"/>
                                        </p:tgtEl>
                                      </p:cBhvr>
                                    </p:cmd>
                                  </p:childTnLst>
                                </p:cTn>
                              </p:par>
                            </p:childTnLst>
                          </p:cTn>
                        </p:par>
                      </p:childTnLst>
                    </p:cTn>
                  </p:par>
                </p:childTnLst>
              </p:cTn>
              <p:nextCondLst>
                <p:cond delay="0" evt="onClick">
                  <p:tgtEl>
                    <p:spTgt spid="4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Editar: doble clic"/>
          <p:cNvSpPr txBox="1"/>
          <p:nvPr>
            <p:ph type="title"/>
          </p:nvPr>
        </p:nvSpPr>
        <p:spPr>
          <a:prstGeom prst="rect">
            <a:avLst/>
          </a:prstGeom>
        </p:spPr>
        <p:txBody>
          <a:bodyPr/>
          <a:lstStyle/>
          <a:p>
            <a:pPr/>
          </a:p>
        </p:txBody>
      </p:sp>
      <p:sp>
        <p:nvSpPr>
          <p:cNvPr id="422" name="Editar: doble clic"/>
          <p:cNvSpPr txBox="1"/>
          <p:nvPr>
            <p:ph type="body" idx="1"/>
          </p:nvPr>
        </p:nvSpPr>
        <p:spPr>
          <a:prstGeom prst="rect">
            <a:avLst/>
          </a:prstGeom>
        </p:spPr>
        <p:txBody>
          <a:bodyPr/>
          <a:lstStyle/>
          <a:p>
            <a:pPr/>
          </a:p>
        </p:txBody>
      </p:sp>
      <p:pic>
        <p:nvPicPr>
          <p:cNvPr id="423" name="Captura de pantalla 2013-06-06 a la(s) 20.49.50.png" descr="Captura de pantalla 2013-06-06 a la(s) 20.49.50.png"/>
          <p:cNvPicPr>
            <a:picLocks noChangeAspect="1"/>
          </p:cNvPicPr>
          <p:nvPr/>
        </p:nvPicPr>
        <p:blipFill>
          <a:blip r:embed="rId2">
            <a:extLst/>
          </a:blip>
          <a:stretch>
            <a:fillRect/>
          </a:stretch>
        </p:blipFill>
        <p:spPr>
          <a:xfrm>
            <a:off x="431800" y="317500"/>
            <a:ext cx="12141200" cy="9105900"/>
          </a:xfrm>
          <a:prstGeom prst="rect">
            <a:avLst/>
          </a:prstGeom>
          <a:ln w="12700">
            <a:miter lim="400000"/>
          </a:ln>
        </p:spPr>
      </p:pic>
      <p:pic>
        <p:nvPicPr>
          <p:cNvPr id="424" name="Captura de pantalla 2016-06-13 a las 3.59.59 p.m..png" descr="Captura de pantalla 2016-06-13 a las 3.59.59 p.m..png"/>
          <p:cNvPicPr>
            <a:picLocks noChangeAspect="1"/>
          </p:cNvPicPr>
          <p:nvPr/>
        </p:nvPicPr>
        <p:blipFill>
          <a:blip r:embed="rId3">
            <a:extLst/>
          </a:blip>
          <a:stretch>
            <a:fillRect/>
          </a:stretch>
        </p:blipFill>
        <p:spPr>
          <a:xfrm>
            <a:off x="450188" y="1993900"/>
            <a:ext cx="11849101" cy="7226300"/>
          </a:xfrm>
          <a:prstGeom prst="rect">
            <a:avLst/>
          </a:prstGeom>
          <a:ln w="12700">
            <a:miter lim="400000"/>
          </a:ln>
        </p:spPr>
      </p:pic>
      <p:sp>
        <p:nvSpPr>
          <p:cNvPr id="425" name="—&gt; (MCPEs)"/>
          <p:cNvSpPr txBox="1"/>
          <p:nvPr/>
        </p:nvSpPr>
        <p:spPr>
          <a:xfrm>
            <a:off x="8127243" y="1752600"/>
            <a:ext cx="2969841" cy="685800"/>
          </a:xfrm>
          <a:prstGeom prst="rect">
            <a:avLst/>
          </a:prstGeom>
          <a:solidFill>
            <a:srgbClr val="FFFFFF"/>
          </a:solidFill>
          <a:ln w="12700">
            <a:miter lim="400000"/>
          </a:ln>
          <a:effectLst>
            <a:outerShdw sx="100000" sy="100000" kx="0" ky="0" algn="b" rotWithShape="0" blurRad="38100" dist="38100" dir="2700000">
              <a:srgbClr val="D6D6D6">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FF2600"/>
                </a:solidFill>
              </a:defRPr>
            </a:lvl1pPr>
          </a:lstStyle>
          <a:p>
            <a:pPr/>
            <a:r>
              <a:t>—&gt; (MCPEs)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Editar: doble clic"/>
          <p:cNvSpPr txBox="1"/>
          <p:nvPr>
            <p:ph type="title"/>
          </p:nvPr>
        </p:nvSpPr>
        <p:spPr>
          <a:prstGeom prst="rect">
            <a:avLst/>
          </a:prstGeom>
        </p:spPr>
        <p:txBody>
          <a:bodyPr/>
          <a:lstStyle/>
          <a:p>
            <a:pPr/>
          </a:p>
        </p:txBody>
      </p:sp>
      <p:sp>
        <p:nvSpPr>
          <p:cNvPr id="428" name="Editar: doble clic"/>
          <p:cNvSpPr txBox="1"/>
          <p:nvPr>
            <p:ph type="body" idx="1"/>
          </p:nvPr>
        </p:nvSpPr>
        <p:spPr>
          <a:prstGeom prst="rect">
            <a:avLst/>
          </a:prstGeom>
        </p:spPr>
        <p:txBody>
          <a:bodyPr/>
          <a:lstStyle/>
          <a:p>
            <a:pPr/>
          </a:p>
        </p:txBody>
      </p:sp>
      <p:pic>
        <p:nvPicPr>
          <p:cNvPr id="429" name="Captura de pantalla 2013-06-06 a la(s) 20.49.50.png" descr="Captura de pantalla 2013-06-06 a la(s) 20.49.50.png"/>
          <p:cNvPicPr>
            <a:picLocks noChangeAspect="1"/>
          </p:cNvPicPr>
          <p:nvPr/>
        </p:nvPicPr>
        <p:blipFill>
          <a:blip r:embed="rId2">
            <a:extLst/>
          </a:blip>
          <a:stretch>
            <a:fillRect/>
          </a:stretch>
        </p:blipFill>
        <p:spPr>
          <a:xfrm>
            <a:off x="431800" y="317500"/>
            <a:ext cx="12141200" cy="91059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droppedImage.png" descr="droppedImage.png"/>
          <p:cNvPicPr>
            <a:picLocks noChangeAspect="1"/>
          </p:cNvPicPr>
          <p:nvPr/>
        </p:nvPicPr>
        <p:blipFill>
          <a:blip r:embed="rId2">
            <a:extLst/>
          </a:blip>
          <a:stretch>
            <a:fillRect/>
          </a:stretch>
        </p:blipFill>
        <p:spPr>
          <a:xfrm>
            <a:off x="0" y="0"/>
            <a:ext cx="13004800" cy="9753600"/>
          </a:xfrm>
          <a:prstGeom prst="rect">
            <a:avLst/>
          </a:prstGeom>
          <a:ln w="12700">
            <a:miter lim="400000"/>
          </a:ln>
          <a:effectLst>
            <a:outerShdw sx="100000" sy="100000" kx="0" ky="0" algn="b" rotWithShape="0" blurRad="38100" dist="38100" dir="2700000">
              <a:srgbClr val="D6D6D6">
                <a:alpha val="50000"/>
              </a:srgbClr>
            </a:outerShdw>
          </a:effectLst>
        </p:spPr>
      </p:pic>
      <p:sp>
        <p:nvSpPr>
          <p:cNvPr id="432" name="From distribution of (combined) MCPEs.…"/>
          <p:cNvSpPr/>
          <p:nvPr/>
        </p:nvSpPr>
        <p:spPr>
          <a:xfrm>
            <a:off x="228600" y="4344888"/>
            <a:ext cx="4900117" cy="476274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lstStyle/>
          <a:p>
            <a:pPr defTabSz="584200">
              <a:spcBef>
                <a:spcPts val="3800"/>
              </a:spcBef>
              <a:defRPr sz="3200">
                <a:solidFill>
                  <a:srgbClr val="FFFFFF"/>
                </a:solidFill>
                <a:effectLst>
                  <a:outerShdw sx="100000" sy="100000" kx="0" ky="0" algn="b" rotWithShape="0" blurRad="38100" dist="38100" dir="5400000">
                    <a:srgbClr val="000000">
                      <a:alpha val="50000"/>
                    </a:srgbClr>
                  </a:outerShdw>
                </a:effectLst>
                <a:latin typeface="AppleMyungjo 일반체"/>
                <a:ea typeface="AppleMyungjo 일반체"/>
                <a:cs typeface="AppleMyungjo 일반체"/>
                <a:sym typeface="AppleMyungjo 일반체"/>
              </a:defRPr>
            </a:pPr>
            <a:r>
              <a:t>From distribution of (combined) MCPEs.</a:t>
            </a:r>
          </a:p>
          <a:p>
            <a:pPr defTabSz="584200">
              <a:spcBef>
                <a:spcPts val="3800"/>
              </a:spcBef>
              <a:defRPr sz="3200">
                <a:solidFill>
                  <a:srgbClr val="FFFFFF"/>
                </a:solidFill>
                <a:effectLst>
                  <a:outerShdw sx="100000" sy="100000" kx="0" ky="0" algn="b" rotWithShape="0" blurRad="38100" dist="38100" dir="5400000">
                    <a:srgbClr val="000000">
                      <a:alpha val="50000"/>
                    </a:srgbClr>
                  </a:outerShdw>
                </a:effectLst>
                <a:latin typeface="AppleMyungjo 일반체"/>
                <a:ea typeface="AppleMyungjo 일반체"/>
                <a:cs typeface="AppleMyungjo 일반체"/>
                <a:sym typeface="AppleMyungjo 일반체"/>
              </a:defRPr>
            </a:pPr>
            <a:r>
              <a:t>Outputs I3MCPulseSeries for each DOM.</a:t>
            </a:r>
          </a:p>
        </p:txBody>
      </p:sp>
      <p:sp>
        <p:nvSpPr>
          <p:cNvPr id="433" name="MCPEs"/>
          <p:cNvSpPr txBox="1"/>
          <p:nvPr/>
        </p:nvSpPr>
        <p:spPr>
          <a:xfrm>
            <a:off x="10997809" y="5511800"/>
            <a:ext cx="1749910" cy="685800"/>
          </a:xfrm>
          <a:prstGeom prst="rect">
            <a:avLst/>
          </a:prstGeom>
          <a:solidFill>
            <a:srgbClr val="FFFFFF"/>
          </a:solidFill>
          <a:ln w="12700">
            <a:miter lim="400000"/>
          </a:ln>
          <a:effectLst>
            <a:outerShdw sx="100000" sy="100000" kx="0" ky="0" algn="b" rotWithShape="0" blurRad="38100" dist="38100" dir="2700000">
              <a:srgbClr val="D6D6D6">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FF2600"/>
                </a:solidFill>
              </a:defRPr>
            </a:lvl1pPr>
          </a:lstStyle>
          <a:p>
            <a:pPr/>
            <a:r>
              <a:t>MCPEs</a:t>
            </a:r>
          </a:p>
        </p:txBody>
      </p:sp>
      <p:pic>
        <p:nvPicPr>
          <p:cNvPr id="434" name="droppedImage.png" descr="droppedImage.png"/>
          <p:cNvPicPr>
            <a:picLocks noChangeAspect="1"/>
          </p:cNvPicPr>
          <p:nvPr/>
        </p:nvPicPr>
        <p:blipFill>
          <a:blip r:embed="rId2">
            <a:extLst/>
          </a:blip>
          <a:srcRect l="39427" t="44217" r="131" b="0"/>
          <a:stretch>
            <a:fillRect/>
          </a:stretch>
        </p:blipFill>
        <p:spPr>
          <a:xfrm>
            <a:off x="5127426" y="4325540"/>
            <a:ext cx="7860259" cy="5440760"/>
          </a:xfrm>
          <a:prstGeom prst="rect">
            <a:avLst/>
          </a:prstGeom>
          <a:ln w="12700">
            <a:miter lim="400000"/>
          </a:ln>
          <a:effectLst>
            <a:outerShdw sx="100000" sy="100000" kx="0" ky="0" algn="b" rotWithShape="0" blurRad="38100" dist="38100" dir="2700000">
              <a:srgbClr val="D6D6D6">
                <a:alpha val="50000"/>
              </a:srgbClr>
            </a:outerShdw>
          </a:effectLst>
        </p:spPr>
      </p:pic>
      <p:sp>
        <p:nvSpPr>
          <p:cNvPr id="435" name="DOMLauncher::…"/>
          <p:cNvSpPr/>
          <p:nvPr/>
        </p:nvSpPr>
        <p:spPr>
          <a:xfrm>
            <a:off x="145801" y="52288"/>
            <a:ext cx="7090372" cy="20996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defTabSz="584200">
              <a:defRPr sz="3900">
                <a:solidFill>
                  <a:srgbClr val="FFFFFF"/>
                </a:solidFill>
                <a:effectLst>
                  <a:outerShdw sx="100000" sy="100000" kx="0" ky="0" algn="b" rotWithShape="0" blurRad="38100" dist="38100" dir="5400000">
                    <a:srgbClr val="000000">
                      <a:alpha val="50000"/>
                    </a:srgbClr>
                  </a:outerShdw>
                </a:effectLst>
                <a:latin typeface="AppleMyungjo 일반체"/>
                <a:ea typeface="AppleMyungjo 일반체"/>
                <a:cs typeface="AppleMyungjo 일반체"/>
                <a:sym typeface="AppleMyungjo 일반체"/>
              </a:defRPr>
            </a:pPr>
            <a:r>
              <a:t>DOMLauncher::</a:t>
            </a:r>
          </a:p>
          <a:p>
            <a:pPr defTabSz="584200">
              <a:defRPr sz="3900">
                <a:solidFill>
                  <a:srgbClr val="FFFFFF"/>
                </a:solidFill>
                <a:effectLst>
                  <a:outerShdw sx="100000" sy="100000" kx="0" ky="0" algn="b" rotWithShape="0" blurRad="38100" dist="38100" dir="5400000">
                    <a:srgbClr val="000000">
                      <a:alpha val="50000"/>
                    </a:srgbClr>
                  </a:outerShdw>
                </a:effectLst>
                <a:latin typeface="AppleMyungjo 일반체"/>
                <a:ea typeface="AppleMyungjo 일반체"/>
                <a:cs typeface="AppleMyungjo 일반체"/>
                <a:sym typeface="AppleMyungjo 일반체"/>
              </a:defRPr>
            </a:pPr>
            <a:r>
              <a:t> PMTResponseSimulator</a:t>
            </a:r>
          </a:p>
        </p:txBody>
      </p:sp>
      <p:sp>
        <p:nvSpPr>
          <p:cNvPr id="436" name="MCPEs"/>
          <p:cNvSpPr txBox="1"/>
          <p:nvPr/>
        </p:nvSpPr>
        <p:spPr>
          <a:xfrm>
            <a:off x="10997809" y="5511800"/>
            <a:ext cx="1749910" cy="685800"/>
          </a:xfrm>
          <a:prstGeom prst="rect">
            <a:avLst/>
          </a:prstGeom>
          <a:solidFill>
            <a:srgbClr val="FFFFFF"/>
          </a:solidFill>
          <a:ln w="12700">
            <a:miter lim="400000"/>
          </a:ln>
          <a:effectLst>
            <a:outerShdw sx="100000" sy="100000" kx="0" ky="0" algn="b" rotWithShape="0" blurRad="38100" dist="38100" dir="2700000">
              <a:srgbClr val="D6D6D6">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FF2600"/>
                </a:solidFill>
              </a:defRPr>
            </a:lvl1pPr>
          </a:lstStyle>
          <a:p>
            <a:pPr/>
            <a:r>
              <a:t>MCPEs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Captura de pantalla 2013-06-06 a la(s) 15.07.30.png" descr="Captura de pantalla 2013-06-06 a la(s) 15.07.30.png"/>
          <p:cNvPicPr>
            <a:picLocks noChangeAspect="1"/>
          </p:cNvPicPr>
          <p:nvPr/>
        </p:nvPicPr>
        <p:blipFill>
          <a:blip r:embed="rId2">
            <a:extLst/>
          </a:blip>
          <a:stretch>
            <a:fillRect/>
          </a:stretch>
        </p:blipFill>
        <p:spPr>
          <a:xfrm>
            <a:off x="-431800" y="228600"/>
            <a:ext cx="13445398" cy="9499600"/>
          </a:xfrm>
          <a:prstGeom prst="rect">
            <a:avLst/>
          </a:prstGeom>
          <a:ln w="12700">
            <a:miter lim="400000"/>
          </a:ln>
        </p:spPr>
      </p:pic>
      <p:sp>
        <p:nvSpPr>
          <p:cNvPr id="439" name="MCPEs"/>
          <p:cNvSpPr txBox="1"/>
          <p:nvPr/>
        </p:nvSpPr>
        <p:spPr>
          <a:xfrm>
            <a:off x="4180321" y="1936749"/>
            <a:ext cx="1362529" cy="546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MCPEs</a:t>
            </a:r>
          </a:p>
        </p:txBody>
      </p:sp>
      <p:sp>
        <p:nvSpPr>
          <p:cNvPr id="440" name="MCPEs"/>
          <p:cNvSpPr txBox="1"/>
          <p:nvPr/>
        </p:nvSpPr>
        <p:spPr>
          <a:xfrm>
            <a:off x="4818099" y="2825749"/>
            <a:ext cx="1512151" cy="546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900"/>
            </a:lvl1pPr>
          </a:lstStyle>
          <a:p>
            <a:pPr/>
            <a:r>
              <a:t>MCPEs</a:t>
            </a:r>
          </a:p>
        </p:txBody>
      </p:sp>
      <p:sp>
        <p:nvSpPr>
          <p:cNvPr id="441" name="MCPE"/>
          <p:cNvSpPr txBox="1"/>
          <p:nvPr/>
        </p:nvSpPr>
        <p:spPr>
          <a:xfrm>
            <a:off x="4892910" y="3270249"/>
            <a:ext cx="1178379" cy="546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MCPE</a:t>
            </a:r>
          </a:p>
        </p:txBody>
      </p:sp>
      <p:sp>
        <p:nvSpPr>
          <p:cNvPr id="442" name="Weights fromSPE Charge Distribution"/>
          <p:cNvSpPr txBox="1"/>
          <p:nvPr/>
        </p:nvSpPr>
        <p:spPr>
          <a:xfrm>
            <a:off x="9076297" y="5695350"/>
            <a:ext cx="4260305" cy="1320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300"/>
            </a:pPr>
            <a:r>
              <a:t>Weights fromSPE Charge Distribution</a:t>
            </a:r>
          </a:p>
          <a:p>
            <a:pPr>
              <a:defRPr sz="1700"/>
            </a:pPr>
          </a:p>
        </p:txBody>
      </p:sp>
      <p:sp>
        <p:nvSpPr>
          <p:cNvPr id="443" name="http://software.icecube.wisc.edu/documentation/projects/DOMLauncher/index.html"/>
          <p:cNvSpPr txBox="1"/>
          <p:nvPr/>
        </p:nvSpPr>
        <p:spPr>
          <a:xfrm>
            <a:off x="3156669" y="8566149"/>
            <a:ext cx="8899365"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u="sng">
                <a:solidFill>
                  <a:srgbClr val="005493"/>
                </a:solidFill>
                <a:hlinkClick r:id="rId3" invalidUrl="" action="" tgtFrame="" tooltip="" history="1" highlightClick="0" endSnd="0"/>
              </a:defRPr>
            </a:lvl1pPr>
          </a:lstStyle>
          <a:p>
            <a:pPr>
              <a:defRPr u="none"/>
            </a:pPr>
            <a:r>
              <a:rPr u="sng">
                <a:hlinkClick r:id="rId3" invalidUrl="" action="" tgtFrame="" tooltip="" history="1" highlightClick="0" endSnd="0"/>
              </a:rPr>
              <a:t>http://software.icecube.wisc.edu/documentation/projects/DOMLauncher/index.html</a:t>
            </a:r>
          </a:p>
        </p:txBody>
      </p:sp>
      <p:pic>
        <p:nvPicPr>
          <p:cNvPr id="444" name="Imagen" descr="Imagen"/>
          <p:cNvPicPr>
            <a:picLocks noChangeAspect="0"/>
          </p:cNvPicPr>
          <p:nvPr/>
        </p:nvPicPr>
        <p:blipFill>
          <a:blip r:embed="rId4">
            <a:extLst/>
          </a:blip>
          <a:stretch>
            <a:fillRect/>
          </a:stretch>
        </p:blipFill>
        <p:spPr>
          <a:xfrm>
            <a:off x="8360458" y="1626675"/>
            <a:ext cx="4777692" cy="4068238"/>
          </a:xfrm>
          <a:prstGeom prst="rect">
            <a:avLst/>
          </a:prstGeom>
          <a:ln w="12700">
            <a:miter lim="400000"/>
          </a:ln>
        </p:spPr>
      </p:pic>
      <p:sp>
        <p:nvSpPr>
          <p:cNvPr id="445" name="Rectángulo redondeado"/>
          <p:cNvSpPr/>
          <p:nvPr/>
        </p:nvSpPr>
        <p:spPr>
          <a:xfrm>
            <a:off x="11576050" y="355600"/>
            <a:ext cx="1362528" cy="1295946"/>
          </a:xfrm>
          <a:prstGeom prst="roundRect">
            <a:avLst>
              <a:gd name="adj" fmla="val 15000"/>
            </a:avLst>
          </a:prstGeom>
          <a:solidFill>
            <a:srgbClr val="FFFFFF"/>
          </a:solidFill>
          <a:ln w="12700">
            <a:miter lim="400000"/>
          </a:ln>
        </p:spPr>
        <p:txBody>
          <a:bodyPr lIns="50800" tIns="50800" rIns="50800" bIns="50800" anchor="ctr"/>
          <a:lstStyle/>
          <a:p>
            <a:pPr algn="ctr" defTabSz="584200">
              <a:defRPr sz="3600">
                <a:latin typeface="+mj-lt"/>
                <a:ea typeface="+mj-ea"/>
                <a:cs typeface="+mj-cs"/>
                <a:sym typeface="Helvetica Neue Light"/>
              </a:defRPr>
            </a:pPr>
          </a:p>
        </p:txBody>
      </p:sp>
      <p:sp>
        <p:nvSpPr>
          <p:cNvPr id="446" name="Input: I3MCPEs…"/>
          <p:cNvSpPr txBox="1"/>
          <p:nvPr/>
        </p:nvSpPr>
        <p:spPr>
          <a:xfrm>
            <a:off x="2417637" y="1492250"/>
            <a:ext cx="5786125" cy="1435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pPr>
            <a:r>
              <a:t>Input: I3MCPEs</a:t>
            </a:r>
          </a:p>
          <a:p>
            <a:pPr>
              <a:defRPr sz="2900"/>
            </a:pPr>
            <a:r>
              <a:t>Output: I3MCPulses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Relative time (ns)"/>
          <p:cNvSpPr txBox="1"/>
          <p:nvPr/>
        </p:nvSpPr>
        <p:spPr>
          <a:xfrm>
            <a:off x="8854513" y="6599237"/>
            <a:ext cx="139874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Relative time (ns)</a:t>
            </a:r>
          </a:p>
        </p:txBody>
      </p:sp>
      <p:sp>
        <p:nvSpPr>
          <p:cNvPr id="449" name="PAL pulses"/>
          <p:cNvSpPr txBox="1"/>
          <p:nvPr>
            <p:ph type="title"/>
          </p:nvPr>
        </p:nvSpPr>
        <p:spPr>
          <a:xfrm>
            <a:off x="571500" y="330200"/>
            <a:ext cx="11861800" cy="1041400"/>
          </a:xfrm>
          <a:prstGeom prst="rect">
            <a:avLst/>
          </a:prstGeom>
        </p:spPr>
        <p:txBody>
          <a:bodyPr/>
          <a:lstStyle/>
          <a:p>
            <a:pPr/>
            <a:r>
              <a:t>PAL pulses</a:t>
            </a:r>
          </a:p>
        </p:txBody>
      </p:sp>
      <p:sp>
        <p:nvSpPr>
          <p:cNvPr id="450"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1" name="Captura de pantalla 2013-06-06 a la(s) 14.17.49.png" descr="Captura de pantalla 2013-06-06 a la(s) 14.17.49.png"/>
          <p:cNvPicPr>
            <a:picLocks noChangeAspect="1"/>
          </p:cNvPicPr>
          <p:nvPr/>
        </p:nvPicPr>
        <p:blipFill>
          <a:blip r:embed="rId2">
            <a:extLst/>
          </a:blip>
          <a:srcRect l="5099" t="50681" r="2934" b="238"/>
          <a:stretch>
            <a:fillRect/>
          </a:stretch>
        </p:blipFill>
        <p:spPr>
          <a:xfrm>
            <a:off x="5914205" y="6852239"/>
            <a:ext cx="6922225" cy="2730386"/>
          </a:xfrm>
          <a:prstGeom prst="rect">
            <a:avLst/>
          </a:prstGeom>
          <a:ln w="12700">
            <a:miter lim="400000"/>
          </a:ln>
        </p:spPr>
      </p:pic>
      <p:sp>
        <p:nvSpPr>
          <p:cNvPr id="452" name="Pre-pulses: photoelectrons ejected from the first dynode,…"/>
          <p:cNvSpPr txBox="1"/>
          <p:nvPr>
            <p:ph type="body" sz="half" idx="1"/>
          </p:nvPr>
        </p:nvSpPr>
        <p:spPr>
          <a:xfrm>
            <a:off x="419100" y="1842368"/>
            <a:ext cx="11324233" cy="3260577"/>
          </a:xfrm>
          <a:prstGeom prst="rect">
            <a:avLst/>
          </a:prstGeom>
        </p:spPr>
        <p:txBody>
          <a:bodyPr/>
          <a:lstStyle/>
          <a:p>
            <a:pPr marL="0" indent="0">
              <a:spcBef>
                <a:spcPts val="1400"/>
              </a:spcBef>
              <a:buSzTx/>
              <a:buNone/>
            </a:pPr>
            <a:r>
              <a:rPr b="1"/>
              <a:t>Pre-pulses</a:t>
            </a:r>
            <a:r>
              <a:t>: photoelectrons ejected from the first dynode,</a:t>
            </a:r>
          </a:p>
          <a:p>
            <a:pPr marL="0" indent="0">
              <a:spcBef>
                <a:spcPts val="1400"/>
              </a:spcBef>
              <a:buSzTx/>
              <a:buNone/>
            </a:pPr>
            <a:r>
              <a:rPr b="1"/>
              <a:t>Late pulses</a:t>
            </a:r>
            <a:r>
              <a:t>: electrons backscatter from dynode to cathode.</a:t>
            </a:r>
          </a:p>
          <a:p>
            <a:pPr marL="0" indent="0">
              <a:spcBef>
                <a:spcPts val="1400"/>
              </a:spcBef>
              <a:buSzTx/>
              <a:buNone/>
            </a:pPr>
            <a:r>
              <a:rPr b="1"/>
              <a:t>After-pulses</a:t>
            </a:r>
            <a:r>
              <a:t>: ionization of residual gases by electrons accelerated in the space between dynode.</a:t>
            </a:r>
          </a:p>
          <a:p>
            <a:pPr marL="0" indent="0">
              <a:spcBef>
                <a:spcPts val="1400"/>
              </a:spcBef>
              <a:buSzTx/>
              <a:buNone/>
            </a:pPr>
          </a:p>
        </p:txBody>
      </p:sp>
      <p:sp>
        <p:nvSpPr>
          <p:cNvPr id="453" name="Relative time (ns)"/>
          <p:cNvSpPr txBox="1"/>
          <p:nvPr/>
        </p:nvSpPr>
        <p:spPr>
          <a:xfrm>
            <a:off x="8670317" y="9398000"/>
            <a:ext cx="1641749"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300"/>
            </a:lvl1pPr>
          </a:lstStyle>
          <a:p>
            <a:pPr/>
            <a:r>
              <a:t>Relative time (ns)</a:t>
            </a:r>
          </a:p>
        </p:txBody>
      </p:sp>
      <p:grpSp>
        <p:nvGrpSpPr>
          <p:cNvPr id="456" name="Agrupar"/>
          <p:cNvGrpSpPr/>
          <p:nvPr/>
        </p:nvGrpSpPr>
        <p:grpSpPr>
          <a:xfrm>
            <a:off x="-114300" y="5421312"/>
            <a:ext cx="6096000" cy="3949702"/>
            <a:chOff x="0" y="0"/>
            <a:chExt cx="6096000" cy="3949700"/>
          </a:xfrm>
        </p:grpSpPr>
        <p:pic>
          <p:nvPicPr>
            <p:cNvPr id="454" name="TA1544_average_waveform.png" descr="TA1544_average_waveform.png"/>
            <p:cNvPicPr>
              <a:picLocks noChangeAspect="0"/>
            </p:cNvPicPr>
            <p:nvPr/>
          </p:nvPicPr>
          <p:blipFill>
            <a:blip r:embed="rId3">
              <a:extLst/>
            </a:blip>
            <a:stretch>
              <a:fillRect/>
            </a:stretch>
          </p:blipFill>
          <p:spPr>
            <a:xfrm>
              <a:off x="0" y="0"/>
              <a:ext cx="6096000" cy="3949701"/>
            </a:xfrm>
            <a:prstGeom prst="rect">
              <a:avLst/>
            </a:prstGeom>
            <a:ln w="12700" cap="flat">
              <a:noFill/>
              <a:miter lim="400000"/>
            </a:ln>
            <a:effectLst/>
          </p:spPr>
        </p:pic>
        <p:sp>
          <p:nvSpPr>
            <p:cNvPr id="455" name="Chiba University"/>
            <p:cNvSpPr txBox="1"/>
            <p:nvPr/>
          </p:nvSpPr>
          <p:spPr>
            <a:xfrm>
              <a:off x="3828056" y="1750"/>
              <a:ext cx="1730801" cy="364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defTabSz="584200">
                <a:defRPr sz="1600">
                  <a:latin typeface="+mj-lt"/>
                  <a:ea typeface="+mj-ea"/>
                  <a:cs typeface="+mj-cs"/>
                  <a:sym typeface="Helvetica Neue Light"/>
                </a:defRPr>
              </a:lvl1pPr>
            </a:lstStyle>
            <a:p>
              <a:pPr/>
              <a:r>
                <a:t>Chiba University</a:t>
              </a:r>
            </a:p>
          </p:txBody>
        </p:sp>
      </p:grpSp>
      <p:sp>
        <p:nvSpPr>
          <p:cNvPr id="457" name="200"/>
          <p:cNvSpPr txBox="1"/>
          <p:nvPr/>
        </p:nvSpPr>
        <p:spPr>
          <a:xfrm>
            <a:off x="12428909" y="6370637"/>
            <a:ext cx="38976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200</a:t>
            </a:r>
          </a:p>
        </p:txBody>
      </p:sp>
      <p:sp>
        <p:nvSpPr>
          <p:cNvPr id="458" name="-50"/>
          <p:cNvSpPr txBox="1"/>
          <p:nvPr/>
        </p:nvSpPr>
        <p:spPr>
          <a:xfrm>
            <a:off x="6325939" y="6370637"/>
            <a:ext cx="352922"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-50</a:t>
            </a:r>
          </a:p>
        </p:txBody>
      </p:sp>
      <p:sp>
        <p:nvSpPr>
          <p:cNvPr id="459" name="0"/>
          <p:cNvSpPr txBox="1"/>
          <p:nvPr/>
        </p:nvSpPr>
        <p:spPr>
          <a:xfrm>
            <a:off x="6399339" y="9291637"/>
            <a:ext cx="206122"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0</a:t>
            </a:r>
          </a:p>
        </p:txBody>
      </p:sp>
      <p:sp>
        <p:nvSpPr>
          <p:cNvPr id="460" name="10000"/>
          <p:cNvSpPr txBox="1"/>
          <p:nvPr/>
        </p:nvSpPr>
        <p:spPr>
          <a:xfrm>
            <a:off x="12459199" y="9291637"/>
            <a:ext cx="57340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10000</a:t>
            </a:r>
          </a:p>
        </p:txBody>
      </p:sp>
      <p:sp>
        <p:nvSpPr>
          <p:cNvPr id="461" name="2000"/>
          <p:cNvSpPr txBox="1"/>
          <p:nvPr/>
        </p:nvSpPr>
        <p:spPr>
          <a:xfrm>
            <a:off x="7504239" y="9291637"/>
            <a:ext cx="48158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2000</a:t>
            </a:r>
          </a:p>
        </p:txBody>
      </p:sp>
      <p:sp>
        <p:nvSpPr>
          <p:cNvPr id="462" name="8000"/>
          <p:cNvSpPr txBox="1"/>
          <p:nvPr/>
        </p:nvSpPr>
        <p:spPr>
          <a:xfrm>
            <a:off x="11238039" y="9291637"/>
            <a:ext cx="48158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8000</a:t>
            </a:r>
          </a:p>
        </p:txBody>
      </p:sp>
      <p:sp>
        <p:nvSpPr>
          <p:cNvPr id="463" name="6000"/>
          <p:cNvSpPr txBox="1"/>
          <p:nvPr/>
        </p:nvSpPr>
        <p:spPr>
          <a:xfrm>
            <a:off x="10016880" y="9291637"/>
            <a:ext cx="48158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6000</a:t>
            </a:r>
          </a:p>
        </p:txBody>
      </p:sp>
      <p:sp>
        <p:nvSpPr>
          <p:cNvPr id="464" name="150"/>
          <p:cNvSpPr txBox="1"/>
          <p:nvPr/>
        </p:nvSpPr>
        <p:spPr>
          <a:xfrm>
            <a:off x="11195525" y="6345237"/>
            <a:ext cx="38976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150</a:t>
            </a:r>
          </a:p>
        </p:txBody>
      </p:sp>
      <p:sp>
        <p:nvSpPr>
          <p:cNvPr id="465" name="0"/>
          <p:cNvSpPr txBox="1"/>
          <p:nvPr/>
        </p:nvSpPr>
        <p:spPr>
          <a:xfrm>
            <a:off x="7632279" y="6370637"/>
            <a:ext cx="206122"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0</a:t>
            </a:r>
          </a:p>
        </p:txBody>
      </p:sp>
      <p:sp>
        <p:nvSpPr>
          <p:cNvPr id="466" name="50"/>
          <p:cNvSpPr txBox="1"/>
          <p:nvPr/>
        </p:nvSpPr>
        <p:spPr>
          <a:xfrm>
            <a:off x="8791819" y="6345237"/>
            <a:ext cx="29794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50</a:t>
            </a:r>
          </a:p>
        </p:txBody>
      </p:sp>
      <p:sp>
        <p:nvSpPr>
          <p:cNvPr id="467" name="100"/>
          <p:cNvSpPr txBox="1"/>
          <p:nvPr/>
        </p:nvSpPr>
        <p:spPr>
          <a:xfrm>
            <a:off x="10062790" y="6345237"/>
            <a:ext cx="38976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100</a:t>
            </a:r>
          </a:p>
        </p:txBody>
      </p:sp>
      <p:pic>
        <p:nvPicPr>
          <p:cNvPr id="468" name="Captura de pantalla 2013-06-06 a la(s) 14.17.49.png" descr="Captura de pantalla 2013-06-06 a la(s) 14.17.49.png"/>
          <p:cNvPicPr>
            <a:picLocks noChangeAspect="1"/>
          </p:cNvPicPr>
          <p:nvPr/>
        </p:nvPicPr>
        <p:blipFill>
          <a:blip r:embed="rId2">
            <a:extLst/>
          </a:blip>
          <a:srcRect l="5393" t="0" r="716" b="54074"/>
          <a:stretch>
            <a:fillRect/>
          </a:stretch>
        </p:blipFill>
        <p:spPr>
          <a:xfrm>
            <a:off x="6030044" y="3966808"/>
            <a:ext cx="6870046" cy="248363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DOMLauncher: DOM electronics simulation"/>
          <p:cNvSpPr txBox="1"/>
          <p:nvPr>
            <p:ph type="title"/>
          </p:nvPr>
        </p:nvSpPr>
        <p:spPr>
          <a:xfrm>
            <a:off x="420423" y="12939"/>
            <a:ext cx="11861801" cy="1397001"/>
          </a:xfrm>
          <a:prstGeom prst="rect">
            <a:avLst/>
          </a:prstGeom>
        </p:spPr>
        <p:txBody>
          <a:bodyPr/>
          <a:lstStyle/>
          <a:p>
            <a:pPr/>
            <a:r>
              <a:t>DOMLauncher: DOM electronics simulation </a:t>
            </a:r>
          </a:p>
        </p:txBody>
      </p:sp>
      <p:pic>
        <p:nvPicPr>
          <p:cNvPr id="471" name="block diagram.png" descr="block diagram.png"/>
          <p:cNvPicPr>
            <a:picLocks noChangeAspect="0"/>
          </p:cNvPicPr>
          <p:nvPr/>
        </p:nvPicPr>
        <p:blipFill>
          <a:blip r:embed="rId2">
            <a:extLst/>
          </a:blip>
          <a:stretch>
            <a:fillRect/>
          </a:stretch>
        </p:blipFill>
        <p:spPr>
          <a:xfrm>
            <a:off x="6488112" y="2187575"/>
            <a:ext cx="5892801" cy="4254500"/>
          </a:xfrm>
          <a:prstGeom prst="rect">
            <a:avLst/>
          </a:prstGeom>
          <a:ln w="12700">
            <a:miter lim="400000"/>
          </a:ln>
        </p:spPr>
      </p:pic>
      <p:sp>
        <p:nvSpPr>
          <p:cNvPr id="472"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3" name="Captura de pantalla 2013-06-06 a la(s) 21.08.07.png" descr="Captura de pantalla 2013-06-06 a la(s) 21.08.07.png"/>
          <p:cNvPicPr>
            <a:picLocks noChangeAspect="1"/>
          </p:cNvPicPr>
          <p:nvPr/>
        </p:nvPicPr>
        <p:blipFill>
          <a:blip r:embed="rId3">
            <a:extLst/>
          </a:blip>
          <a:stretch>
            <a:fillRect/>
          </a:stretch>
        </p:blipFill>
        <p:spPr>
          <a:xfrm>
            <a:off x="7150100" y="6650201"/>
            <a:ext cx="4000500" cy="3281199"/>
          </a:xfrm>
          <a:prstGeom prst="rect">
            <a:avLst/>
          </a:prstGeom>
          <a:ln w="12700">
            <a:miter lim="400000"/>
          </a:ln>
        </p:spPr>
      </p:pic>
      <p:pic>
        <p:nvPicPr>
          <p:cNvPr id="474" name="droppedImage.pdf" descr="droppedImage.pdf"/>
          <p:cNvPicPr>
            <a:picLocks noChangeAspect="1"/>
          </p:cNvPicPr>
          <p:nvPr/>
        </p:nvPicPr>
        <p:blipFill>
          <a:blip r:embed="rId4">
            <a:extLst/>
          </a:blip>
          <a:stretch>
            <a:fillRect/>
          </a:stretch>
        </p:blipFill>
        <p:spPr>
          <a:xfrm>
            <a:off x="170609" y="4877890"/>
            <a:ext cx="4946339" cy="4837760"/>
          </a:xfrm>
          <a:prstGeom prst="rect">
            <a:avLst/>
          </a:prstGeom>
          <a:ln w="12700">
            <a:miter lim="400000"/>
          </a:ln>
        </p:spPr>
      </p:pic>
      <p:sp>
        <p:nvSpPr>
          <p:cNvPr id="475" name="Core of detector simulation…"/>
          <p:cNvSpPr txBox="1"/>
          <p:nvPr>
            <p:ph type="body" sz="quarter" idx="1"/>
          </p:nvPr>
        </p:nvSpPr>
        <p:spPr>
          <a:xfrm>
            <a:off x="571500" y="2324100"/>
            <a:ext cx="6164511" cy="2932212"/>
          </a:xfrm>
          <a:prstGeom prst="rect">
            <a:avLst/>
          </a:prstGeom>
        </p:spPr>
        <p:txBody>
          <a:bodyPr/>
          <a:lstStyle/>
          <a:p>
            <a:pPr marL="241300" indent="-241300">
              <a:spcBef>
                <a:spcPts val="1400"/>
              </a:spcBef>
            </a:pPr>
            <a:r>
              <a:t>Core of detector simulation</a:t>
            </a:r>
          </a:p>
          <a:p>
            <a:pPr lvl="1">
              <a:spcBef>
                <a:spcPts val="1400"/>
              </a:spcBef>
              <a:defRPr>
                <a:solidFill>
                  <a:srgbClr val="000000"/>
                </a:solidFill>
              </a:defRPr>
            </a:pPr>
            <a:r>
              <a:t>Digitization &amp; timing @ MB</a:t>
            </a:r>
          </a:p>
          <a:p>
            <a:pPr lvl="1">
              <a:spcBef>
                <a:spcPts val="1400"/>
              </a:spcBef>
              <a:defRPr>
                <a:solidFill>
                  <a:srgbClr val="000000"/>
                </a:solidFill>
              </a:defRPr>
            </a:pPr>
            <a:r>
              <a:t>Hard local coincidence (HLC) triggers</a:t>
            </a:r>
          </a:p>
        </p:txBody>
      </p:sp>
      <p:sp>
        <p:nvSpPr>
          <p:cNvPr id="476" name="Discriminator…"/>
          <p:cNvSpPr txBox="1"/>
          <p:nvPr/>
        </p:nvSpPr>
        <p:spPr>
          <a:xfrm>
            <a:off x="238535" y="1953097"/>
            <a:ext cx="6164512" cy="2743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defRPr sz="2200"/>
            </a:pPr>
            <a:r>
              <a:t>Discriminator</a:t>
            </a:r>
          </a:p>
          <a:p>
            <a:pPr marL="228600" indent="-228600">
              <a:buSzPct val="100000"/>
              <a:buChar char="•"/>
              <a:defRPr sz="2200"/>
            </a:pPr>
            <a:r>
              <a:t>LC-logic</a:t>
            </a:r>
          </a:p>
          <a:p>
            <a:pPr marL="228600" indent="-228600">
              <a:buSzPct val="100000"/>
              <a:buChar char="•"/>
              <a:defRPr sz="2200"/>
            </a:pPr>
            <a:r>
              <a:t>Digitization</a:t>
            </a:r>
          </a:p>
          <a:p>
            <a:pPr marL="228600" indent="-228600">
              <a:buSzPct val="100000"/>
              <a:buChar char="•"/>
              <a:defRPr sz="2200"/>
            </a:pPr>
            <a:r>
              <a:t>Simulated effects</a:t>
            </a:r>
          </a:p>
          <a:p>
            <a:pPr lvl="1" marL="457200" indent="-228600">
              <a:buSzPct val="100000"/>
              <a:buChar char="•"/>
              <a:defRPr sz="2200"/>
            </a:pPr>
            <a:r>
              <a:t>Electronic noise in the digitizers</a:t>
            </a:r>
          </a:p>
          <a:p>
            <a:pPr lvl="1" marL="457200" indent="-228600">
              <a:buSzPct val="100000"/>
              <a:buChar char="•"/>
              <a:defRPr sz="2200"/>
            </a:pPr>
            <a:r>
              <a:t>Beacon launches (CPU triggered launches)</a:t>
            </a:r>
          </a:p>
          <a:p>
            <a:pPr lvl="1" marL="457200" indent="-228600">
              <a:buSzPct val="100000"/>
              <a:buChar char="•"/>
              <a:defRPr sz="2200"/>
            </a:pPr>
            <a:r>
              <a:t>The FPGA Clock phase</a:t>
            </a:r>
          </a:p>
          <a:p>
            <a:pPr lvl="1" marL="457200" indent="-228600">
              <a:buSzPct val="100000"/>
              <a:buChar char="•"/>
              <a:defRPr sz="2200"/>
            </a:pPr>
            <a:r>
              <a:t>RAPcal time uncertainty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DOMLauncher: DOM electronics simulation"/>
          <p:cNvSpPr txBox="1"/>
          <p:nvPr>
            <p:ph type="title"/>
          </p:nvPr>
        </p:nvSpPr>
        <p:spPr>
          <a:xfrm>
            <a:off x="420423" y="12939"/>
            <a:ext cx="11861801" cy="1397001"/>
          </a:xfrm>
          <a:prstGeom prst="rect">
            <a:avLst/>
          </a:prstGeom>
        </p:spPr>
        <p:txBody>
          <a:bodyPr/>
          <a:lstStyle/>
          <a:p>
            <a:pPr/>
            <a:r>
              <a:t>DOMLauncher: DOM electronics simulation </a:t>
            </a:r>
          </a:p>
        </p:txBody>
      </p:sp>
      <p:sp>
        <p:nvSpPr>
          <p:cNvPr id="479"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Imagen" descr="Imagen"/>
          <p:cNvPicPr>
            <a:picLocks noChangeAspect="1"/>
          </p:cNvPicPr>
          <p:nvPr/>
        </p:nvPicPr>
        <p:blipFill>
          <a:blip r:embed="rId2">
            <a:extLst/>
          </a:blip>
          <a:stretch>
            <a:fillRect/>
          </a:stretch>
        </p:blipFill>
        <p:spPr>
          <a:xfrm>
            <a:off x="232399" y="2157140"/>
            <a:ext cx="12540002" cy="73697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Events in icecube"/>
          <p:cNvSpPr txBox="1"/>
          <p:nvPr>
            <p:ph type="title"/>
          </p:nvPr>
        </p:nvSpPr>
        <p:spPr>
          <a:xfrm>
            <a:off x="-690034" y="-186267"/>
            <a:ext cx="10477501" cy="1549401"/>
          </a:xfrm>
          <a:prstGeom prst="rect">
            <a:avLst/>
          </a:prstGeom>
        </p:spPr>
        <p:txBody>
          <a:bodyPr/>
          <a:lstStyle>
            <a:lvl1pPr>
              <a:defRPr>
                <a:solidFill>
                  <a:srgbClr val="000000"/>
                </a:solidFill>
                <a:latin typeface="+mn-lt"/>
                <a:ea typeface="+mn-ea"/>
                <a:cs typeface="+mn-cs"/>
                <a:sym typeface="Helvetica"/>
              </a:defRPr>
            </a:lvl1pPr>
          </a:lstStyle>
          <a:p>
            <a:pPr/>
            <a:r>
              <a:t>Events in icecube</a:t>
            </a:r>
          </a:p>
        </p:txBody>
      </p:sp>
      <p:sp>
        <p:nvSpPr>
          <p:cNvPr id="201" name="Air shower detection @ surface…"/>
          <p:cNvSpPr txBox="1"/>
          <p:nvPr>
            <p:ph type="body" sz="half" idx="1"/>
          </p:nvPr>
        </p:nvSpPr>
        <p:spPr>
          <a:xfrm>
            <a:off x="90186" y="2217436"/>
            <a:ext cx="6920806" cy="6131329"/>
          </a:xfrm>
          <a:prstGeom prst="rect">
            <a:avLst/>
          </a:prstGeom>
        </p:spPr>
        <p:txBody>
          <a:bodyPr/>
          <a:lstStyle/>
          <a:p>
            <a:pPr>
              <a:defRPr sz="3000">
                <a:latin typeface="+mn-lt"/>
                <a:ea typeface="+mn-ea"/>
                <a:cs typeface="+mn-cs"/>
                <a:sym typeface="Helvetica"/>
              </a:defRPr>
            </a:pPr>
            <a:r>
              <a:t>A</a:t>
            </a:r>
            <a:r>
              <a:t>ir shower detection @ surface</a:t>
            </a:r>
          </a:p>
          <a:p>
            <a:pPr>
              <a:defRPr sz="3000">
                <a:latin typeface="+mn-lt"/>
                <a:ea typeface="+mn-ea"/>
                <a:cs typeface="+mn-cs"/>
                <a:sym typeface="Helvetica"/>
              </a:defRPr>
            </a:pPr>
            <a:r>
              <a:t>Penetrating muon detection in deep ice</a:t>
            </a:r>
          </a:p>
          <a:p>
            <a:pPr>
              <a:defRPr sz="3000">
                <a:latin typeface="+mn-lt"/>
                <a:ea typeface="+mn-ea"/>
                <a:cs typeface="+mn-cs"/>
                <a:sym typeface="Helvetica"/>
              </a:defRPr>
            </a:pPr>
            <a:r>
              <a:t>E</a:t>
            </a:r>
            <a:r>
              <a:t>vents dominated by cosmic ray muons : 10</a:t>
            </a:r>
            <a:r>
              <a:rPr baseline="30799"/>
              <a:t>6</a:t>
            </a:r>
            <a:r>
              <a:t> µ for every v that interacts in IceCube</a:t>
            </a:r>
          </a:p>
          <a:p>
            <a:pPr>
              <a:defRPr sz="3000">
                <a:latin typeface="+mn-lt"/>
                <a:ea typeface="+mn-ea"/>
                <a:cs typeface="+mn-cs"/>
                <a:sym typeface="Helvetica"/>
              </a:defRPr>
            </a:pPr>
            <a:r>
              <a:t>Atmospheric</a:t>
            </a:r>
            <a:r>
              <a:t> v’s</a:t>
            </a:r>
          </a:p>
        </p:txBody>
      </p:sp>
      <p:pic>
        <p:nvPicPr>
          <p:cNvPr id="202" name="image.png" descr="image.png"/>
          <p:cNvPicPr>
            <a:picLocks noChangeAspect="0"/>
          </p:cNvPicPr>
          <p:nvPr/>
        </p:nvPicPr>
        <p:blipFill>
          <a:blip r:embed="rId2">
            <a:extLst/>
          </a:blip>
          <a:stretch>
            <a:fillRect/>
          </a:stretch>
        </p:blipFill>
        <p:spPr>
          <a:xfrm>
            <a:off x="7757678" y="3464103"/>
            <a:ext cx="4653281" cy="6286502"/>
          </a:xfrm>
          <a:prstGeom prst="rect">
            <a:avLst/>
          </a:prstGeom>
          <a:ln w="12700">
            <a:miter lim="400000"/>
          </a:ln>
        </p:spPr>
      </p:pic>
      <p:grpSp>
        <p:nvGrpSpPr>
          <p:cNvPr id="214" name="Agrupar"/>
          <p:cNvGrpSpPr/>
          <p:nvPr/>
        </p:nvGrpSpPr>
        <p:grpSpPr>
          <a:xfrm>
            <a:off x="8837041" y="3200400"/>
            <a:ext cx="2494555" cy="6813909"/>
            <a:chOff x="0" y="0"/>
            <a:chExt cx="2494553" cy="6813908"/>
          </a:xfrm>
        </p:grpSpPr>
        <p:sp>
          <p:nvSpPr>
            <p:cNvPr id="203" name="Línea"/>
            <p:cNvSpPr/>
            <p:nvPr/>
          </p:nvSpPr>
          <p:spPr>
            <a:xfrm flipH="1">
              <a:off x="876300" y="215900"/>
              <a:ext cx="1192107" cy="5418667"/>
            </a:xfrm>
            <a:prstGeom prst="line">
              <a:avLst/>
            </a:prstGeom>
            <a:noFill/>
            <a:ln w="12700" cap="flat">
              <a:solidFill>
                <a:srgbClr val="FF2600"/>
              </a:solidFill>
              <a:prstDash val="solid"/>
              <a:round/>
            </a:ln>
            <a:effectLst/>
          </p:spPr>
          <p:txBody>
            <a:bodyPr wrap="square" lIns="50800" tIns="50800" rIns="50800" bIns="50800" numCol="1" anchor="ctr">
              <a:noAutofit/>
            </a:bodyPr>
            <a:lstStyle/>
            <a:p>
              <a:pPr/>
            </a:p>
          </p:txBody>
        </p:sp>
        <p:sp>
          <p:nvSpPr>
            <p:cNvPr id="204" name="Línea"/>
            <p:cNvSpPr/>
            <p:nvPr/>
          </p:nvSpPr>
          <p:spPr>
            <a:xfrm flipH="1">
              <a:off x="1193800" y="215900"/>
              <a:ext cx="975360" cy="4443308"/>
            </a:xfrm>
            <a:prstGeom prst="line">
              <a:avLst/>
            </a:prstGeom>
            <a:noFill/>
            <a:ln w="12700" cap="flat">
              <a:solidFill>
                <a:srgbClr val="FF2600"/>
              </a:solidFill>
              <a:prstDash val="solid"/>
              <a:round/>
            </a:ln>
            <a:effectLst/>
          </p:spPr>
          <p:txBody>
            <a:bodyPr wrap="square" lIns="50800" tIns="50800" rIns="50800" bIns="50800" numCol="1" anchor="ctr">
              <a:noAutofit/>
            </a:bodyPr>
            <a:lstStyle/>
            <a:p>
              <a:pPr/>
            </a:p>
          </p:txBody>
        </p:sp>
        <p:sp>
          <p:nvSpPr>
            <p:cNvPr id="205" name="Línea"/>
            <p:cNvSpPr/>
            <p:nvPr/>
          </p:nvSpPr>
          <p:spPr>
            <a:xfrm flipH="1">
              <a:off x="1308100" y="101600"/>
              <a:ext cx="541867" cy="2167467"/>
            </a:xfrm>
            <a:prstGeom prst="line">
              <a:avLst/>
            </a:prstGeom>
            <a:noFill/>
            <a:ln w="12700" cap="flat">
              <a:solidFill>
                <a:srgbClr val="FF2600"/>
              </a:solidFill>
              <a:prstDash val="solid"/>
              <a:round/>
            </a:ln>
            <a:effectLst/>
          </p:spPr>
          <p:txBody>
            <a:bodyPr wrap="square" lIns="50800" tIns="50800" rIns="50800" bIns="50800" numCol="1" anchor="ctr">
              <a:noAutofit/>
            </a:bodyPr>
            <a:lstStyle/>
            <a:p>
              <a:pPr/>
            </a:p>
          </p:txBody>
        </p:sp>
        <p:sp>
          <p:nvSpPr>
            <p:cNvPr id="206" name="Línea"/>
            <p:cNvSpPr/>
            <p:nvPr/>
          </p:nvSpPr>
          <p:spPr>
            <a:xfrm flipH="1">
              <a:off x="1193800" y="215900"/>
              <a:ext cx="1083734" cy="4768427"/>
            </a:xfrm>
            <a:prstGeom prst="line">
              <a:avLst/>
            </a:prstGeom>
            <a:noFill/>
            <a:ln w="12700" cap="flat">
              <a:solidFill>
                <a:srgbClr val="FF2600"/>
              </a:solidFill>
              <a:prstDash val="solid"/>
              <a:round/>
            </a:ln>
            <a:effectLst/>
          </p:spPr>
          <p:txBody>
            <a:bodyPr wrap="square" lIns="50800" tIns="50800" rIns="50800" bIns="50800" numCol="1" anchor="ctr">
              <a:noAutofit/>
            </a:bodyPr>
            <a:lstStyle/>
            <a:p>
              <a:pPr/>
            </a:p>
          </p:txBody>
        </p:sp>
        <p:sp>
          <p:nvSpPr>
            <p:cNvPr id="207" name="Línea"/>
            <p:cNvSpPr/>
            <p:nvPr/>
          </p:nvSpPr>
          <p:spPr>
            <a:xfrm flipH="1">
              <a:off x="876300" y="0"/>
              <a:ext cx="1192107" cy="5418667"/>
            </a:xfrm>
            <a:prstGeom prst="line">
              <a:avLst/>
            </a:prstGeom>
            <a:noFill/>
            <a:ln w="12700" cap="flat">
              <a:solidFill>
                <a:srgbClr val="FF2600"/>
              </a:solidFill>
              <a:prstDash val="solid"/>
              <a:round/>
            </a:ln>
            <a:effectLst/>
          </p:spPr>
          <p:txBody>
            <a:bodyPr wrap="square" lIns="50800" tIns="50800" rIns="50800" bIns="50800" numCol="1" anchor="ctr">
              <a:noAutofit/>
            </a:bodyPr>
            <a:lstStyle/>
            <a:p>
              <a:pPr/>
            </a:p>
          </p:txBody>
        </p:sp>
        <p:sp>
          <p:nvSpPr>
            <p:cNvPr id="208" name="Línea"/>
            <p:cNvSpPr/>
            <p:nvPr/>
          </p:nvSpPr>
          <p:spPr>
            <a:xfrm flipH="1">
              <a:off x="1193800" y="101600"/>
              <a:ext cx="758614" cy="3467947"/>
            </a:xfrm>
            <a:prstGeom prst="line">
              <a:avLst/>
            </a:prstGeom>
            <a:noFill/>
            <a:ln w="12700" cap="flat">
              <a:solidFill>
                <a:srgbClr val="FF2600"/>
              </a:solidFill>
              <a:prstDash val="solid"/>
              <a:round/>
            </a:ln>
            <a:effectLst/>
          </p:spPr>
          <p:txBody>
            <a:bodyPr wrap="square" lIns="50800" tIns="50800" rIns="50800" bIns="50800" numCol="1" anchor="ctr">
              <a:noAutofit/>
            </a:bodyPr>
            <a:lstStyle/>
            <a:p>
              <a:pPr/>
            </a:p>
          </p:txBody>
        </p:sp>
        <p:sp>
          <p:nvSpPr>
            <p:cNvPr id="209" name="µ"/>
            <p:cNvSpPr txBox="1"/>
            <p:nvPr/>
          </p:nvSpPr>
          <p:spPr>
            <a:xfrm>
              <a:off x="563166" y="3953650"/>
              <a:ext cx="40072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sz="3600">
                  <a:solidFill>
                    <a:srgbClr val="FF2600"/>
                  </a:solidFill>
                  <a:uFill>
                    <a:solidFill>
                      <a:srgbClr val="FF2600"/>
                    </a:solidFill>
                  </a:uFill>
                  <a:latin typeface="Al Tarikh Regular"/>
                  <a:ea typeface="Al Tarikh Regular"/>
                  <a:cs typeface="Al Tarikh Regular"/>
                  <a:sym typeface="Al Tarikh Regular"/>
                </a:defRPr>
              </a:lvl1pPr>
            </a:lstStyle>
            <a:p>
              <a:pPr/>
              <a:r>
                <a:t>µ</a:t>
              </a:r>
            </a:p>
          </p:txBody>
        </p:sp>
        <p:sp>
          <p:nvSpPr>
            <p:cNvPr id="210" name="Línea"/>
            <p:cNvSpPr/>
            <p:nvPr/>
          </p:nvSpPr>
          <p:spPr>
            <a:xfrm flipH="1">
              <a:off x="0" y="101600"/>
              <a:ext cx="1732554" cy="6280509"/>
            </a:xfrm>
            <a:prstGeom prst="line">
              <a:avLst/>
            </a:prstGeom>
            <a:noFill/>
            <a:ln w="12700" cap="flat">
              <a:solidFill>
                <a:srgbClr val="000000"/>
              </a:solidFill>
              <a:prstDash val="dash"/>
              <a:round/>
              <a:tailEnd type="triangle" w="med" len="med"/>
            </a:ln>
            <a:effectLst/>
          </p:spPr>
          <p:txBody>
            <a:bodyPr wrap="square" lIns="50800" tIns="50800" rIns="50800" bIns="50800" numCol="1" anchor="ctr">
              <a:noAutofit/>
            </a:bodyPr>
            <a:lstStyle/>
            <a:p>
              <a:pPr/>
            </a:p>
          </p:txBody>
        </p:sp>
        <p:sp>
          <p:nvSpPr>
            <p:cNvPr id="211" name="Línea"/>
            <p:cNvSpPr/>
            <p:nvPr/>
          </p:nvSpPr>
          <p:spPr>
            <a:xfrm flipH="1">
              <a:off x="762000" y="317500"/>
              <a:ext cx="1732554" cy="6280509"/>
            </a:xfrm>
            <a:prstGeom prst="line">
              <a:avLst/>
            </a:prstGeom>
            <a:noFill/>
            <a:ln w="12700" cap="flat">
              <a:solidFill>
                <a:srgbClr val="000000"/>
              </a:solidFill>
              <a:prstDash val="dash"/>
              <a:round/>
              <a:tailEnd type="triangle" w="med" len="med"/>
            </a:ln>
            <a:effectLst/>
          </p:spPr>
          <p:txBody>
            <a:bodyPr wrap="square" lIns="50800" tIns="50800" rIns="50800" bIns="50800" numCol="1" anchor="ctr">
              <a:noAutofit/>
            </a:bodyPr>
            <a:lstStyle/>
            <a:p>
              <a:pPr/>
            </a:p>
          </p:txBody>
        </p:sp>
        <p:sp>
          <p:nvSpPr>
            <p:cNvPr id="212" name="Línea"/>
            <p:cNvSpPr/>
            <p:nvPr/>
          </p:nvSpPr>
          <p:spPr>
            <a:xfrm flipH="1">
              <a:off x="444500" y="533400"/>
              <a:ext cx="1732554" cy="6280509"/>
            </a:xfrm>
            <a:prstGeom prst="line">
              <a:avLst/>
            </a:prstGeom>
            <a:noFill/>
            <a:ln w="12700" cap="flat">
              <a:solidFill>
                <a:srgbClr val="000000"/>
              </a:solidFill>
              <a:prstDash val="dash"/>
              <a:round/>
              <a:tailEnd type="triangle" w="med" len="med"/>
            </a:ln>
            <a:effectLst/>
          </p:spPr>
          <p:txBody>
            <a:bodyPr wrap="square" lIns="50800" tIns="50800" rIns="50800" bIns="50800" numCol="1" anchor="ctr">
              <a:noAutofit/>
            </a:bodyPr>
            <a:lstStyle/>
            <a:p>
              <a:pPr/>
            </a:p>
          </p:txBody>
        </p:sp>
        <p:sp>
          <p:nvSpPr>
            <p:cNvPr id="213" name="Línea"/>
            <p:cNvSpPr/>
            <p:nvPr/>
          </p:nvSpPr>
          <p:spPr>
            <a:xfrm flipH="1">
              <a:off x="596900" y="317500"/>
              <a:ext cx="1732554" cy="6280509"/>
            </a:xfrm>
            <a:prstGeom prst="line">
              <a:avLst/>
            </a:prstGeom>
            <a:noFill/>
            <a:ln w="12700" cap="flat">
              <a:solidFill>
                <a:srgbClr val="000000"/>
              </a:solidFill>
              <a:prstDash val="dash"/>
              <a:round/>
              <a:tailEnd type="triangle" w="med" len="med"/>
            </a:ln>
            <a:effectLst/>
          </p:spPr>
          <p:txBody>
            <a:bodyPr wrap="square" lIns="50800" tIns="50800" rIns="50800" bIns="50800" numCol="1" anchor="ctr">
              <a:noAutofit/>
            </a:bodyPr>
            <a:lstStyle/>
            <a:p>
              <a:pPr/>
            </a:p>
          </p:txBody>
        </p:sp>
      </p:grpSp>
      <p:sp>
        <p:nvSpPr>
          <p:cNvPr id="215" name="downgoing ν’s"/>
          <p:cNvSpPr txBox="1"/>
          <p:nvPr/>
        </p:nvSpPr>
        <p:spPr>
          <a:xfrm>
            <a:off x="5598077" y="8768186"/>
            <a:ext cx="3833070"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800">
                <a:latin typeface="Al Tarikh Regular"/>
                <a:ea typeface="Al Tarikh Regular"/>
                <a:cs typeface="Al Tarikh Regular"/>
                <a:sym typeface="Al Tarikh Regular"/>
              </a:defRPr>
            </a:lvl1pPr>
          </a:lstStyle>
          <a:p>
            <a:pPr/>
            <a:r>
              <a:t>downgoing ν’s</a:t>
            </a:r>
          </a:p>
        </p:txBody>
      </p:sp>
      <p:sp>
        <p:nvSpPr>
          <p:cNvPr id="216" name="upgoing ν’s"/>
          <p:cNvSpPr txBox="1"/>
          <p:nvPr/>
        </p:nvSpPr>
        <p:spPr>
          <a:xfrm>
            <a:off x="10348086" y="8985365"/>
            <a:ext cx="3071367"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600">
                <a:latin typeface="Al Tarikh Regular"/>
                <a:ea typeface="Al Tarikh Regular"/>
                <a:cs typeface="Al Tarikh Regular"/>
                <a:sym typeface="Al Tarikh Regular"/>
              </a:defRPr>
            </a:lvl1pPr>
          </a:lstStyle>
          <a:p>
            <a:pPr/>
            <a:r>
              <a:t>upgoing ν’s</a:t>
            </a:r>
          </a:p>
        </p:txBody>
      </p:sp>
      <p:pic>
        <p:nvPicPr>
          <p:cNvPr id="217" name="image.png" descr="image.png"/>
          <p:cNvPicPr>
            <a:picLocks noChangeAspect="0"/>
          </p:cNvPicPr>
          <p:nvPr/>
        </p:nvPicPr>
        <p:blipFill>
          <a:blip r:embed="rId3">
            <a:extLst/>
          </a:blip>
          <a:stretch>
            <a:fillRect/>
          </a:stretch>
        </p:blipFill>
        <p:spPr>
          <a:xfrm>
            <a:off x="9423918" y="-160867"/>
            <a:ext cx="2946401" cy="4445001"/>
          </a:xfrm>
          <a:prstGeom prst="rect">
            <a:avLst/>
          </a:prstGeom>
          <a:ln w="12700">
            <a:miter lim="400000"/>
          </a:ln>
        </p:spPr>
      </p:pic>
      <p:grpSp>
        <p:nvGrpSpPr>
          <p:cNvPr id="224" name="Agrupar"/>
          <p:cNvGrpSpPr/>
          <p:nvPr/>
        </p:nvGrpSpPr>
        <p:grpSpPr>
          <a:xfrm>
            <a:off x="8886708" y="5444066"/>
            <a:ext cx="4020821" cy="3588175"/>
            <a:chOff x="0" y="0"/>
            <a:chExt cx="4020819" cy="3588173"/>
          </a:xfrm>
        </p:grpSpPr>
        <p:grpSp>
          <p:nvGrpSpPr>
            <p:cNvPr id="222" name="Agrupar"/>
            <p:cNvGrpSpPr/>
            <p:nvPr/>
          </p:nvGrpSpPr>
          <p:grpSpPr>
            <a:xfrm>
              <a:off x="0" y="0"/>
              <a:ext cx="4020820" cy="3588174"/>
              <a:chOff x="0" y="0"/>
              <a:chExt cx="4020819" cy="3588173"/>
            </a:xfrm>
          </p:grpSpPr>
          <p:sp>
            <p:nvSpPr>
              <p:cNvPr id="218" name="Círculo"/>
              <p:cNvSpPr/>
              <p:nvPr/>
            </p:nvSpPr>
            <p:spPr>
              <a:xfrm>
                <a:off x="1902459" y="1686136"/>
                <a:ext cx="215901" cy="215901"/>
              </a:xfrm>
              <a:prstGeom prst="ellipse">
                <a:avLst/>
              </a:prstGeom>
              <a:solidFill>
                <a:srgbClr val="FF2600"/>
              </a:solidFill>
              <a:ln w="12700" cap="flat">
                <a:noFill/>
                <a:round/>
              </a:ln>
              <a:effectLst/>
            </p:spPr>
            <p:txBody>
              <a:bodyPr wrap="square" lIns="50800" tIns="50800" rIns="50800" bIns="50800" numCol="1" anchor="ctr">
                <a:noAutofit/>
              </a:bodyPr>
              <a:lstStyle/>
              <a:p>
                <a:pPr algn="ctr" defTabSz="584200">
                  <a:defRPr sz="3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21" name="Agrupar"/>
              <p:cNvGrpSpPr/>
              <p:nvPr/>
            </p:nvGrpSpPr>
            <p:grpSpPr>
              <a:xfrm>
                <a:off x="0" y="0"/>
                <a:ext cx="4020820" cy="3588174"/>
                <a:chOff x="0" y="0"/>
                <a:chExt cx="4020819" cy="3588173"/>
              </a:xfrm>
            </p:grpSpPr>
            <p:sp>
              <p:nvSpPr>
                <p:cNvPr id="219" name="Línea"/>
                <p:cNvSpPr/>
                <p:nvPr/>
              </p:nvSpPr>
              <p:spPr>
                <a:xfrm flipH="1" flipV="1">
                  <a:off x="0" y="0"/>
                  <a:ext cx="2059094" cy="1842347"/>
                </a:xfrm>
                <a:prstGeom prst="line">
                  <a:avLst/>
                </a:prstGeom>
                <a:noFill/>
                <a:ln w="1270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220" name="Línea"/>
                <p:cNvSpPr/>
                <p:nvPr/>
              </p:nvSpPr>
              <p:spPr>
                <a:xfrm>
                  <a:off x="2070100" y="1854200"/>
                  <a:ext cx="1950720" cy="1733974"/>
                </a:xfrm>
                <a:prstGeom prst="line">
                  <a:avLst/>
                </a:prstGeom>
                <a:noFill/>
                <a:ln w="12700" cap="flat">
                  <a:solidFill>
                    <a:srgbClr val="000000"/>
                  </a:solidFill>
                  <a:prstDash val="dash"/>
                  <a:round/>
                  <a:headEnd type="triangle" w="med" len="med"/>
                </a:ln>
                <a:effectLst/>
              </p:spPr>
              <p:txBody>
                <a:bodyPr wrap="square" lIns="50800" tIns="50800" rIns="50800" bIns="50800" numCol="1" anchor="ctr">
                  <a:noAutofit/>
                </a:bodyPr>
                <a:lstStyle/>
                <a:p>
                  <a:pPr/>
                </a:p>
              </p:txBody>
            </p:sp>
          </p:grpSp>
        </p:grpSp>
        <p:sp>
          <p:nvSpPr>
            <p:cNvPr id="223" name="ν"/>
            <p:cNvSpPr txBox="1"/>
            <p:nvPr/>
          </p:nvSpPr>
          <p:spPr>
            <a:xfrm>
              <a:off x="3274060" y="2295704"/>
              <a:ext cx="365225"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sz="3600">
                  <a:solidFill>
                    <a:srgbClr val="FF2600"/>
                  </a:solidFill>
                  <a:latin typeface="Al Tarikh Regular"/>
                  <a:ea typeface="Al Tarikh Regular"/>
                  <a:cs typeface="Al Tarikh Regular"/>
                  <a:sym typeface="Al Tarikh Regular"/>
                </a:defRPr>
              </a:lvl1pPr>
            </a:lstStyle>
            <a:p>
              <a:pPr/>
              <a:r>
                <a:t>ν</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2" presetID="18" grpId="3" fill="hold">
                                  <p:stCondLst>
                                    <p:cond delay="0"/>
                                  </p:stCondLst>
                                  <p:iterate type="el" backwards="0">
                                    <p:tmAbs val="0"/>
                                  </p:iterate>
                                  <p:childTnLst>
                                    <p:set>
                                      <p:cBhvr>
                                        <p:cTn id="14" fill="hold"/>
                                        <p:tgtEl>
                                          <p:spTgt spid="214"/>
                                        </p:tgtEl>
                                        <p:attrNameLst>
                                          <p:attrName>style.visibility</p:attrName>
                                        </p:attrNameLst>
                                      </p:cBhvr>
                                      <p:to>
                                        <p:strVal val="visible"/>
                                      </p:to>
                                    </p:set>
                                    <p:animEffect filter="strips(downLeft)" transition="in">
                                      <p:cBhvr>
                                        <p:cTn id="15" dur="1000"/>
                                        <p:tgtEl>
                                          <p:spTgt spid="21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9" presetID="18" grpId="4" fill="hold">
                                  <p:stCondLst>
                                    <p:cond delay="0"/>
                                  </p:stCondLst>
                                  <p:iterate type="el" backwards="0">
                                    <p:tmAbs val="0"/>
                                  </p:iterate>
                                  <p:childTnLst>
                                    <p:set>
                                      <p:cBhvr>
                                        <p:cTn id="19" fill="hold"/>
                                        <p:tgtEl>
                                          <p:spTgt spid="224"/>
                                        </p:tgtEl>
                                        <p:attrNameLst>
                                          <p:attrName>style.visibility</p:attrName>
                                        </p:attrNameLst>
                                      </p:cBhvr>
                                      <p:to>
                                        <p:strVal val="visible"/>
                                      </p:to>
                                    </p:set>
                                    <p:animEffect filter="strips(upLeft)" transition="in">
                                      <p:cBhvr>
                                        <p:cTn id="20"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3"/>
      <p:bldP build="whole" bldLvl="1" animBg="1" rev="0" advAuto="0" spid="217" grpId="1"/>
      <p:bldP build="whole" bldLvl="1" animBg="1" rev="0" advAuto="0" spid="202" grpId="2"/>
      <p:bldP build="whole" bldLvl="1" animBg="1" rev="0" advAuto="0" spid="224" grpId="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2" name="Imagen" descr="Imagen"/>
          <p:cNvPicPr>
            <a:picLocks noChangeAspect="1"/>
          </p:cNvPicPr>
          <p:nvPr/>
        </p:nvPicPr>
        <p:blipFill>
          <a:blip r:embed="rId2">
            <a:extLst/>
          </a:blip>
          <a:stretch>
            <a:fillRect/>
          </a:stretch>
        </p:blipFill>
        <p:spPr>
          <a:xfrm>
            <a:off x="-12700" y="-25337"/>
            <a:ext cx="12395200" cy="9296401"/>
          </a:xfrm>
          <a:prstGeom prst="rect">
            <a:avLst/>
          </a:prstGeom>
          <a:ln w="12700">
            <a:miter lim="400000"/>
          </a:ln>
        </p:spPr>
      </p:pic>
      <p:sp>
        <p:nvSpPr>
          <p:cNvPr id="483" name="Línea"/>
          <p:cNvSpPr/>
          <p:nvPr/>
        </p:nvSpPr>
        <p:spPr>
          <a:xfrm>
            <a:off x="739674" y="8953500"/>
            <a:ext cx="2275830" cy="0"/>
          </a:xfrm>
          <a:prstGeom prst="line">
            <a:avLst/>
          </a:prstGeom>
          <a:ln w="25400">
            <a:solidFill>
              <a:srgbClr val="FF2600"/>
            </a:solidFill>
            <a:miter lim="400000"/>
          </a:ln>
        </p:spPr>
        <p:txBody>
          <a:bodyPr lIns="50800" tIns="50800" rIns="50800" bIns="50800" anchor="ctr"/>
          <a:lstStyle/>
          <a:p>
            <a:pPr algn="ctr" defTabSz="584200">
              <a:defRPr sz="3600">
                <a:latin typeface="+mj-lt"/>
                <a:ea typeface="+mj-ea"/>
                <a:cs typeface="+mj-cs"/>
                <a:sym typeface="Helvetica Neue Light"/>
              </a:defRPr>
            </a:pPr>
          </a:p>
        </p:txBody>
      </p:sp>
      <p:sp>
        <p:nvSpPr>
          <p:cNvPr id="484" name="Línea"/>
          <p:cNvSpPr/>
          <p:nvPr/>
        </p:nvSpPr>
        <p:spPr>
          <a:xfrm>
            <a:off x="5781574" y="8953500"/>
            <a:ext cx="2275830" cy="0"/>
          </a:xfrm>
          <a:prstGeom prst="line">
            <a:avLst/>
          </a:prstGeom>
          <a:ln w="25400">
            <a:solidFill>
              <a:srgbClr val="FF2600"/>
            </a:solidFill>
            <a:miter lim="400000"/>
          </a:ln>
        </p:spPr>
        <p:txBody>
          <a:bodyPr lIns="50800" tIns="50800" rIns="50800" bIns="50800" anchor="ctr"/>
          <a:lstStyle/>
          <a:p>
            <a:pPr algn="ctr" defTabSz="584200">
              <a:defRPr sz="3600">
                <a:latin typeface="+mj-lt"/>
                <a:ea typeface="+mj-ea"/>
                <a:cs typeface="+mj-cs"/>
                <a:sym typeface="Helvetica Neue Light"/>
              </a:defRPr>
            </a:pPr>
          </a:p>
        </p:txBody>
      </p:sp>
      <p:sp>
        <p:nvSpPr>
          <p:cNvPr id="485" name="Trigger Simulation"/>
          <p:cNvSpPr txBox="1"/>
          <p:nvPr/>
        </p:nvSpPr>
        <p:spPr>
          <a:xfrm>
            <a:off x="325820" y="140858"/>
            <a:ext cx="4833256" cy="800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a:lvl1pPr>
          </a:lstStyle>
          <a:p>
            <a:pPr/>
            <a:r>
              <a:t>Trigger Simulation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BEBEB"/>
        </a:solidFill>
      </p:bgPr>
    </p:bg>
    <p:spTree>
      <p:nvGrpSpPr>
        <p:cNvPr id="1" name=""/>
        <p:cNvGrpSpPr/>
        <p:nvPr/>
      </p:nvGrpSpPr>
      <p:grpSpPr>
        <a:xfrm>
          <a:off x="0" y="0"/>
          <a:ext cx="0" cy="0"/>
          <a:chOff x="0" y="0"/>
          <a:chExt cx="0" cy="0"/>
        </a:xfrm>
      </p:grpSpPr>
      <p:sp>
        <p:nvSpPr>
          <p:cNvPr id="487" name="Línea"/>
          <p:cNvSpPr/>
          <p:nvPr/>
        </p:nvSpPr>
        <p:spPr>
          <a:xfrm flipH="1" flipV="1">
            <a:off x="1682276" y="1112451"/>
            <a:ext cx="1" cy="8525095"/>
          </a:xfrm>
          <a:prstGeom prst="line">
            <a:avLst/>
          </a:prstGeom>
          <a:ln w="63500">
            <a:solidFill>
              <a:schemeClr val="accent6">
                <a:hueOff val="-12921703"/>
                <a:satOff val="-11099"/>
                <a:lumOff val="-7127"/>
              </a:schemeClr>
            </a:solidFill>
            <a:miter lim="400000"/>
            <a:headEnd type="stealth"/>
          </a:ln>
        </p:spPr>
        <p:txBody>
          <a:bodyPr lIns="50800" tIns="50800" rIns="50800" bIns="50800" anchor="ctr"/>
          <a:lstStyle/>
          <a:p>
            <a:pPr/>
          </a:p>
        </p:txBody>
      </p:sp>
      <p:sp>
        <p:nvSpPr>
          <p:cNvPr id="488" name="Agrupar"/>
          <p:cNvSpPr/>
          <p:nvPr/>
        </p:nvSpPr>
        <p:spPr>
          <a:xfrm>
            <a:off x="1103336" y="3267266"/>
            <a:ext cx="1210552" cy="641103"/>
          </a:xfrm>
          <a:prstGeom prst="roundRect">
            <a:avLst>
              <a:gd name="adj" fmla="val 29714"/>
            </a:avLst>
          </a:prstGeom>
          <a:solidFill>
            <a:srgbClr val="0096FF"/>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CLSIM</a:t>
            </a:r>
          </a:p>
        </p:txBody>
      </p:sp>
      <p:sp>
        <p:nvSpPr>
          <p:cNvPr id="489" name="PMT"/>
          <p:cNvSpPr/>
          <p:nvPr/>
        </p:nvSpPr>
        <p:spPr>
          <a:xfrm>
            <a:off x="926816" y="6402823"/>
            <a:ext cx="1563593" cy="644793"/>
          </a:xfrm>
          <a:prstGeom prst="roundRect">
            <a:avLst>
              <a:gd name="adj" fmla="val 33203"/>
            </a:avLst>
          </a:prstGeom>
          <a:solidFill>
            <a:srgbClr val="00F9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21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PMT</a:t>
            </a:r>
          </a:p>
        </p:txBody>
      </p:sp>
      <p:sp>
        <p:nvSpPr>
          <p:cNvPr id="490" name="DomLauncher"/>
          <p:cNvSpPr/>
          <p:nvPr/>
        </p:nvSpPr>
        <p:spPr>
          <a:xfrm>
            <a:off x="715647" y="7233743"/>
            <a:ext cx="2197483" cy="604494"/>
          </a:xfrm>
          <a:prstGeom prst="roundRect">
            <a:avLst>
              <a:gd name="adj" fmla="val 35417"/>
            </a:avLst>
          </a:prstGeom>
          <a:solidFill>
            <a:srgbClr val="00F9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DomLauncher</a:t>
            </a:r>
          </a:p>
        </p:txBody>
      </p:sp>
      <p:sp>
        <p:nvSpPr>
          <p:cNvPr id="491" name="TriggerSim"/>
          <p:cNvSpPr/>
          <p:nvPr/>
        </p:nvSpPr>
        <p:spPr>
          <a:xfrm>
            <a:off x="715520" y="7915999"/>
            <a:ext cx="1986185" cy="577627"/>
          </a:xfrm>
          <a:prstGeom prst="roundRect">
            <a:avLst>
              <a:gd name="adj" fmla="val 37064"/>
            </a:avLst>
          </a:prstGeom>
          <a:solidFill>
            <a:srgbClr val="00F9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TriggerSim</a:t>
            </a:r>
          </a:p>
        </p:txBody>
      </p:sp>
      <p:sp>
        <p:nvSpPr>
          <p:cNvPr id="492" name="i3SIM"/>
          <p:cNvSpPr txBox="1"/>
          <p:nvPr/>
        </p:nvSpPr>
        <p:spPr>
          <a:xfrm>
            <a:off x="88426" y="-88988"/>
            <a:ext cx="3187701" cy="1268351"/>
          </a:xfrm>
          <a:prstGeom prst="rect">
            <a:avLst/>
          </a:prstGeom>
          <a:ln w="12700">
            <a:miter lim="400000"/>
          </a:ln>
          <a:effectLst>
            <a:outerShdw sx="100000" sy="100000" kx="0" ky="0" algn="b" rotWithShape="0" blurRad="38100" dist="38100" dir="2700000">
              <a:srgbClr val="D6D6D6"/>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60000"/>
              </a:lnSpc>
              <a:defRPr sz="4900"/>
            </a:pPr>
            <a:r>
              <a:rPr b="1" spc="260" sz="6500">
                <a:solidFill>
                  <a:srgbClr val="FFFFFF"/>
                </a:solidFill>
                <a:effectLst>
                  <a:outerShdw sx="100000" sy="100000" kx="0" ky="0" algn="b" rotWithShape="0" blurRad="0" dist="53392" dir="2700000">
                    <a:srgbClr val="000000">
                      <a:alpha val="27586"/>
                    </a:srgbClr>
                  </a:outerShdw>
                </a:effectLst>
              </a:rPr>
              <a:t>i</a:t>
            </a:r>
            <a:r>
              <a:rPr b="1" baseline="31999" spc="291" sz="7300">
                <a:solidFill>
                  <a:srgbClr val="4F8F00"/>
                </a:solidFill>
                <a:effectLst>
                  <a:outerShdw sx="100000" sy="100000" kx="0" ky="0" algn="b" rotWithShape="0" blurRad="0" dist="53392" dir="2700000">
                    <a:srgbClr val="000000">
                      <a:alpha val="27586"/>
                    </a:srgbClr>
                  </a:outerShdw>
                </a:effectLst>
                <a:latin typeface="Century Gothic"/>
                <a:ea typeface="Century Gothic"/>
                <a:cs typeface="Century Gothic"/>
                <a:sym typeface="Century Gothic"/>
              </a:rPr>
              <a:t>3</a:t>
            </a:r>
            <a:r>
              <a:rPr spc="267" sz="67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S</a:t>
            </a:r>
            <a:r>
              <a:rPr spc="256" sz="64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I</a:t>
            </a:r>
            <a:r>
              <a:rPr spc="284" sz="71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M</a:t>
            </a:r>
            <a:r>
              <a:rPr>
                <a:solidFill>
                  <a:srgbClr val="A9A9A9"/>
                </a:solidFill>
              </a:rPr>
              <a:t> </a:t>
            </a:r>
          </a:p>
        </p:txBody>
      </p:sp>
      <p:sp>
        <p:nvSpPr>
          <p:cNvPr id="493" name="CORSIKA"/>
          <p:cNvSpPr/>
          <p:nvPr/>
        </p:nvSpPr>
        <p:spPr>
          <a:xfrm>
            <a:off x="863092" y="1696322"/>
            <a:ext cx="1638368" cy="767063"/>
          </a:xfrm>
          <a:prstGeom prst="ellipse">
            <a:avLst/>
          </a:prstGeom>
          <a:solidFill>
            <a:srgbClr val="FF2600"/>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700">
                <a:solidFill>
                  <a:srgbClr val="FCFCFC"/>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CORSIKA</a:t>
            </a:r>
          </a:p>
        </p:txBody>
      </p:sp>
      <p:sp>
        <p:nvSpPr>
          <p:cNvPr id="494" name="PROPOSAL"/>
          <p:cNvSpPr/>
          <p:nvPr/>
        </p:nvSpPr>
        <p:spPr>
          <a:xfrm>
            <a:off x="791892" y="2645207"/>
            <a:ext cx="1780768" cy="477296"/>
          </a:xfrm>
          <a:prstGeom prst="roundRect">
            <a:avLst>
              <a:gd name="adj" fmla="val 39977"/>
            </a:avLst>
          </a:prstGeom>
          <a:solidFill>
            <a:srgbClr val="FF40FF"/>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PROPOSAL</a:t>
            </a:r>
          </a:p>
        </p:txBody>
      </p:sp>
      <p:sp>
        <p:nvSpPr>
          <p:cNvPr id="495" name="PolyPlopia"/>
          <p:cNvSpPr/>
          <p:nvPr/>
        </p:nvSpPr>
        <p:spPr>
          <a:xfrm>
            <a:off x="862591" y="4168084"/>
            <a:ext cx="1639371" cy="912887"/>
          </a:xfrm>
          <a:prstGeom prst="ellipse">
            <a:avLst/>
          </a:prstGeom>
          <a:solidFill>
            <a:srgbClr val="7B81F7"/>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PolyPlopia</a:t>
            </a:r>
          </a:p>
        </p:txBody>
      </p:sp>
      <p:sp>
        <p:nvSpPr>
          <p:cNvPr id="496" name="Vuvuzela…"/>
          <p:cNvSpPr/>
          <p:nvPr/>
        </p:nvSpPr>
        <p:spPr>
          <a:xfrm>
            <a:off x="830687" y="5283754"/>
            <a:ext cx="1739901" cy="800101"/>
          </a:xfrm>
          <a:prstGeom prst="roundRect">
            <a:avLst>
              <a:gd name="adj" fmla="val 26347"/>
            </a:avLst>
          </a:prstGeom>
          <a:solidFill>
            <a:srgbClr val="7A81FF"/>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Vuvuzela</a:t>
            </a:r>
          </a:p>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(noise)</a:t>
            </a:r>
          </a:p>
        </p:txBody>
      </p:sp>
      <p:sp>
        <p:nvSpPr>
          <p:cNvPr id="497" name="}"/>
          <p:cNvSpPr txBox="1"/>
          <p:nvPr/>
        </p:nvSpPr>
        <p:spPr>
          <a:xfrm>
            <a:off x="2803472" y="909468"/>
            <a:ext cx="895738" cy="279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500">
                <a:latin typeface="Avenir Book"/>
                <a:ea typeface="Avenir Book"/>
                <a:cs typeface="Avenir Book"/>
                <a:sym typeface="Avenir Book"/>
              </a:defRPr>
            </a:lvl1pPr>
          </a:lstStyle>
          <a:p>
            <a:pPr/>
            <a:r>
              <a:t>}</a:t>
            </a:r>
          </a:p>
        </p:txBody>
      </p:sp>
      <p:sp>
        <p:nvSpPr>
          <p:cNvPr id="498" name="CPU"/>
          <p:cNvSpPr txBox="1"/>
          <p:nvPr/>
        </p:nvSpPr>
        <p:spPr>
          <a:xfrm>
            <a:off x="3754192" y="2014368"/>
            <a:ext cx="999159"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CPU</a:t>
            </a:r>
          </a:p>
        </p:txBody>
      </p:sp>
      <p:sp>
        <p:nvSpPr>
          <p:cNvPr id="499" name="}"/>
          <p:cNvSpPr txBox="1"/>
          <p:nvPr/>
        </p:nvSpPr>
        <p:spPr>
          <a:xfrm>
            <a:off x="2803472" y="2826181"/>
            <a:ext cx="895738" cy="262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600">
                <a:latin typeface="Avenir Book"/>
                <a:ea typeface="Avenir Book"/>
                <a:cs typeface="Avenir Book"/>
                <a:sym typeface="Avenir Book"/>
              </a:defRPr>
            </a:lvl1pPr>
          </a:lstStyle>
          <a:p>
            <a:pPr/>
            <a:r>
              <a:t>}</a:t>
            </a:r>
          </a:p>
        </p:txBody>
      </p:sp>
      <p:sp>
        <p:nvSpPr>
          <p:cNvPr id="500" name="GPU"/>
          <p:cNvSpPr txBox="1"/>
          <p:nvPr/>
        </p:nvSpPr>
        <p:spPr>
          <a:xfrm>
            <a:off x="3742528" y="3848530"/>
            <a:ext cx="102248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GPU</a:t>
            </a:r>
          </a:p>
        </p:txBody>
      </p:sp>
      <p:sp>
        <p:nvSpPr>
          <p:cNvPr id="501" name="}"/>
          <p:cNvSpPr txBox="1"/>
          <p:nvPr/>
        </p:nvSpPr>
        <p:spPr>
          <a:xfrm>
            <a:off x="2915287" y="4445569"/>
            <a:ext cx="895738"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700">
                <a:latin typeface="Avenir Book"/>
                <a:ea typeface="Avenir Book"/>
                <a:cs typeface="Avenir Book"/>
                <a:sym typeface="Avenir Book"/>
              </a:defRPr>
            </a:lvl1pPr>
          </a:lstStyle>
          <a:p>
            <a:pPr/>
            <a:r>
              <a:t>}</a:t>
            </a:r>
          </a:p>
        </p:txBody>
      </p:sp>
      <p:sp>
        <p:nvSpPr>
          <p:cNvPr id="502" name="CPU"/>
          <p:cNvSpPr txBox="1"/>
          <p:nvPr/>
        </p:nvSpPr>
        <p:spPr>
          <a:xfrm>
            <a:off x="3897184" y="6433119"/>
            <a:ext cx="999159"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CPU</a:t>
            </a:r>
          </a:p>
        </p:txBody>
      </p:sp>
      <p:sp>
        <p:nvSpPr>
          <p:cNvPr id="503" name="The Shish Kabob…"/>
          <p:cNvSpPr txBox="1"/>
          <p:nvPr/>
        </p:nvSpPr>
        <p:spPr>
          <a:xfrm>
            <a:off x="3452283" y="134641"/>
            <a:ext cx="6372171" cy="1308101"/>
          </a:xfrm>
          <a:prstGeom prst="rect">
            <a:avLst/>
          </a:prstGeom>
          <a:solidFill>
            <a:srgbClr val="C0C0C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800"/>
            </a:pPr>
            <a:r>
              <a:t>The Shish Kabob</a:t>
            </a:r>
          </a:p>
          <a:p>
            <a:pPr algn="ctr" defTabSz="914400">
              <a:defRPr sz="3100"/>
            </a:pPr>
            <a:r>
              <a:t>(Computing Resource Optimization)</a:t>
            </a:r>
          </a:p>
        </p:txBody>
      </p:sp>
      <p:sp>
        <p:nvSpPr>
          <p:cNvPr id="504" name="Optimizing the shish kabob:…"/>
          <p:cNvSpPr txBox="1"/>
          <p:nvPr/>
        </p:nvSpPr>
        <p:spPr>
          <a:xfrm>
            <a:off x="5243971" y="1656304"/>
            <a:ext cx="7494891" cy="7087642"/>
          </a:xfrm>
          <a:prstGeom prst="rect">
            <a:avLst/>
          </a:prstGeom>
          <a:solidFill>
            <a:srgbClr val="FFFFFF"/>
          </a:solidFill>
          <a:ln w="12700">
            <a:solidFill>
              <a:srgbClr val="9A9A9A"/>
            </a:solidFill>
            <a:miter lim="400000"/>
          </a:ln>
          <a:extLst>
            <a:ext uri="{C572A759-6A51-4108-AA02-DFA0A04FC94B}">
              <ma14:wrappingTextBoxFlag xmlns:ma14="http://schemas.microsoft.com/office/mac/drawingml/2011/main" val="1"/>
            </a:ext>
          </a:extLst>
        </p:spPr>
        <p:txBody>
          <a:bodyPr lIns="50800" tIns="50800" rIns="50800" bIns="50800"/>
          <a:lstStyle/>
          <a:p>
            <a:pPr marL="457200" indent="-317500">
              <a:lnSpc>
                <a:spcPts val="2700"/>
              </a:lnSpc>
              <a:spcBef>
                <a:spcPts val="1000"/>
              </a:spcBef>
              <a:buClr>
                <a:srgbClr val="000000"/>
              </a:buClr>
              <a:buSzPct val="100000"/>
              <a:buFont typeface="Arial"/>
              <a:buChar char="•"/>
              <a:defRPr sz="2166">
                <a:latin typeface="Arial"/>
                <a:ea typeface="Arial"/>
                <a:cs typeface="Arial"/>
                <a:sym typeface="Arial"/>
              </a:defRPr>
            </a:pPr>
            <a:r>
              <a:t>Optimizing the shish kabob:</a:t>
            </a:r>
          </a:p>
          <a:p>
            <a:pPr lvl="1" marL="914400" indent="-317500">
              <a:lnSpc>
                <a:spcPts val="2700"/>
              </a:lnSpc>
              <a:spcBef>
                <a:spcPts val="1000"/>
              </a:spcBef>
              <a:buClr>
                <a:srgbClr val="000000"/>
              </a:buClr>
              <a:buSzPct val="100000"/>
              <a:buFont typeface="Arial"/>
              <a:buChar char="◦"/>
              <a:defRPr sz="2166">
                <a:latin typeface="Arial"/>
                <a:ea typeface="Arial"/>
                <a:cs typeface="Arial"/>
                <a:sym typeface="Arial"/>
              </a:defRPr>
            </a:pPr>
            <a:r>
              <a:t>Different parts of the simulation chain have different resource requirements.</a:t>
            </a:r>
          </a:p>
          <a:p>
            <a:pPr lvl="2" marL="1371600" indent="-317500">
              <a:lnSpc>
                <a:spcPts val="2700"/>
              </a:lnSpc>
              <a:spcBef>
                <a:spcPts val="1000"/>
              </a:spcBef>
              <a:buClr>
                <a:srgbClr val="000000"/>
              </a:buClr>
              <a:buSzPct val="100000"/>
              <a:buFont typeface="Arial"/>
              <a:buChar char="◦"/>
              <a:defRPr sz="2166">
                <a:latin typeface="Arial"/>
                <a:ea typeface="Arial"/>
                <a:cs typeface="Arial"/>
                <a:sym typeface="Arial"/>
              </a:defRPr>
            </a:pPr>
            <a:r>
              <a:t>CORSIKA is CPU-intensive and requires little RAM</a:t>
            </a:r>
          </a:p>
          <a:p>
            <a:pPr lvl="2" marL="1371600" indent="-317500">
              <a:lnSpc>
                <a:spcPts val="2700"/>
              </a:lnSpc>
              <a:spcBef>
                <a:spcPts val="1000"/>
              </a:spcBef>
              <a:buClr>
                <a:srgbClr val="000000"/>
              </a:buClr>
              <a:buSzPct val="100000"/>
              <a:buFont typeface="Arial"/>
              <a:buChar char="◦"/>
              <a:defRPr sz="2166">
                <a:latin typeface="Arial"/>
                <a:ea typeface="Arial"/>
                <a:cs typeface="Arial"/>
                <a:sym typeface="Arial"/>
              </a:defRPr>
            </a:pPr>
            <a:r>
              <a:t>Photon propagation run almost exclusively on GPUs</a:t>
            </a:r>
          </a:p>
          <a:p>
            <a:pPr lvl="2" marL="1371600" indent="-317500">
              <a:lnSpc>
                <a:spcPts val="2700"/>
              </a:lnSpc>
              <a:spcBef>
                <a:spcPts val="1000"/>
              </a:spcBef>
              <a:buClr>
                <a:srgbClr val="000000"/>
              </a:buClr>
              <a:buSzPct val="100000"/>
              <a:buFont typeface="Arial"/>
              <a:buChar char="◦"/>
              <a:defRPr sz="2166">
                <a:latin typeface="Arial"/>
                <a:ea typeface="Arial"/>
                <a:cs typeface="Arial"/>
                <a:sym typeface="Arial"/>
              </a:defRPr>
            </a:pPr>
            <a:r>
              <a:t>Detector simulation is CPU bound and requires more memory.</a:t>
            </a:r>
          </a:p>
          <a:p>
            <a:pPr marL="457200" indent="-317500">
              <a:lnSpc>
                <a:spcPts val="2700"/>
              </a:lnSpc>
              <a:spcBef>
                <a:spcPts val="1000"/>
              </a:spcBef>
              <a:buClr>
                <a:srgbClr val="000000"/>
              </a:buClr>
              <a:buSzPct val="100000"/>
              <a:buFont typeface="Arial"/>
              <a:buChar char="•"/>
              <a:defRPr sz="2166">
                <a:latin typeface="Arial"/>
                <a:ea typeface="Arial"/>
                <a:cs typeface="Arial"/>
                <a:sym typeface="Arial"/>
              </a:defRPr>
            </a:pPr>
            <a:r>
              <a:t>Things to keep in mind:</a:t>
            </a:r>
          </a:p>
          <a:p>
            <a:pPr lvl="1" marL="914400" indent="-317500">
              <a:lnSpc>
                <a:spcPts val="2700"/>
              </a:lnSpc>
              <a:spcBef>
                <a:spcPts val="1000"/>
              </a:spcBef>
              <a:buClr>
                <a:srgbClr val="000000"/>
              </a:buClr>
              <a:buSzPct val="100000"/>
              <a:buFont typeface="Arial"/>
              <a:buChar char="•"/>
              <a:defRPr sz="2166">
                <a:latin typeface="Arial"/>
                <a:ea typeface="Arial"/>
                <a:cs typeface="Arial"/>
                <a:sym typeface="Arial"/>
              </a:defRPr>
            </a:pPr>
            <a:r>
              <a:t>Running the whole chain on a GPU node will waste GPU resources and limit your throughput.</a:t>
            </a:r>
          </a:p>
          <a:p>
            <a:pPr lvl="1" marL="914400" indent="-317500">
              <a:lnSpc>
                <a:spcPts val="2700"/>
              </a:lnSpc>
              <a:spcBef>
                <a:spcPts val="1000"/>
              </a:spcBef>
              <a:buClr>
                <a:srgbClr val="000000"/>
              </a:buClr>
              <a:buSzPct val="100000"/>
              <a:buFont typeface="Arial"/>
              <a:buChar char="•"/>
              <a:defRPr sz="2166">
                <a:latin typeface="Arial"/>
                <a:ea typeface="Arial"/>
                <a:cs typeface="Arial"/>
                <a:sym typeface="Arial"/>
              </a:defRPr>
            </a:pPr>
            <a:r>
              <a:t>Intermediate storage:</a:t>
            </a:r>
          </a:p>
          <a:p>
            <a:pPr lvl="2" marL="1371600" indent="-317500">
              <a:lnSpc>
                <a:spcPts val="2700"/>
              </a:lnSpc>
              <a:spcBef>
                <a:spcPts val="1000"/>
              </a:spcBef>
              <a:buClr>
                <a:srgbClr val="000000"/>
              </a:buClr>
              <a:buSzPct val="100000"/>
              <a:buFont typeface="Arial"/>
              <a:buChar char="◦"/>
              <a:defRPr sz="2166">
                <a:latin typeface="Arial"/>
                <a:ea typeface="Arial"/>
                <a:cs typeface="Arial"/>
                <a:sym typeface="Arial"/>
              </a:defRPr>
            </a:pPr>
            <a:r>
              <a:t>breaking up chain requires transfering/storing intermediate files.</a:t>
            </a:r>
          </a:p>
          <a:p>
            <a:pPr lvl="1" marL="914400" indent="-317500">
              <a:lnSpc>
                <a:spcPts val="2700"/>
              </a:lnSpc>
              <a:spcBef>
                <a:spcPts val="1000"/>
              </a:spcBef>
              <a:buClr>
                <a:srgbClr val="000000"/>
              </a:buClr>
              <a:buSzPct val="100000"/>
              <a:buFont typeface="Arial"/>
              <a:buChar char="◦"/>
              <a:defRPr sz="2166">
                <a:latin typeface="Arial"/>
                <a:ea typeface="Arial"/>
                <a:cs typeface="Arial"/>
                <a:sym typeface="Arial"/>
              </a:defRPr>
            </a:pPr>
            <a:r>
              <a:t>Reduce complexity in workflow</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hape 399"/>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07" name="Shape 400"/>
          <p:cNvSpPr txBox="1"/>
          <p:nvPr/>
        </p:nvSpPr>
        <p:spPr>
          <a:xfrm>
            <a:off x="518296" y="1341808"/>
            <a:ext cx="11734615" cy="7638913"/>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spAutoFit/>
          </a:bodyPr>
          <a:lstStyle/>
          <a:p>
            <a:pPr defTabSz="1733973">
              <a:defRPr sz="3000">
                <a:latin typeface="Helvetica Neue"/>
                <a:ea typeface="Helvetica Neue"/>
                <a:cs typeface="Helvetica Neue"/>
                <a:sym typeface="Helvetica Neue"/>
              </a:defRPr>
            </a:pPr>
            <a:r>
              <a:t>This project is a collection of scripts, tray segments and IceProd modules used in simulation production. The aim is to provide a central place with standard segments for running simulation in both production and privately.</a:t>
            </a:r>
          </a:p>
          <a:p>
            <a:pPr marL="274320" indent="-274320" defTabSz="1733973">
              <a:spcBef>
                <a:spcPts val="1700"/>
              </a:spcBef>
              <a:buClr>
                <a:srgbClr val="000000"/>
              </a:buClr>
              <a:buSzPts val="3000"/>
              <a:buFont typeface="Helvetica Neue"/>
              <a:buChar char="•"/>
              <a:defRPr b="1" sz="3000">
                <a:latin typeface="Helvetica Neue"/>
                <a:ea typeface="Helvetica Neue"/>
                <a:cs typeface="Helvetica Neue"/>
                <a:sym typeface="Helvetica Neue"/>
              </a:defRPr>
            </a:pPr>
            <a:r>
              <a:t>Tray Segments</a:t>
            </a:r>
            <a:r>
              <a:rPr b="0"/>
              <a:t>: IceTray meta-modules that contain several I3Modules with default parameters.</a:t>
            </a:r>
            <a:endParaRPr b="0"/>
          </a:p>
          <a:p>
            <a:pPr marL="274320" indent="-274320" defTabSz="1733973">
              <a:spcBef>
                <a:spcPts val="1700"/>
              </a:spcBef>
              <a:buClr>
                <a:srgbClr val="000000"/>
              </a:buClr>
              <a:buSzPts val="3000"/>
              <a:buFont typeface="Helvetica Neue"/>
              <a:buChar char="•"/>
              <a:defRPr b="1" strike="sngStrike" sz="3000">
                <a:latin typeface="Helvetica Neue"/>
                <a:ea typeface="Helvetica Neue"/>
                <a:cs typeface="Helvetica Neue"/>
                <a:sym typeface="Helvetica Neue"/>
              </a:defRPr>
            </a:pPr>
            <a:r>
              <a:t>IceProd modules</a:t>
            </a:r>
            <a:r>
              <a:rPr b="0"/>
              <a:t>: basic wrappers around tray segments that provide an interface for IceProd.</a:t>
            </a:r>
            <a:endParaRPr b="0"/>
          </a:p>
          <a:p>
            <a:pPr marL="274320" indent="-274320" defTabSz="1733973">
              <a:spcBef>
                <a:spcPts val="1700"/>
              </a:spcBef>
              <a:buClr>
                <a:srgbClr val="000000"/>
              </a:buClr>
              <a:buSzPts val="3000"/>
              <a:buFont typeface="Helvetica Neue"/>
              <a:buChar char="•"/>
              <a:defRPr b="1" sz="3000">
                <a:latin typeface="Helvetica Neue"/>
                <a:ea typeface="Helvetica Neue"/>
                <a:cs typeface="Helvetica Neue"/>
                <a:sym typeface="Helvetica Neue"/>
              </a:defRPr>
            </a:pPr>
            <a:r>
              <a:t>Scripts</a:t>
            </a:r>
            <a:r>
              <a:rPr b="0"/>
              <a:t>: collection of python scripts used in simulation production</a:t>
            </a:r>
            <a:endParaRPr b="0"/>
          </a:p>
          <a:p>
            <a:pPr marL="274320" indent="-274320" defTabSz="1733973">
              <a:spcBef>
                <a:spcPts val="1700"/>
              </a:spcBef>
              <a:buClr>
                <a:srgbClr val="000000"/>
              </a:buClr>
              <a:buSzPts val="3000"/>
              <a:buFont typeface="Helvetica Neue"/>
              <a:buChar char="•"/>
              <a:defRPr b="1" sz="3000">
                <a:latin typeface="Helvetica Neue"/>
                <a:ea typeface="Helvetica Neue"/>
                <a:cs typeface="Helvetica Neue"/>
                <a:sym typeface="Helvetica Neue"/>
              </a:defRPr>
            </a:pPr>
            <a:r>
              <a:t>Examples</a:t>
            </a:r>
            <a:r>
              <a:rPr b="0"/>
              <a:t>: The directory simprod-scripts/resources/examples contains a collection of example scripts for running IPModules</a:t>
            </a:r>
            <a:endParaRPr b="0"/>
          </a:p>
          <a:p>
            <a:pPr marL="274320" indent="-274320" defTabSz="1733973">
              <a:spcBef>
                <a:spcPts val="1700"/>
              </a:spcBef>
              <a:buClr>
                <a:srgbClr val="000000"/>
              </a:buClr>
              <a:buSzPts val="3000"/>
              <a:buFont typeface="Helvetica Neue"/>
              <a:buChar char="•"/>
              <a:defRPr b="1" sz="3000">
                <a:latin typeface="Helvetica Neue"/>
                <a:ea typeface="Helvetica Neue"/>
                <a:cs typeface="Helvetica Neue"/>
                <a:sym typeface="Helvetica Neue"/>
              </a:defRPr>
            </a:pPr>
            <a:r>
              <a:t>Tests: </a:t>
            </a:r>
            <a:r>
              <a:rPr b="0"/>
              <a:t>are run on the build-bots to check that the different parts of the simulation are not broken with each commit to the software repository.</a:t>
            </a:r>
          </a:p>
        </p:txBody>
      </p:sp>
      <p:sp>
        <p:nvSpPr>
          <p:cNvPr id="508" name="Shape 401"/>
          <p:cNvSpPr txBox="1"/>
          <p:nvPr>
            <p:ph type="title"/>
          </p:nvPr>
        </p:nvSpPr>
        <p:spPr>
          <a:xfrm>
            <a:off x="337003" y="81499"/>
            <a:ext cx="5312001" cy="756908"/>
          </a:xfrm>
          <a:prstGeom prst="rect">
            <a:avLst/>
          </a:prstGeom>
        </p:spPr>
        <p:txBody>
          <a:bodyPr lIns="50773" tIns="50773" rIns="50773" bIns="50773"/>
          <a:lstStyle>
            <a:lvl1pPr defTabSz="1508556">
              <a:defRPr sz="4524"/>
            </a:lvl1pPr>
          </a:lstStyle>
          <a:p>
            <a:pPr/>
            <a:r>
              <a:t>Simprod-Scripts</a:t>
            </a:r>
          </a:p>
        </p:txBody>
      </p:sp>
      <p:sp>
        <p:nvSpPr>
          <p:cNvPr id="509" name="Shape 402"/>
          <p:cNvSpPr txBox="1"/>
          <p:nvPr/>
        </p:nvSpPr>
        <p:spPr>
          <a:xfrm>
            <a:off x="5256965" y="70191"/>
            <a:ext cx="9415680" cy="779524"/>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sz="2200" u="sng">
                <a:solidFill>
                  <a:srgbClr val="0097A7"/>
                </a:solidFill>
                <a:uFill>
                  <a:solidFill>
                    <a:srgbClr val="0097A7"/>
                  </a:solidFill>
                </a:uFill>
                <a:latin typeface="Helvetica Neue"/>
                <a:ea typeface="Helvetica Neue"/>
                <a:cs typeface="Helvetica Neue"/>
                <a:sym typeface="Helvetica Neue"/>
                <a:hlinkClick r:id="rId2" invalidUrl="" action="" tgtFrame="" tooltip="" history="1" highlightClick="0" endSnd="0"/>
              </a:defRPr>
            </a:lvl1pPr>
          </a:lstStyle>
          <a:p>
            <a:pPr>
              <a:defRPr>
                <a:solidFill>
                  <a:srgbClr val="0000FF"/>
                </a:solidFill>
                <a:uFillTx/>
              </a:defRPr>
            </a:pPr>
            <a:r>
              <a:rPr>
                <a:solidFill>
                  <a:srgbClr val="0097A7"/>
                </a:solidFill>
                <a:uFill>
                  <a:solidFill>
                    <a:srgbClr val="0097A7"/>
                  </a:solidFill>
                </a:uFill>
                <a:hlinkClick r:id="rId2" invalidUrl="" action="" tgtFrame="" tooltip="" history="1" highlightClick="0" endSnd="0"/>
              </a:rPr>
              <a:t>http://software.icecube.wisc.edu/documentation/projects/simprod_scripts/index.html</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11" name="Shape 407"/>
          <p:cNvSpPr txBox="1"/>
          <p:nvPr>
            <p:ph type="sldNum" sz="quarter" idx="4294967295"/>
          </p:nvPr>
        </p:nvSpPr>
        <p:spPr>
          <a:xfrm>
            <a:off x="12341691" y="8115299"/>
            <a:ext cx="238403"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12" name="Shape 408"/>
          <p:cNvSpPr txBox="1"/>
          <p:nvPr/>
        </p:nvSpPr>
        <p:spPr>
          <a:xfrm>
            <a:off x="1651538" y="2457665"/>
            <a:ext cx="9597757" cy="4506300"/>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spAutoFit/>
          </a:bodyPr>
          <a:lstStyle/>
          <a:p>
            <a:pPr defTabSz="1733973">
              <a:defRPr sz="2600">
                <a:latin typeface="Helvetica Neue"/>
                <a:ea typeface="Helvetica Neue"/>
                <a:cs typeface="Helvetica Neue"/>
                <a:sym typeface="Helvetica Neue"/>
              </a:defRPr>
            </a:pPr>
            <a:r>
              <a:t>Corsika</a:t>
            </a:r>
          </a:p>
          <a:p>
            <a:pPr defTabSz="1733973">
              <a:spcBef>
                <a:spcPts val="700"/>
              </a:spcBef>
              <a:defRPr sz="2600">
                <a:latin typeface="Helvetica Neue"/>
                <a:ea typeface="Helvetica Neue"/>
                <a:cs typeface="Helvetica Neue"/>
                <a:sym typeface="Helvetica Neue"/>
              </a:defRPr>
            </a:pPr>
            <a:r>
              <a:t>MuonGunGenerator</a:t>
            </a:r>
          </a:p>
          <a:p>
            <a:pPr defTabSz="1733973">
              <a:spcBef>
                <a:spcPts val="700"/>
              </a:spcBef>
              <a:defRPr sz="2600">
                <a:latin typeface="Helvetica Neue"/>
                <a:ea typeface="Helvetica Neue"/>
                <a:cs typeface="Helvetica Neue"/>
                <a:sym typeface="Helvetica Neue"/>
              </a:defRPr>
            </a:pPr>
            <a:r>
              <a:t>NuGen</a:t>
            </a:r>
          </a:p>
          <a:p>
            <a:pPr defTabSz="1733973">
              <a:spcBef>
                <a:spcPts val="700"/>
              </a:spcBef>
              <a:defRPr sz="2600">
                <a:latin typeface="Helvetica Neue"/>
                <a:ea typeface="Helvetica Neue"/>
                <a:cs typeface="Helvetica Neue"/>
                <a:sym typeface="Helvetica Neue"/>
              </a:defRPr>
            </a:pPr>
            <a:r>
              <a:t>GENIE</a:t>
            </a:r>
          </a:p>
          <a:p>
            <a:pPr defTabSz="1733973">
              <a:spcBef>
                <a:spcPts val="700"/>
              </a:spcBef>
              <a:defRPr sz="2600">
                <a:latin typeface="Helvetica Neue"/>
                <a:ea typeface="Helvetica Neue"/>
                <a:cs typeface="Helvetica Neue"/>
                <a:sym typeface="Helvetica Neue"/>
              </a:defRPr>
            </a:pPr>
            <a:r>
              <a:t>CLSim</a:t>
            </a:r>
          </a:p>
          <a:p>
            <a:pPr defTabSz="1733973">
              <a:spcBef>
                <a:spcPts val="700"/>
              </a:spcBef>
              <a:defRPr sz="2600">
                <a:latin typeface="Helvetica Neue"/>
                <a:ea typeface="Helvetica Neue"/>
                <a:cs typeface="Helvetica Neue"/>
                <a:sym typeface="Helvetica Neue"/>
              </a:defRPr>
            </a:pPr>
            <a:r>
              <a:t>PPC</a:t>
            </a:r>
          </a:p>
          <a:p>
            <a:pPr defTabSz="1733973">
              <a:spcBef>
                <a:spcPts val="700"/>
              </a:spcBef>
              <a:defRPr sz="2600">
                <a:latin typeface="Helvetica Neue"/>
                <a:ea typeface="Helvetica Neue"/>
                <a:cs typeface="Helvetica Neue"/>
                <a:sym typeface="Helvetica Neue"/>
              </a:defRPr>
            </a:pPr>
            <a:r>
              <a:t>Detectors</a:t>
            </a:r>
          </a:p>
          <a:p>
            <a:pPr defTabSz="1733973">
              <a:spcBef>
                <a:spcPts val="700"/>
              </a:spcBef>
              <a:defRPr sz="2600">
                <a:latin typeface="Helvetica Neue"/>
                <a:ea typeface="Helvetica Neue"/>
                <a:cs typeface="Helvetica Neue"/>
                <a:sym typeface="Helvetica Neue"/>
              </a:defRPr>
            </a:pPr>
            <a:r>
              <a:t>IceTop</a:t>
            </a:r>
          </a:p>
        </p:txBody>
      </p:sp>
      <p:sp>
        <p:nvSpPr>
          <p:cNvPr id="513" name="Shape 409"/>
          <p:cNvSpPr txBox="1"/>
          <p:nvPr>
            <p:ph type="title"/>
          </p:nvPr>
        </p:nvSpPr>
        <p:spPr>
          <a:xfrm>
            <a:off x="261461" y="66405"/>
            <a:ext cx="7376641" cy="756907"/>
          </a:xfrm>
          <a:prstGeom prst="rect">
            <a:avLst/>
          </a:prstGeom>
        </p:spPr>
        <p:txBody>
          <a:bodyPr lIns="50773" tIns="50773" rIns="50773" bIns="50773"/>
          <a:lstStyle>
            <a:lvl1pPr defTabSz="1508556">
              <a:defRPr sz="4524"/>
            </a:lvl1pPr>
          </a:lstStyle>
          <a:p>
            <a:pPr/>
            <a:r>
              <a:t>Simprod-Scripts</a:t>
            </a:r>
          </a:p>
        </p:txBody>
      </p:sp>
      <p:sp>
        <p:nvSpPr>
          <p:cNvPr id="514" name="Shape 410"/>
          <p:cNvSpPr txBox="1"/>
          <p:nvPr/>
        </p:nvSpPr>
        <p:spPr>
          <a:xfrm>
            <a:off x="4860674" y="55096"/>
            <a:ext cx="8733442" cy="779525"/>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sz="2200" u="sng">
                <a:solidFill>
                  <a:srgbClr val="0097A7"/>
                </a:solidFill>
                <a:uFill>
                  <a:solidFill>
                    <a:srgbClr val="0097A7"/>
                  </a:solidFill>
                </a:uFill>
                <a:latin typeface="Helvetica Neue"/>
                <a:ea typeface="Helvetica Neue"/>
                <a:cs typeface="Helvetica Neue"/>
                <a:sym typeface="Helvetica Neue"/>
                <a:hlinkClick r:id="rId2" invalidUrl="" action="" tgtFrame="" tooltip="" history="1" highlightClick="0" endSnd="0"/>
              </a:defRPr>
            </a:lvl1pPr>
          </a:lstStyle>
          <a:p>
            <a:pPr>
              <a:defRPr>
                <a:solidFill>
                  <a:srgbClr val="0000FF"/>
                </a:solidFill>
                <a:uFillTx/>
              </a:defRPr>
            </a:pPr>
            <a:r>
              <a:rPr>
                <a:solidFill>
                  <a:srgbClr val="0097A7"/>
                </a:solidFill>
                <a:uFill>
                  <a:solidFill>
                    <a:srgbClr val="0097A7"/>
                  </a:solidFill>
                </a:uFill>
                <a:hlinkClick r:id="rId2" invalidUrl="" action="" tgtFrame="" tooltip="" history="1" highlightClick="0" endSnd="0"/>
              </a:rPr>
              <a:t>http://software.icecube.wisc.edu/documentation/projects/simprod_scripts/index.html</a:t>
            </a:r>
          </a:p>
        </p:txBody>
      </p:sp>
      <p:sp>
        <p:nvSpPr>
          <p:cNvPr id="515" name="Shape 411"/>
          <p:cNvSpPr txBox="1"/>
          <p:nvPr/>
        </p:nvSpPr>
        <p:spPr>
          <a:xfrm>
            <a:off x="414722" y="1214128"/>
            <a:ext cx="3463113"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IceProd Modules</a:t>
            </a:r>
          </a:p>
        </p:txBody>
      </p:sp>
      <p:sp>
        <p:nvSpPr>
          <p:cNvPr id="516" name="Shape 412"/>
          <p:cNvSpPr txBox="1"/>
          <p:nvPr/>
        </p:nvSpPr>
        <p:spPr>
          <a:xfrm>
            <a:off x="5079861" y="1244975"/>
            <a:ext cx="7044448" cy="498702"/>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sz="2600">
                <a:latin typeface="Helvetica Neue"/>
                <a:ea typeface="Helvetica Neue"/>
                <a:cs typeface="Helvetica Neue"/>
                <a:sym typeface="Helvetica Neue"/>
              </a:defRPr>
            </a:lvl1pPr>
          </a:lstStyle>
          <a:p>
            <a:pPr/>
            <a:r>
              <a:t>$I3_SRC/simprod-scripts/python/modules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417"/>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19" name="Shape 418"/>
          <p:cNvSpPr txBox="1"/>
          <p:nvPr>
            <p:ph type="title"/>
          </p:nvPr>
        </p:nvSpPr>
        <p:spPr>
          <a:xfrm>
            <a:off x="276568" y="-21370"/>
            <a:ext cx="7376642" cy="756908"/>
          </a:xfrm>
          <a:prstGeom prst="rect">
            <a:avLst/>
          </a:prstGeom>
        </p:spPr>
        <p:txBody>
          <a:bodyPr lIns="50773" tIns="50773" rIns="50773" bIns="50773"/>
          <a:lstStyle>
            <a:lvl1pPr defTabSz="1508556">
              <a:defRPr sz="4524"/>
            </a:lvl1pPr>
          </a:lstStyle>
          <a:p>
            <a:pPr/>
            <a:r>
              <a:t>Simprod-Scripts</a:t>
            </a:r>
          </a:p>
        </p:txBody>
      </p:sp>
      <p:sp>
        <p:nvSpPr>
          <p:cNvPr id="520" name="Shape 419"/>
          <p:cNvSpPr txBox="1"/>
          <p:nvPr/>
        </p:nvSpPr>
        <p:spPr>
          <a:xfrm>
            <a:off x="5283688" y="-32678"/>
            <a:ext cx="8733442" cy="779524"/>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sz="2200" u="sng">
                <a:solidFill>
                  <a:srgbClr val="0000FF"/>
                </a:solidFill>
                <a:latin typeface="Helvetica Neue"/>
                <a:ea typeface="Helvetica Neue"/>
                <a:cs typeface="Helvetica Neue"/>
                <a:sym typeface="Helvetica Neue"/>
              </a:defRPr>
            </a:pPr>
            <a:r>
              <a:rPr>
                <a:solidFill>
                  <a:srgbClr val="0097A7"/>
                </a:solidFill>
                <a:uFill>
                  <a:solidFill>
                    <a:srgbClr val="0097A7"/>
                  </a:solidFill>
                </a:uFill>
                <a:hlinkClick r:id="rId2" invalidUrl="" action="" tgtFrame="" tooltip="" history="1" highlightClick="0" endSnd="0"/>
              </a:rPr>
              <a:t>http://software.icecube.wisc.edu/documentation/projects/simprod_scripts/index.h</a:t>
            </a:r>
            <a:r>
              <a:rPr>
                <a:solidFill>
                  <a:srgbClr val="0097A7"/>
                </a:solidFill>
                <a:uFill>
                  <a:solidFill>
                    <a:srgbClr val="0097A7"/>
                  </a:solidFill>
                </a:uFill>
                <a:hlinkClick r:id="rId2" invalidUrl="" action="" tgtFrame="" tooltip="" history="1" highlightClick="0" endSnd="0"/>
              </a:rPr>
              <a:t>tml</a:t>
            </a:r>
          </a:p>
        </p:txBody>
      </p:sp>
      <p:sp>
        <p:nvSpPr>
          <p:cNvPr id="521" name="Shape 420"/>
          <p:cNvSpPr txBox="1"/>
          <p:nvPr/>
        </p:nvSpPr>
        <p:spPr>
          <a:xfrm>
            <a:off x="1070165" y="3110525"/>
            <a:ext cx="4692318" cy="3614435"/>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lvl="4" indent="0" defTabSz="1733973">
              <a:defRPr sz="2600">
                <a:latin typeface="Helvetica Neue"/>
                <a:ea typeface="Helvetica Neue"/>
                <a:cs typeface="Helvetica Neue"/>
                <a:sym typeface="Helvetica Neue"/>
              </a:defRPr>
            </a:pPr>
            <a:r>
              <a:t>Calibration</a:t>
            </a:r>
          </a:p>
          <a:p>
            <a:pPr lvl="4" indent="0" defTabSz="1733973">
              <a:spcBef>
                <a:spcPts val="1700"/>
              </a:spcBef>
              <a:defRPr sz="2600">
                <a:latin typeface="Helvetica Neue"/>
                <a:ea typeface="Helvetica Neue"/>
                <a:cs typeface="Helvetica Neue"/>
                <a:sym typeface="Helvetica Neue"/>
              </a:defRPr>
            </a:pPr>
            <a:r>
              <a:t>DetectorSim</a:t>
            </a:r>
          </a:p>
          <a:p>
            <a:pPr lvl="4" indent="0" defTabSz="1733973">
              <a:spcBef>
                <a:spcPts val="1700"/>
              </a:spcBef>
              <a:defRPr sz="2600">
                <a:latin typeface="Helvetica Neue"/>
                <a:ea typeface="Helvetica Neue"/>
                <a:cs typeface="Helvetica Neue"/>
                <a:sym typeface="Helvetica Neue"/>
              </a:defRPr>
            </a:pPr>
            <a:r>
              <a:t>GenerateAirShowers</a:t>
            </a:r>
          </a:p>
          <a:p>
            <a:pPr lvl="4" indent="0" defTabSz="1733973">
              <a:spcBef>
                <a:spcPts val="1700"/>
              </a:spcBef>
              <a:defRPr sz="2600">
                <a:latin typeface="Helvetica Neue"/>
                <a:ea typeface="Helvetica Neue"/>
                <a:cs typeface="Helvetica Neue"/>
                <a:sym typeface="Helvetica Neue"/>
              </a:defRPr>
            </a:pPr>
            <a:r>
              <a:t>GenerateCosmicRayMuons</a:t>
            </a:r>
          </a:p>
          <a:p>
            <a:pPr lvl="4" indent="0" defTabSz="1733973">
              <a:spcBef>
                <a:spcPts val="1700"/>
              </a:spcBef>
              <a:defRPr sz="2600">
                <a:latin typeface="Helvetica Neue"/>
                <a:ea typeface="Helvetica Neue"/>
                <a:cs typeface="Helvetica Neue"/>
                <a:sym typeface="Helvetica Neue"/>
              </a:defRPr>
            </a:pPr>
            <a:r>
              <a:t>GenerateFlashers</a:t>
            </a:r>
          </a:p>
          <a:p>
            <a:pPr lvl="4" indent="0" defTabSz="1733973">
              <a:spcBef>
                <a:spcPts val="1700"/>
              </a:spcBef>
              <a:defRPr sz="2600">
                <a:latin typeface="Helvetica Neue"/>
                <a:ea typeface="Helvetica Neue"/>
                <a:cs typeface="Helvetica Neue"/>
                <a:sym typeface="Helvetica Neue"/>
              </a:defRPr>
            </a:pPr>
            <a:r>
              <a:t>GenerateIceTopShowers</a:t>
            </a:r>
          </a:p>
        </p:txBody>
      </p:sp>
      <p:sp>
        <p:nvSpPr>
          <p:cNvPr id="522" name="Shape 421"/>
          <p:cNvSpPr txBox="1"/>
          <p:nvPr/>
        </p:nvSpPr>
        <p:spPr>
          <a:xfrm>
            <a:off x="674756" y="1644090"/>
            <a:ext cx="3199136"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Tray Segments</a:t>
            </a:r>
          </a:p>
        </p:txBody>
      </p:sp>
      <p:sp>
        <p:nvSpPr>
          <p:cNvPr id="523" name="Shape 422"/>
          <p:cNvSpPr txBox="1"/>
          <p:nvPr/>
        </p:nvSpPr>
        <p:spPr>
          <a:xfrm>
            <a:off x="4873819" y="1554437"/>
            <a:ext cx="7674157" cy="498702"/>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sz="2600">
                <a:latin typeface="Helvetica Neue"/>
                <a:ea typeface="Helvetica Neue"/>
                <a:cs typeface="Helvetica Neue"/>
                <a:sym typeface="Helvetica Neue"/>
              </a:defRPr>
            </a:lvl1pPr>
          </a:lstStyle>
          <a:p>
            <a:pPr/>
            <a:r>
              <a:t>$I3_SRC/simprod-scripts/python/segments</a:t>
            </a:r>
          </a:p>
        </p:txBody>
      </p:sp>
      <p:sp>
        <p:nvSpPr>
          <p:cNvPr id="524" name="Shape 423"/>
          <p:cNvSpPr txBox="1"/>
          <p:nvPr/>
        </p:nvSpPr>
        <p:spPr>
          <a:xfrm>
            <a:off x="6732230" y="3110525"/>
            <a:ext cx="3957335" cy="3614435"/>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lvl="4" indent="0" defTabSz="1733973">
              <a:spcBef>
                <a:spcPts val="1700"/>
              </a:spcBef>
              <a:defRPr sz="2600">
                <a:latin typeface="Helvetica Neue"/>
                <a:ea typeface="Helvetica Neue"/>
                <a:cs typeface="Helvetica Neue"/>
                <a:sym typeface="Helvetica Neue"/>
              </a:defRPr>
            </a:pPr>
            <a:r>
              <a:t>GenerateIceTopShowers</a:t>
            </a:r>
          </a:p>
          <a:p>
            <a:pPr lvl="4" indent="0" defTabSz="1733973">
              <a:spcBef>
                <a:spcPts val="1700"/>
              </a:spcBef>
              <a:defRPr sz="2600">
                <a:latin typeface="Helvetica Neue"/>
                <a:ea typeface="Helvetica Neue"/>
                <a:cs typeface="Helvetica Neue"/>
                <a:sym typeface="Helvetica Neue"/>
              </a:defRPr>
            </a:pPr>
            <a:r>
              <a:t>GenerateNeutrinos</a:t>
            </a:r>
          </a:p>
          <a:p>
            <a:pPr lvl="4" indent="0" defTabSz="1733973">
              <a:spcBef>
                <a:spcPts val="1700"/>
              </a:spcBef>
              <a:defRPr sz="2600">
                <a:latin typeface="Helvetica Neue"/>
                <a:ea typeface="Helvetica Neue"/>
                <a:cs typeface="Helvetica Neue"/>
                <a:sym typeface="Helvetica Neue"/>
              </a:defRPr>
            </a:pPr>
            <a:r>
              <a:t>GenerateNoiseTriggers</a:t>
            </a:r>
          </a:p>
          <a:p>
            <a:pPr lvl="4" indent="0" defTabSz="1733973">
              <a:spcBef>
                <a:spcPts val="1700"/>
              </a:spcBef>
              <a:defRPr sz="2600">
                <a:latin typeface="Helvetica Neue"/>
                <a:ea typeface="Helvetica Neue"/>
                <a:cs typeface="Helvetica Neue"/>
                <a:sym typeface="Helvetica Neue"/>
              </a:defRPr>
            </a:pPr>
            <a:r>
              <a:t>HybridPhotonicsCLSim</a:t>
            </a:r>
          </a:p>
          <a:p>
            <a:pPr lvl="4" indent="0" defTabSz="1733973">
              <a:spcBef>
                <a:spcPts val="1700"/>
              </a:spcBef>
              <a:defRPr sz="2600">
                <a:latin typeface="Helvetica Neue"/>
                <a:ea typeface="Helvetica Neue"/>
                <a:cs typeface="Helvetica Neue"/>
                <a:sym typeface="Helvetica Neue"/>
              </a:defRPr>
            </a:pPr>
            <a:r>
              <a:t>Polyplopia</a:t>
            </a:r>
          </a:p>
          <a:p>
            <a:pPr lvl="4" indent="0" defTabSz="1733973">
              <a:spcBef>
                <a:spcPts val="1700"/>
              </a:spcBef>
              <a:defRPr sz="2600">
                <a:latin typeface="Helvetica Neue"/>
                <a:ea typeface="Helvetica Neue"/>
                <a:cs typeface="Helvetica Neue"/>
                <a:sym typeface="Helvetica Neue"/>
              </a:defRPr>
            </a:pPr>
            <a:r>
              <a:t>PropagateMuons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26" name="Shape 428"/>
          <p:cNvSpPr txBox="1"/>
          <p:nvPr>
            <p:ph type="sldNum" sz="quarter" idx="4294967295"/>
          </p:nvPr>
        </p:nvSpPr>
        <p:spPr>
          <a:xfrm>
            <a:off x="12341691" y="8115299"/>
            <a:ext cx="238403"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27" name="Shape 429"/>
          <p:cNvSpPr txBox="1"/>
          <p:nvPr/>
        </p:nvSpPr>
        <p:spPr>
          <a:xfrm>
            <a:off x="2721971" y="2033298"/>
            <a:ext cx="10231353" cy="498702"/>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spAutoFit/>
          </a:bodyPr>
          <a:lstStyle>
            <a:lvl1pPr defTabSz="1733973">
              <a:defRPr sz="2600">
                <a:latin typeface="Helvetica Neue"/>
                <a:ea typeface="Helvetica Neue"/>
                <a:cs typeface="Helvetica Neue"/>
                <a:sym typeface="Helvetica Neue"/>
              </a:defRPr>
            </a:lvl1pPr>
          </a:lstStyle>
          <a:p>
            <a:pPr/>
            <a:r>
              <a:t>$I3_SRC/simprod-scripts/resources/examples/fullSimulation.py</a:t>
            </a:r>
          </a:p>
        </p:txBody>
      </p:sp>
      <p:sp>
        <p:nvSpPr>
          <p:cNvPr id="528" name="Shape 430"/>
          <p:cNvSpPr txBox="1"/>
          <p:nvPr>
            <p:ph type="title"/>
          </p:nvPr>
        </p:nvSpPr>
        <p:spPr>
          <a:xfrm>
            <a:off x="276568" y="21082"/>
            <a:ext cx="7376642" cy="756907"/>
          </a:xfrm>
          <a:prstGeom prst="rect">
            <a:avLst/>
          </a:prstGeom>
        </p:spPr>
        <p:txBody>
          <a:bodyPr lIns="50773" tIns="50773" rIns="50773" bIns="50773"/>
          <a:lstStyle>
            <a:lvl1pPr defTabSz="1508556">
              <a:defRPr sz="4524"/>
            </a:lvl1pPr>
          </a:lstStyle>
          <a:p>
            <a:pPr/>
            <a:r>
              <a:t>simprod-scripts</a:t>
            </a:r>
          </a:p>
        </p:txBody>
      </p:sp>
      <p:sp>
        <p:nvSpPr>
          <p:cNvPr id="529" name="Shape 431"/>
          <p:cNvSpPr txBox="1"/>
          <p:nvPr/>
        </p:nvSpPr>
        <p:spPr>
          <a:xfrm>
            <a:off x="761113" y="976006"/>
            <a:ext cx="11120215" cy="779525"/>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sz="2200" u="sng">
                <a:solidFill>
                  <a:srgbClr val="0097A7"/>
                </a:solidFill>
                <a:uFill>
                  <a:solidFill>
                    <a:srgbClr val="0097A7"/>
                  </a:solidFill>
                </a:uFill>
                <a:latin typeface="Helvetica Neue"/>
                <a:ea typeface="Helvetica Neue"/>
                <a:cs typeface="Helvetica Neue"/>
                <a:sym typeface="Helvetica Neue"/>
                <a:hlinkClick r:id="rId2" invalidUrl="" action="" tgtFrame="" tooltip="" history="1" highlightClick="0" endSnd="0"/>
              </a:defRPr>
            </a:lvl1pPr>
          </a:lstStyle>
          <a:p>
            <a:pPr>
              <a:defRPr>
                <a:solidFill>
                  <a:srgbClr val="0000FF"/>
                </a:solidFill>
                <a:uFillTx/>
              </a:defRPr>
            </a:pPr>
            <a:r>
              <a:rPr>
                <a:solidFill>
                  <a:srgbClr val="0097A7"/>
                </a:solidFill>
                <a:uFill>
                  <a:solidFill>
                    <a:srgbClr val="0097A7"/>
                  </a:solidFill>
                </a:uFill>
                <a:hlinkClick r:id="rId2" invalidUrl="" action="" tgtFrame="" tooltip="" history="1" highlightClick="0" endSnd="0"/>
              </a:rPr>
              <a:t>http://software.icecube.wisc.edu/documentation/projects/simprod_scripts/examples/fullSimulation.html</a:t>
            </a:r>
          </a:p>
        </p:txBody>
      </p:sp>
      <p:sp>
        <p:nvSpPr>
          <p:cNvPr id="530" name="Shape 432"/>
          <p:cNvSpPr txBox="1"/>
          <p:nvPr/>
        </p:nvSpPr>
        <p:spPr>
          <a:xfrm>
            <a:off x="399614" y="2002451"/>
            <a:ext cx="2453476"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Examples:</a:t>
            </a:r>
          </a:p>
        </p:txBody>
      </p:sp>
      <p:grpSp>
        <p:nvGrpSpPr>
          <p:cNvPr id="533" name="Shape 433"/>
          <p:cNvGrpSpPr/>
          <p:nvPr/>
        </p:nvGrpSpPr>
        <p:grpSpPr>
          <a:xfrm>
            <a:off x="313019" y="2551404"/>
            <a:ext cx="12378762" cy="1194390"/>
            <a:chOff x="0" y="0"/>
            <a:chExt cx="12378761" cy="1194389"/>
          </a:xfrm>
        </p:grpSpPr>
        <p:sp>
          <p:nvSpPr>
            <p:cNvPr id="531" name="Rectángulo"/>
            <p:cNvSpPr/>
            <p:nvPr/>
          </p:nvSpPr>
          <p:spPr>
            <a:xfrm>
              <a:off x="0" y="127820"/>
              <a:ext cx="12378762" cy="938749"/>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indent="2600960" defTabSz="1733973">
                <a:defRPr sz="1600">
                  <a:latin typeface="Arial"/>
                  <a:ea typeface="Arial"/>
                  <a:cs typeface="Arial"/>
                  <a:sym typeface="Arial"/>
                </a:defRPr>
              </a:pPr>
            </a:p>
          </p:txBody>
        </p:sp>
        <p:sp>
          <p:nvSpPr>
            <p:cNvPr id="532" name="./fullSimulation.py -n 10 --seed=43682 --datasetnumber=1 --runnumber=1 --no-hybrid --icemodel=SpiceLea \…"/>
            <p:cNvSpPr txBox="1"/>
            <p:nvPr/>
          </p:nvSpPr>
          <p:spPr>
            <a:xfrm>
              <a:off x="0" y="0"/>
              <a:ext cx="12378762" cy="1194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p>
              <a:pPr defTabSz="1733973">
                <a:defRPr sz="1600">
                  <a:latin typeface="Helvetica Neue"/>
                  <a:ea typeface="Helvetica Neue"/>
                  <a:cs typeface="Helvetica Neue"/>
                  <a:sym typeface="Helvetica Neue"/>
                </a:defRPr>
              </a:pPr>
              <a:r>
                <a:t>./fullSimulation.py -n 10 --seed=43682 --datasetnumber=1 --runnumber=1 --no-hybrid --icemodel=SpiceLea \</a:t>
              </a:r>
            </a:p>
            <a:p>
              <a:pPr lvl="6" indent="2600960" defTabSz="1733973">
                <a:defRPr sz="1600">
                  <a:latin typeface="Helvetica Neue"/>
                  <a:ea typeface="Helvetica Neue"/>
                  <a:cs typeface="Helvetica Neue"/>
                  <a:sym typeface="Helvetica Neue"/>
                </a:defRPr>
              </a:pPr>
              <a:r>
                <a:t>--detector=IC86 --unshadowed-fraction=0.99 --flavor=NuTau --outfile=taus.i3 --skip-calibration \</a:t>
              </a:r>
            </a:p>
            <a:p>
              <a:pPr lvl="6" indent="2600960" defTabSz="1733973">
                <a:defRPr sz="1600">
                  <a:latin typeface="Helvetica Neue"/>
                  <a:ea typeface="Helvetica Neue"/>
                  <a:cs typeface="Helvetica Neue"/>
                  <a:sym typeface="Helvetica Neue"/>
                </a:defRPr>
              </a:pPr>
              <a:r>
                <a:t>--from-energy=1000 --to-energy=10000000 --include-gcd-in-outfile</a:t>
              </a:r>
            </a:p>
          </p:txBody>
        </p:sp>
      </p:grpSp>
      <p:sp>
        <p:nvSpPr>
          <p:cNvPr id="534" name="Shape 434"/>
          <p:cNvSpPr txBox="1"/>
          <p:nvPr/>
        </p:nvSpPr>
        <p:spPr>
          <a:xfrm>
            <a:off x="313019" y="3787309"/>
            <a:ext cx="12378762" cy="5518758"/>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spcBef>
                <a:spcPts val="1100"/>
              </a:spcBef>
              <a:defRPr b="1" sz="1600">
                <a:latin typeface="Helvetica Neue"/>
                <a:ea typeface="Helvetica Neue"/>
                <a:cs typeface="Helvetica Neue"/>
                <a:sym typeface="Helvetica Neue"/>
              </a:defRPr>
            </a:pPr>
            <a:r>
              <a:t>-n 10 </a:t>
            </a:r>
            <a:r>
              <a:rPr b="0"/>
              <a:t>Simulate 10 events (the output file might contain fewer events because not everything will trigger).</a:t>
            </a:r>
          </a:p>
          <a:p>
            <a:pPr defTabSz="1733973">
              <a:spcBef>
                <a:spcPts val="1100"/>
              </a:spcBef>
              <a:defRPr b="1" sz="1600">
                <a:latin typeface="Helvetica Neue"/>
                <a:ea typeface="Helvetica Neue"/>
                <a:cs typeface="Helvetica Neue"/>
                <a:sym typeface="Helvetica Neue"/>
              </a:defRPr>
            </a:pPr>
            <a:r>
              <a:t>--seed=43682</a:t>
            </a:r>
            <a:r>
              <a:rPr b="0"/>
              <a:t> A random number generator seed</a:t>
            </a:r>
          </a:p>
          <a:p>
            <a:pPr defTabSz="1733973">
              <a:spcBef>
                <a:spcPts val="1100"/>
              </a:spcBef>
              <a:defRPr b="1" sz="1600">
                <a:latin typeface="Helvetica Neue"/>
                <a:ea typeface="Helvetica Neue"/>
                <a:cs typeface="Helvetica Neue"/>
                <a:sym typeface="Helvetica Neue"/>
              </a:defRPr>
            </a:pPr>
            <a:r>
              <a:t>--datasetnumber=1</a:t>
            </a:r>
            <a:r>
              <a:rPr b="0"/>
              <a:t> --runnumber=1 A combination of “dataset” and “run” numbers. You can keep the same seed for all of them, each one will give a distinct independent set of events. (So you can think of the combination of seed, dataset and run as the actual random number seed. Or, put another way, there is no need to have different seeds for different runs.)</a:t>
            </a:r>
          </a:p>
          <a:p>
            <a:pPr defTabSz="1733973">
              <a:spcBef>
                <a:spcPts val="1100"/>
              </a:spcBef>
              <a:defRPr sz="1600">
                <a:latin typeface="Helvetica Neue"/>
                <a:ea typeface="Helvetica Neue"/>
                <a:cs typeface="Helvetica Neue"/>
                <a:sym typeface="Helvetica Neue"/>
              </a:defRPr>
            </a:pPr>
            <a:r>
              <a:t>--</a:t>
            </a:r>
            <a:r>
              <a:rPr b="1"/>
              <a:t>no-hybrid</a:t>
            </a:r>
            <a:r>
              <a:t> Do not use hybrid simulation mode, i.e. propagate everything using direct simulation. There will be no photon tables and things like ice anisotropy/SpiceLea will work.</a:t>
            </a:r>
          </a:p>
          <a:p>
            <a:pPr defTabSz="1733973">
              <a:spcBef>
                <a:spcPts val="1100"/>
              </a:spcBef>
              <a:defRPr b="1" sz="1600">
                <a:latin typeface="Helvetica Neue"/>
                <a:ea typeface="Helvetica Neue"/>
                <a:cs typeface="Helvetica Neue"/>
                <a:sym typeface="Helvetica Neue"/>
              </a:defRPr>
            </a:pPr>
            <a:r>
              <a:t>--icemodel=SpiceLea</a:t>
            </a:r>
            <a:r>
              <a:rPr b="0"/>
              <a:t> The other two models are “Spice1” and “SpiceMie”. Including things like WHAM would be trivial if you need it.</a:t>
            </a:r>
          </a:p>
          <a:p>
            <a:pPr defTabSz="1733973">
              <a:spcBef>
                <a:spcPts val="1100"/>
              </a:spcBef>
              <a:defRPr b="1" sz="1600">
                <a:latin typeface="Helvetica Neue"/>
                <a:ea typeface="Helvetica Neue"/>
                <a:cs typeface="Helvetica Neue"/>
                <a:sym typeface="Helvetica Neue"/>
              </a:defRPr>
            </a:pPr>
            <a:r>
              <a:t>--detector=IC86</a:t>
            </a:r>
            <a:r>
              <a:rPr b="0"/>
              <a:t> This will select a GCD file from $I3_PORTS automatically. Currently works for IC86 and IC79.</a:t>
            </a:r>
          </a:p>
          <a:p>
            <a:pPr defTabSz="1733973">
              <a:spcBef>
                <a:spcPts val="1100"/>
              </a:spcBef>
              <a:defRPr sz="1600">
                <a:latin typeface="Helvetica Neue"/>
                <a:ea typeface="Helvetica Neue"/>
                <a:cs typeface="Helvetica Neue"/>
                <a:sym typeface="Helvetica Neue"/>
              </a:defRPr>
            </a:pPr>
            <a:r>
              <a:t>--</a:t>
            </a:r>
            <a:r>
              <a:rPr b="1"/>
              <a:t>unshadowed</a:t>
            </a:r>
            <a:r>
              <a:t>-</a:t>
            </a:r>
            <a:r>
              <a:rPr b="1"/>
              <a:t>fraction</a:t>
            </a:r>
            <a:r>
              <a:t>=0.99 This is the “DOMEfficiency”, currently named like this for compatibility with other tools that use the same name.</a:t>
            </a:r>
          </a:p>
          <a:p>
            <a:pPr defTabSz="1733973">
              <a:spcBef>
                <a:spcPts val="1100"/>
              </a:spcBef>
              <a:defRPr b="1" sz="1600">
                <a:latin typeface="Helvetica Neue"/>
                <a:ea typeface="Helvetica Neue"/>
                <a:cs typeface="Helvetica Neue"/>
                <a:sym typeface="Helvetica Neue"/>
              </a:defRPr>
            </a:pPr>
            <a:r>
              <a:t>--flavor=NuTau</a:t>
            </a:r>
            <a:r>
              <a:rPr b="0"/>
              <a:t> You can set this also to “NuE” and “NuMu”.</a:t>
            </a:r>
          </a:p>
          <a:p>
            <a:pPr defTabSz="1733973">
              <a:spcBef>
                <a:spcPts val="1100"/>
              </a:spcBef>
              <a:defRPr sz="1600">
                <a:latin typeface="Helvetica Neue"/>
                <a:ea typeface="Helvetica Neue"/>
                <a:cs typeface="Helvetica Neue"/>
                <a:sym typeface="Helvetica Neue"/>
              </a:defRPr>
            </a:pPr>
            <a:r>
              <a:t>--</a:t>
            </a:r>
            <a:r>
              <a:rPr b="1"/>
              <a:t>outfile</a:t>
            </a:r>
            <a:r>
              <a:t>=... The name of your final .i3 file you want to generate.</a:t>
            </a:r>
          </a:p>
          <a:p>
            <a:pPr defTabSz="1733973">
              <a:spcBef>
                <a:spcPts val="1100"/>
              </a:spcBef>
              <a:defRPr b="1" sz="1600">
                <a:latin typeface="Helvetica Neue"/>
                <a:ea typeface="Helvetica Neue"/>
                <a:cs typeface="Helvetica Neue"/>
                <a:sym typeface="Helvetica Neue"/>
              </a:defRPr>
            </a:pPr>
            <a:r>
              <a:t>--from-energy=1000 --to-energy=10000000</a:t>
            </a:r>
            <a:r>
              <a:rPr b="0"/>
              <a:t> The energy range in GeV. Currently not implemented for MuonGun which uses fixed energy ranges. Should be fixed soon.</a:t>
            </a:r>
          </a:p>
          <a:p>
            <a:pPr defTabSz="1733973">
              <a:spcBef>
                <a:spcPts val="1100"/>
              </a:spcBef>
              <a:defRPr sz="1600">
                <a:latin typeface="Helvetica Neue"/>
                <a:ea typeface="Helvetica Neue"/>
                <a:cs typeface="Helvetica Neue"/>
                <a:sym typeface="Helvetica Neue"/>
              </a:defRPr>
            </a:pPr>
            <a:r>
              <a:t>--</a:t>
            </a:r>
            <a:r>
              <a:rPr b="1"/>
              <a:t>include-gcd-in-outfile</a:t>
            </a:r>
            <a:r>
              <a:t> Use this option if you want to generate output files with GCD frames in them. It makes them much easier to use, but of course wastes some space..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Shape 439"/>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37" name="Shape 440"/>
          <p:cNvSpPr txBox="1"/>
          <p:nvPr/>
        </p:nvSpPr>
        <p:spPr>
          <a:xfrm>
            <a:off x="2768230" y="1029272"/>
            <a:ext cx="10262283" cy="1121849"/>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spAutoFit/>
          </a:bodyPr>
          <a:lstStyle/>
          <a:p>
            <a:pPr defTabSz="1733973">
              <a:defRPr sz="2600">
                <a:latin typeface="Helvetica Neue"/>
                <a:ea typeface="Helvetica Neue"/>
                <a:cs typeface="Helvetica Neue"/>
                <a:sym typeface="Helvetica Neue"/>
              </a:defRPr>
            </a:pPr>
            <a:r>
              <a:t>$I3_SRC/simprod-scripts/resources/scripts</a:t>
            </a:r>
          </a:p>
          <a:p>
            <a:pPr defTabSz="1733973">
              <a:spcBef>
                <a:spcPts val="1700"/>
              </a:spcBef>
              <a:defRPr sz="2600">
                <a:latin typeface="Helvetica Neue"/>
                <a:ea typeface="Helvetica Neue"/>
                <a:cs typeface="Helvetica Neue"/>
                <a:sym typeface="Helvetica Neue"/>
              </a:defRPr>
            </a:pPr>
            <a:r>
              <a:t>(run the individual pieces as broken down by production tasks)</a:t>
            </a:r>
          </a:p>
        </p:txBody>
      </p:sp>
      <p:sp>
        <p:nvSpPr>
          <p:cNvPr id="538" name="Shape 441"/>
          <p:cNvSpPr txBox="1"/>
          <p:nvPr>
            <p:ph type="title"/>
          </p:nvPr>
        </p:nvSpPr>
        <p:spPr>
          <a:xfrm>
            <a:off x="442752" y="111727"/>
            <a:ext cx="7376642" cy="756908"/>
          </a:xfrm>
          <a:prstGeom prst="rect">
            <a:avLst/>
          </a:prstGeom>
        </p:spPr>
        <p:txBody>
          <a:bodyPr lIns="50773" tIns="50773" rIns="50773" bIns="50773"/>
          <a:lstStyle>
            <a:lvl1pPr defTabSz="1508556">
              <a:defRPr sz="4524"/>
            </a:lvl1pPr>
          </a:lstStyle>
          <a:p>
            <a:pPr/>
            <a:r>
              <a:t>simprod-scripts</a:t>
            </a:r>
          </a:p>
        </p:txBody>
      </p:sp>
      <p:sp>
        <p:nvSpPr>
          <p:cNvPr id="539" name="Shape 442"/>
          <p:cNvSpPr txBox="1"/>
          <p:nvPr/>
        </p:nvSpPr>
        <p:spPr>
          <a:xfrm>
            <a:off x="384507" y="1078159"/>
            <a:ext cx="1830970"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Scripts:</a:t>
            </a:r>
          </a:p>
        </p:txBody>
      </p:sp>
      <p:grpSp>
        <p:nvGrpSpPr>
          <p:cNvPr id="542" name="Shape 443"/>
          <p:cNvGrpSpPr/>
          <p:nvPr/>
        </p:nvGrpSpPr>
        <p:grpSpPr>
          <a:xfrm>
            <a:off x="1532735" y="2984963"/>
            <a:ext cx="10817805" cy="4791121"/>
            <a:chOff x="0" y="0"/>
            <a:chExt cx="10817804" cy="4791119"/>
          </a:xfrm>
        </p:grpSpPr>
        <p:sp>
          <p:nvSpPr>
            <p:cNvPr id="540" name="Rectángulo"/>
            <p:cNvSpPr/>
            <p:nvPr/>
          </p:nvSpPr>
          <p:spPr>
            <a:xfrm>
              <a:off x="0" y="32449"/>
              <a:ext cx="10817805" cy="4726221"/>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indent="2600960" defTabSz="1733973">
                <a:defRPr sz="1800">
                  <a:latin typeface="Arial"/>
                  <a:ea typeface="Arial"/>
                  <a:cs typeface="Arial"/>
                  <a:sym typeface="Arial"/>
                </a:defRPr>
              </a:pPr>
            </a:p>
          </p:txBody>
        </p:sp>
        <p:sp>
          <p:nvSpPr>
            <p:cNvPr id="541" name="$  python nugen.py -h…"/>
            <p:cNvSpPr txBox="1"/>
            <p:nvPr/>
          </p:nvSpPr>
          <p:spPr>
            <a:xfrm>
              <a:off x="0" y="0"/>
              <a:ext cx="10817805" cy="47911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p>
              <a:pPr defTabSz="1733973">
                <a:defRPr sz="1800">
                  <a:latin typeface="Helvetica Neue"/>
                  <a:ea typeface="Helvetica Neue"/>
                  <a:cs typeface="Helvetica Neue"/>
                  <a:sym typeface="Helvetica Neue"/>
                </a:defRPr>
              </a:pPr>
              <a:r>
                <a:t>$  python nugen.py -h</a:t>
              </a:r>
            </a:p>
            <a:p>
              <a:pPr defTabSz="1733973">
                <a:defRPr sz="2800">
                  <a:latin typeface="Arial"/>
                  <a:ea typeface="Arial"/>
                  <a:cs typeface="Arial"/>
                  <a:sym typeface="Arial"/>
                </a:defRPr>
              </a:pPr>
              <a:endParaRPr sz="1800">
                <a:latin typeface="Helvetica Neue"/>
                <a:ea typeface="Helvetica Neue"/>
                <a:cs typeface="Helvetica Neue"/>
                <a:sym typeface="Helvetica Neue"/>
              </a:endParaRPr>
            </a:p>
            <a:p>
              <a:pPr lvl="6" indent="2600960" defTabSz="1733973">
                <a:defRPr sz="1800">
                  <a:latin typeface="Helvetica Neue"/>
                  <a:ea typeface="Helvetica Neue"/>
                  <a:cs typeface="Helvetica Neue"/>
                  <a:sym typeface="Helvetica Neue"/>
                </a:defRPr>
              </a:pPr>
              <a:r>
                <a:t>Usage: nugen.py [options]</a:t>
              </a:r>
            </a:p>
            <a:p>
              <a:pPr lvl="6" indent="2600960" defTabSz="1733973">
                <a:defRPr sz="2800">
                  <a:latin typeface="Arial"/>
                  <a:ea typeface="Arial"/>
                  <a:cs typeface="Arial"/>
                  <a:sym typeface="Arial"/>
                </a:defRPr>
              </a:pPr>
              <a:endParaRPr sz="1800">
                <a:latin typeface="Helvetica Neue"/>
                <a:ea typeface="Helvetica Neue"/>
                <a:cs typeface="Helvetica Neue"/>
                <a:sym typeface="Helvetica Neue"/>
              </a:endParaRPr>
            </a:p>
            <a:p>
              <a:pPr lvl="6" indent="2600960" defTabSz="1733973">
                <a:defRPr sz="1800">
                  <a:latin typeface="Helvetica Neue"/>
                  <a:ea typeface="Helvetica Neue"/>
                  <a:cs typeface="Helvetica Neue"/>
                  <a:sym typeface="Helvetica Neue"/>
                </a:defRPr>
              </a:pPr>
              <a:r>
                <a:t>Options:</a:t>
              </a:r>
            </a:p>
            <a:p>
              <a:pPr lvl="6" indent="2600960" defTabSz="1733973">
                <a:defRPr sz="1800">
                  <a:latin typeface="Helvetica Neue"/>
                  <a:ea typeface="Helvetica Neue"/>
                  <a:cs typeface="Helvetica Neue"/>
                  <a:sym typeface="Helvetica Neue"/>
                </a:defRPr>
              </a:pPr>
              <a:r>
                <a:t>  -h, --help            show this help message and exit</a:t>
              </a:r>
            </a:p>
            <a:p>
              <a:pPr lvl="6" indent="2600960" defTabSz="1733973">
                <a:defRPr sz="1800">
                  <a:latin typeface="Helvetica Neue"/>
                  <a:ea typeface="Helvetica Neue"/>
                  <a:cs typeface="Helvetica Neue"/>
                  <a:sym typeface="Helvetica Neue"/>
                </a:defRPr>
              </a:pPr>
              <a:r>
                <a:t>  --no-execute          boolean condition to execute</a:t>
              </a:r>
            </a:p>
            <a:p>
              <a:pPr lvl="6" indent="2600960" defTabSz="1733973">
                <a:defRPr sz="1800">
                  <a:latin typeface="Helvetica Neue"/>
                  <a:ea typeface="Helvetica Neue"/>
                  <a:cs typeface="Helvetica Neue"/>
                  <a:sym typeface="Helvetica Neue"/>
                </a:defRPr>
              </a:pPr>
              <a:r>
                <a:t> --outputfile=OUTPUTFILE</a:t>
              </a:r>
            </a:p>
            <a:p>
              <a:pPr lvl="6" indent="2600960" defTabSz="1733973">
                <a:defRPr sz="1800">
                  <a:latin typeface="Helvetica Neue"/>
                  <a:ea typeface="Helvetica Neue"/>
                  <a:cs typeface="Helvetica Neue"/>
                  <a:sym typeface="Helvetica Neue"/>
                </a:defRPr>
              </a:pPr>
              <a:r>
                <a:t>                        Output filename</a:t>
              </a:r>
            </a:p>
            <a:p>
              <a:pPr lvl="6" indent="2600960" defTabSz="1733973">
                <a:defRPr sz="1800">
                  <a:latin typeface="Helvetica Neue"/>
                  <a:ea typeface="Helvetica Neue"/>
                  <a:cs typeface="Helvetica Neue"/>
                  <a:sym typeface="Helvetica Neue"/>
                </a:defRPr>
              </a:pPr>
              <a:r>
                <a:t>  --summaryfile=SUMMARYFILE</a:t>
              </a:r>
            </a:p>
            <a:p>
              <a:pPr lvl="6" indent="2600960" defTabSz="1733973">
                <a:defRPr sz="1800">
                  <a:latin typeface="Helvetica Neue"/>
                  <a:ea typeface="Helvetica Neue"/>
                  <a:cs typeface="Helvetica Neue"/>
                  <a:sym typeface="Helvetica Neue"/>
                </a:defRPr>
              </a:pPr>
              <a:r>
                <a:t>                        XMLSummary filename</a:t>
              </a:r>
            </a:p>
            <a:p>
              <a:pPr lvl="6" indent="2600960" defTabSz="1733973">
                <a:defRPr sz="1800">
                  <a:latin typeface="Helvetica Neue"/>
                  <a:ea typeface="Helvetica Neue"/>
                  <a:cs typeface="Helvetica Neue"/>
                  <a:sym typeface="Helvetica Neue"/>
                </a:defRPr>
              </a:pPr>
              <a:r>
                <a:t>  --mjd=MJD             MJD for the GCD file</a:t>
              </a:r>
            </a:p>
            <a:p>
              <a:pPr lvl="6" indent="2600960" defTabSz="1733973">
                <a:defRPr sz="1800">
                  <a:latin typeface="Helvetica Neue"/>
                  <a:ea typeface="Helvetica Neue"/>
                  <a:cs typeface="Helvetica Neue"/>
                  <a:sym typeface="Helvetica Neue"/>
                </a:defRPr>
              </a:pPr>
              <a:r>
                <a:t>  --seed=RNGSEED     RNG seed</a:t>
              </a:r>
            </a:p>
            <a:p>
              <a:pPr lvl="6" indent="2600960" defTabSz="1733973">
                <a:defRPr sz="1800">
                  <a:latin typeface="Helvetica Neue"/>
                  <a:ea typeface="Helvetica Neue"/>
                  <a:cs typeface="Helvetica Neue"/>
                  <a:sym typeface="Helvetica Neue"/>
                </a:defRPr>
              </a:pPr>
              <a:r>
                <a:t>  —UseGSLRNG</a:t>
              </a:r>
            </a:p>
            <a:p>
              <a:pPr lvl="6" indent="2600960" defTabSz="1733973">
                <a:defRPr sz="1800">
                  <a:latin typeface="Helvetica Neue"/>
                  <a:ea typeface="Helvetica Neue"/>
                  <a:cs typeface="Helvetica Neue"/>
                  <a:sym typeface="Helvetica Neue"/>
                </a:defRPr>
              </a:pPr>
              <a:r>
                <a:t>…</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448"/>
          <p:cNvSpPr txBox="1"/>
          <p:nvPr>
            <p:ph type="sldNum" sz="quarter" idx="4294967295"/>
          </p:nvPr>
        </p:nvSpPr>
        <p:spPr>
          <a:xfrm>
            <a:off x="12557148" y="9339018"/>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45" name="Shape 449"/>
          <p:cNvSpPr txBox="1"/>
          <p:nvPr>
            <p:ph type="title"/>
          </p:nvPr>
        </p:nvSpPr>
        <p:spPr>
          <a:xfrm>
            <a:off x="65061" y="51297"/>
            <a:ext cx="7376642" cy="756908"/>
          </a:xfrm>
          <a:prstGeom prst="rect">
            <a:avLst/>
          </a:prstGeom>
        </p:spPr>
        <p:txBody>
          <a:bodyPr lIns="50773" tIns="50773" rIns="50773" bIns="50773"/>
          <a:lstStyle>
            <a:lvl1pPr defTabSz="1508556">
              <a:defRPr sz="4524"/>
            </a:lvl1pPr>
          </a:lstStyle>
          <a:p>
            <a:pPr/>
            <a:r>
              <a:t>simprod-scripts</a:t>
            </a:r>
          </a:p>
        </p:txBody>
      </p:sp>
      <p:sp>
        <p:nvSpPr>
          <p:cNvPr id="546" name="Shape 450"/>
          <p:cNvSpPr txBox="1"/>
          <p:nvPr/>
        </p:nvSpPr>
        <p:spPr>
          <a:xfrm>
            <a:off x="444937" y="1180741"/>
            <a:ext cx="5833718"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sp>
        <p:nvSpPr>
          <p:cNvPr id="547" name="Shape 451"/>
          <p:cNvSpPr/>
          <p:nvPr/>
        </p:nvSpPr>
        <p:spPr>
          <a:xfrm>
            <a:off x="86091" y="2113673"/>
            <a:ext cx="12832618" cy="6775828"/>
          </a:xfrm>
          <a:prstGeom prst="rect">
            <a:avLst/>
          </a:prstGeom>
          <a:solidFill>
            <a:srgbClr val="FCFCFC"/>
          </a:solidFill>
          <a:ln w="12700">
            <a:solidFill>
              <a:schemeClr val="accent6">
                <a:hueOff val="-12921703"/>
                <a:satOff val="-11099"/>
                <a:lumOff val="-7127"/>
              </a:schemeClr>
            </a:solidFill>
            <a:miter lim="8000"/>
          </a:ln>
          <a:extLst>
            <a:ext uri="{C572A759-6A51-4108-AA02-DFA0A04FC94B}">
              <ma14:wrappingTextBoxFlag xmlns:ma14="http://schemas.microsoft.com/office/mac/drawingml/2011/main" val="1"/>
            </a:ext>
          </a:extLst>
        </p:spPr>
        <p:txBody>
          <a:bodyPr lIns="0" tIns="0" rIns="0" bIns="0"/>
          <a:lstStyle/>
          <a:p>
            <a:pPr defTabSz="1733973">
              <a:defRPr sz="2400">
                <a:latin typeface="Arial"/>
                <a:ea typeface="Arial"/>
                <a:cs typeface="Arial"/>
                <a:sym typeface="Arial"/>
              </a:defRPr>
            </a:pPr>
          </a:p>
          <a:p>
            <a:pPr defTabSz="1733973">
              <a:defRPr sz="2400">
                <a:latin typeface="Arial"/>
                <a:ea typeface="Arial"/>
                <a:cs typeface="Arial"/>
                <a:sym typeface="Arial"/>
              </a:defRPr>
            </a:pPr>
            <a:r>
              <a:t>You can run on </a:t>
            </a:r>
            <a:r>
              <a:rPr b="1"/>
              <a:t>cobalt</a:t>
            </a:r>
            <a:endParaRPr b="1"/>
          </a:p>
          <a:p>
            <a:pPr defTabSz="1733973">
              <a:defRPr sz="2400">
                <a:latin typeface="Arial"/>
                <a:ea typeface="Arial"/>
                <a:cs typeface="Arial"/>
                <a:sym typeface="Arial"/>
              </a:defRPr>
            </a:pPr>
            <a:endParaRPr b="1"/>
          </a:p>
          <a:p>
            <a:pPr defTabSz="1733973">
              <a:defRPr sz="2400">
                <a:latin typeface="Arial"/>
                <a:ea typeface="Arial"/>
                <a:cs typeface="Arial"/>
                <a:sym typeface="Arial"/>
              </a:defRPr>
            </a:pPr>
            <a:r>
              <a:rPr b="1"/>
              <a:t>ssh cobalt</a:t>
            </a:r>
            <a:endParaRPr b="1"/>
          </a:p>
          <a:p>
            <a:pPr defTabSz="1733973">
              <a:defRPr sz="2400">
                <a:latin typeface="Arial"/>
                <a:ea typeface="Arial"/>
                <a:cs typeface="Arial"/>
                <a:sym typeface="Arial"/>
              </a:defRPr>
            </a:pPr>
            <a:endParaRPr b="1"/>
          </a:p>
          <a:p>
            <a:pPr defTabSz="1733973">
              <a:defRPr sz="2400">
                <a:latin typeface="Arial"/>
                <a:ea typeface="Arial"/>
                <a:cs typeface="Arial"/>
                <a:sym typeface="Arial"/>
              </a:defRPr>
            </a:pPr>
            <a:r>
              <a:t>or, preferably, you can run an interactive job on </a:t>
            </a:r>
            <a:r>
              <a:rPr b="1"/>
              <a:t>NPX</a:t>
            </a:r>
            <a:r>
              <a:t> with </a:t>
            </a:r>
            <a:r>
              <a:rPr b="1"/>
              <a:t>GPU</a:t>
            </a:r>
            <a:endParaRPr b="1"/>
          </a:p>
          <a:p>
            <a:pPr defTabSz="1733973">
              <a:defRPr sz="2400">
                <a:latin typeface="Arial"/>
                <a:ea typeface="Arial"/>
                <a:cs typeface="Arial"/>
                <a:sym typeface="Arial"/>
              </a:defRPr>
            </a:pPr>
            <a:endParaRPr b="1"/>
          </a:p>
          <a:p>
            <a:pPr defTabSz="1733973">
              <a:defRPr sz="2400">
                <a:latin typeface="Arial"/>
                <a:ea typeface="Arial"/>
                <a:cs typeface="Arial"/>
                <a:sym typeface="Arial"/>
              </a:defRPr>
            </a:pPr>
            <a:r>
              <a:rPr b="1"/>
              <a:t>ssh submit</a:t>
            </a:r>
            <a:endParaRPr b="1"/>
          </a:p>
          <a:p>
            <a:pPr defTabSz="1733973">
              <a:defRPr sz="2400">
                <a:latin typeface="Arial"/>
                <a:ea typeface="Arial"/>
                <a:cs typeface="Arial"/>
                <a:sym typeface="Arial"/>
              </a:defRPr>
            </a:pPr>
            <a:endParaRPr b="1"/>
          </a:p>
          <a:p>
            <a:pPr defTabSz="1733973">
              <a:defRPr sz="2400">
                <a:latin typeface="Arial"/>
                <a:ea typeface="Arial"/>
                <a:cs typeface="Arial"/>
                <a:sym typeface="Arial"/>
              </a:defRPr>
            </a:pPr>
            <a:r>
              <a:t>The following slides will assume you are on</a:t>
            </a:r>
            <a:r>
              <a:rPr b="1"/>
              <a:t> submit</a:t>
            </a:r>
            <a:r>
              <a:t> (AKA NPX)</a:t>
            </a:r>
          </a:p>
          <a:p>
            <a:pPr defTabSz="1733973">
              <a:defRPr sz="2400">
                <a:latin typeface="Arial"/>
                <a:ea typeface="Arial"/>
                <a:cs typeface="Arial"/>
                <a:sym typeface="Arial"/>
              </a:defRPr>
            </a:pPr>
          </a:p>
          <a:p>
            <a:pPr defTabSz="1733973">
              <a:defRPr sz="2400">
                <a:latin typeface="Arial"/>
                <a:ea typeface="Arial"/>
                <a:cs typeface="Arial"/>
                <a:sym typeface="Arial"/>
              </a:defRPr>
            </a:pPr>
            <a:r>
              <a:t>commands ending with ‘\’ indicate that the next line is a continuation of the current line</a:t>
            </a:r>
          </a:p>
          <a:p>
            <a:pPr defTabSz="1733973">
              <a:defRPr sz="2400">
                <a:latin typeface="Arial"/>
                <a:ea typeface="Arial"/>
                <a:cs typeface="Arial"/>
                <a:sym typeface="Arial"/>
              </a:defRPr>
            </a:pPr>
            <a:endParaRPr b="1"/>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448"/>
          <p:cNvSpPr txBox="1"/>
          <p:nvPr>
            <p:ph type="sldNum" sz="quarter" idx="4294967295"/>
          </p:nvPr>
        </p:nvSpPr>
        <p:spPr>
          <a:xfrm>
            <a:off x="12557148" y="9339018"/>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50" name="Shape 449"/>
          <p:cNvSpPr txBox="1"/>
          <p:nvPr>
            <p:ph type="title"/>
          </p:nvPr>
        </p:nvSpPr>
        <p:spPr>
          <a:xfrm>
            <a:off x="65061" y="51297"/>
            <a:ext cx="7376642" cy="756908"/>
          </a:xfrm>
          <a:prstGeom prst="rect">
            <a:avLst/>
          </a:prstGeom>
        </p:spPr>
        <p:txBody>
          <a:bodyPr lIns="50773" tIns="50773" rIns="50773" bIns="50773"/>
          <a:lstStyle>
            <a:lvl1pPr defTabSz="1508556">
              <a:defRPr sz="4524"/>
            </a:lvl1pPr>
          </a:lstStyle>
          <a:p>
            <a:pPr/>
            <a:r>
              <a:t>simprod-scripts</a:t>
            </a:r>
          </a:p>
        </p:txBody>
      </p:sp>
      <p:sp>
        <p:nvSpPr>
          <p:cNvPr id="551" name="Shape 450"/>
          <p:cNvSpPr txBox="1"/>
          <p:nvPr/>
        </p:nvSpPr>
        <p:spPr>
          <a:xfrm>
            <a:off x="444937" y="1180741"/>
            <a:ext cx="5833718"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grpSp>
        <p:nvGrpSpPr>
          <p:cNvPr id="554" name="Shape 451"/>
          <p:cNvGrpSpPr/>
          <p:nvPr/>
        </p:nvGrpSpPr>
        <p:grpSpPr>
          <a:xfrm>
            <a:off x="83172" y="1901295"/>
            <a:ext cx="12838456" cy="6829621"/>
            <a:chOff x="0" y="0"/>
            <a:chExt cx="12838454" cy="6829620"/>
          </a:xfrm>
        </p:grpSpPr>
        <p:sp>
          <p:nvSpPr>
            <p:cNvPr id="552" name="Rectángulo"/>
            <p:cNvSpPr/>
            <p:nvPr/>
          </p:nvSpPr>
          <p:spPr>
            <a:xfrm>
              <a:off x="5838" y="11249"/>
              <a:ext cx="12832617" cy="6775827"/>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defTabSz="1733973">
                <a:defRPr sz="1400">
                  <a:latin typeface="Arial"/>
                  <a:ea typeface="Arial"/>
                  <a:cs typeface="Arial"/>
                  <a:sym typeface="Arial"/>
                </a:defRPr>
              </a:pPr>
            </a:p>
          </p:txBody>
        </p:sp>
        <p:sp>
          <p:nvSpPr>
            <p:cNvPr id="553" name="icecube@M16:~$ ssh submitter…"/>
            <p:cNvSpPr txBox="1"/>
            <p:nvPr/>
          </p:nvSpPr>
          <p:spPr>
            <a:xfrm>
              <a:off x="0" y="0"/>
              <a:ext cx="12746612" cy="68296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p>
              <a:pPr defTabSz="1733973">
                <a:defRPr sz="1600">
                  <a:latin typeface="Courier New"/>
                  <a:ea typeface="Courier New"/>
                  <a:cs typeface="Courier New"/>
                  <a:sym typeface="Courier New"/>
                </a:defRPr>
              </a:pPr>
              <a:r>
                <a:t>icecube@M16:~$ </a:t>
              </a:r>
              <a:r>
                <a:rPr b="1"/>
                <a:t>ssh submitter</a:t>
              </a:r>
            </a:p>
            <a:p>
              <a:pPr defTabSz="1733973">
                <a:defRPr sz="1600">
                  <a:latin typeface="Courier New"/>
                  <a:ea typeface="Courier New"/>
                  <a:cs typeface="Courier New"/>
                  <a:sym typeface="Courier New"/>
                </a:defRPr>
              </a:pPr>
              <a:r>
                <a:t>[submitter]$ </a:t>
              </a:r>
              <a:r>
                <a:rPr b="1"/>
                <a:t>	</a:t>
              </a:r>
            </a:p>
            <a:p>
              <a:pPr defTabSz="1733973">
                <a:defRPr sz="1600">
                  <a:latin typeface="Courier New"/>
                  <a:ea typeface="Courier New"/>
                  <a:cs typeface="Courier New"/>
                  <a:sym typeface="Courier New"/>
                </a:defRPr>
              </a:pPr>
              <a:r>
                <a:t>[submitter]$ </a:t>
              </a:r>
              <a:r>
                <a:rPr b="1"/>
                <a:t>condor_submit -interactive 'request_gpus=1'</a:t>
              </a:r>
            </a:p>
            <a:p>
              <a:pPr defTabSz="1733973">
                <a:defRPr sz="1600">
                  <a:latin typeface="Courier New"/>
                  <a:ea typeface="Courier New"/>
                  <a:cs typeface="Courier New"/>
                  <a:sym typeface="Courier New"/>
                </a:defRPr>
              </a:pPr>
              <a:r>
                <a:t>Submitting job(s).</a:t>
              </a:r>
            </a:p>
            <a:p>
              <a:pPr defTabSz="1733973">
                <a:defRPr sz="1600">
                  <a:latin typeface="Courier New"/>
                  <a:ea typeface="Courier New"/>
                  <a:cs typeface="Courier New"/>
                  <a:sym typeface="Courier New"/>
                </a:defRPr>
              </a:pPr>
              <a:r>
                <a:t>1 job(s) submitted to cluster 120263704.</a:t>
              </a:r>
            </a:p>
            <a:p>
              <a:pPr defTabSz="1733973">
                <a:defRPr sz="1600">
                  <a:latin typeface="Courier New"/>
                  <a:ea typeface="Courier New"/>
                  <a:cs typeface="Courier New"/>
                  <a:sym typeface="Courier New"/>
                </a:defRPr>
              </a:pPr>
              <a:r>
                <a:t>Waiting for job to start…</a:t>
              </a:r>
            </a:p>
            <a:p>
              <a:pPr defTabSz="1733973">
                <a:defRPr sz="1600">
                  <a:latin typeface="Courier New"/>
                  <a:ea typeface="Courier New"/>
                  <a:cs typeface="Courier New"/>
                  <a:sym typeface="Courier New"/>
                </a:defRPr>
              </a:pPr>
              <a:r>
                <a:t>Welcome to </a:t>
              </a:r>
              <a:r>
                <a:rPr u="sng">
                  <a:solidFill>
                    <a:srgbClr val="0097A7"/>
                  </a:solidFill>
                  <a:uFill>
                    <a:solidFill>
                      <a:srgbClr val="0097A7"/>
                    </a:solidFill>
                  </a:uFill>
                  <a:hlinkClick r:id="rId2" invalidUrl="" action="" tgtFrame="" tooltip="" history="1" highlightClick="0" endSnd="0"/>
                </a:rPr>
                <a:t>slot1@gtx-00.icecube.wisc.edu</a:t>
              </a:r>
              <a:r>
                <a:t>!</a:t>
              </a:r>
            </a:p>
            <a:p>
              <a:pPr defTabSz="1733973">
                <a:defRPr sz="2800">
                  <a:latin typeface="Arial"/>
                  <a:ea typeface="Arial"/>
                  <a:cs typeface="Arial"/>
                  <a:sym typeface="Arial"/>
                </a:defRPr>
              </a:pPr>
              <a:endParaRPr sz="1600">
                <a:latin typeface="Courier New"/>
                <a:ea typeface="Courier New"/>
                <a:cs typeface="Courier New"/>
                <a:sym typeface="Courier New"/>
              </a:endParaRPr>
            </a:p>
            <a:p>
              <a:pPr defTabSz="1733973">
                <a:lnSpc>
                  <a:spcPct val="90000"/>
                </a:lnSpc>
                <a:defRPr sz="1600">
                  <a:latin typeface="Courier New"/>
                  <a:ea typeface="Courier New"/>
                  <a:cs typeface="Courier New"/>
                  <a:sym typeface="Courier New"/>
                </a:defRPr>
              </a:pPr>
              <a:r>
                <a:t>[gtx-00]$ </a:t>
              </a:r>
              <a:r>
                <a:rPr b="1"/>
                <a:t>cd $_CONDOR_SCRATCH_DIR</a:t>
              </a:r>
              <a:endParaRPr b="1"/>
            </a:p>
            <a:p>
              <a:pPr defTabSz="1733973">
                <a:lnSpc>
                  <a:spcPct val="90000"/>
                </a:lnSpc>
                <a:defRPr sz="1600">
                  <a:latin typeface="Courier New"/>
                  <a:ea typeface="Courier New"/>
                  <a:cs typeface="Courier New"/>
                  <a:sym typeface="Courier New"/>
                </a:defRPr>
              </a:pPr>
              <a:r>
                <a:t>[gtx-00]$ </a:t>
              </a:r>
              <a:r>
                <a:rPr b="1"/>
                <a:t>cp</a:t>
              </a:r>
              <a:r>
                <a:t> </a:t>
              </a:r>
              <a:r>
                <a:rPr b="1"/>
                <a:t>/cvmfs/icecube.opensciencegrid.org/data/GCD/ \ </a:t>
              </a:r>
              <a:endParaRPr b="1"/>
            </a:p>
            <a:p>
              <a:pPr defTabSz="1733973">
                <a:lnSpc>
                  <a:spcPct val="90000"/>
                </a:lnSpc>
                <a:defRPr sz="1600">
                  <a:latin typeface="Courier New"/>
                  <a:ea typeface="Courier New"/>
                  <a:cs typeface="Courier New"/>
                  <a:sym typeface="Courier New"/>
                </a:defRPr>
              </a:pPr>
              <a:r>
                <a:rPr b="1"/>
                <a:t>  GeoCalibDetectorStatus_2020.Run134142.Pass2_V0.i3.gz gcdfile.i3.gz</a:t>
              </a:r>
            </a:p>
            <a:p>
              <a:pPr defTabSz="1733973">
                <a:defRPr sz="1600">
                  <a:latin typeface="Courier New"/>
                  <a:ea typeface="Courier New"/>
                  <a:cs typeface="Courier New"/>
                  <a:sym typeface="Courier New"/>
                </a:defRPr>
              </a:pPr>
            </a:p>
            <a:p>
              <a:pPr defTabSz="1733973">
                <a:defRPr sz="1600">
                  <a:latin typeface="Courier New"/>
                  <a:ea typeface="Courier New"/>
                  <a:cs typeface="Courier New"/>
                  <a:sym typeface="Courier New"/>
                </a:defRPr>
              </a:pPr>
              <a:r>
                <a:t>[gtx-00]$ </a:t>
              </a:r>
              <a:r>
                <a:rPr b="1"/>
                <a:t>/cvmfs/icecube.opensciencegrid.org/py3-v4.2.0/icetray-env icetray/v1.3.3</a:t>
              </a:r>
              <a:endParaRPr b="1"/>
            </a:p>
            <a:p>
              <a:pPr defTabSz="1733973">
                <a:defRPr sz="1600">
                  <a:latin typeface="Courier New"/>
                  <a:ea typeface="Courier New"/>
                  <a:cs typeface="Courier New"/>
                  <a:sym typeface="Courier New"/>
                </a:defRPr>
              </a:pPr>
              <a:r>
                <a:rPr b="1"/>
                <a:t>************************************************************************</a:t>
              </a:r>
              <a:endParaRPr b="1"/>
            </a:p>
            <a:p>
              <a:pPr defTabSz="1733973">
                <a:defRPr sz="1600">
                  <a:latin typeface="Courier New"/>
                  <a:ea typeface="Courier New"/>
                  <a:cs typeface="Courier New"/>
                  <a:sym typeface="Courier New"/>
                </a:defRPr>
              </a:pPr>
              <a:r>
                <a:rPr b="1"/>
                <a:t>*                                                                      *</a:t>
              </a:r>
              <a:endParaRPr b="1"/>
            </a:p>
            <a:p>
              <a:pPr defTabSz="1733973">
                <a:defRPr sz="1600">
                  <a:latin typeface="Courier New"/>
                  <a:ea typeface="Courier New"/>
                  <a:cs typeface="Courier New"/>
                  <a:sym typeface="Courier New"/>
                </a:defRPr>
              </a:pPr>
              <a:r>
                <a:rPr b="1"/>
                <a:t>*                   W E L C O M E  to  I C E T R A Y                   *</a:t>
              </a:r>
              <a:endParaRPr b="1"/>
            </a:p>
            <a:p>
              <a:pPr defTabSz="1733973">
                <a:defRPr sz="1600">
                  <a:latin typeface="Courier New"/>
                  <a:ea typeface="Courier New"/>
                  <a:cs typeface="Courier New"/>
                  <a:sym typeface="Courier New"/>
                </a:defRPr>
              </a:pPr>
              <a:r>
                <a:rPr b="1"/>
                <a:t>*                                                                      *</a:t>
              </a:r>
              <a:endParaRPr b="1"/>
            </a:p>
            <a:p>
              <a:pPr defTabSz="1733973">
                <a:defRPr sz="1600">
                  <a:latin typeface="Courier New"/>
                  <a:ea typeface="Courier New"/>
                  <a:cs typeface="Courier New"/>
                  <a:sym typeface="Courier New"/>
                </a:defRPr>
              </a:pPr>
              <a:r>
                <a:rPr b="1"/>
                <a:t>*               Version icetray.stable     git:f5d21802                *</a:t>
              </a:r>
              <a:endParaRPr b="1"/>
            </a:p>
            <a:p>
              <a:pPr defTabSz="1733973">
                <a:defRPr sz="1600">
                  <a:latin typeface="Courier New"/>
                  <a:ea typeface="Courier New"/>
                  <a:cs typeface="Courier New"/>
                  <a:sym typeface="Courier New"/>
                </a:defRPr>
              </a:pPr>
              <a:r>
                <a:rPr b="1"/>
                <a:t>*                                                                      *</a:t>
              </a:r>
              <a:endParaRPr b="1"/>
            </a:p>
            <a:p>
              <a:pPr defTabSz="1733973">
                <a:defRPr sz="1600">
                  <a:latin typeface="Courier New"/>
                  <a:ea typeface="Courier New"/>
                  <a:cs typeface="Courier New"/>
                  <a:sym typeface="Courier New"/>
                </a:defRPr>
              </a:pPr>
              <a:r>
                <a:rPr b="1"/>
                <a:t>*                You are welcome to visit our Web site                 *</a:t>
              </a:r>
              <a:endParaRPr b="1"/>
            </a:p>
            <a:p>
              <a:pPr defTabSz="1733973">
                <a:defRPr sz="1600">
                  <a:latin typeface="Courier New"/>
                  <a:ea typeface="Courier New"/>
                  <a:cs typeface="Courier New"/>
                  <a:sym typeface="Courier New"/>
                </a:defRPr>
              </a:pPr>
              <a:r>
                <a:rPr b="1"/>
                <a:t>*                        http://icecube.umd.edu                        *</a:t>
              </a:r>
              <a:endParaRPr b="1"/>
            </a:p>
            <a:p>
              <a:pPr defTabSz="1733973">
                <a:defRPr sz="1600">
                  <a:latin typeface="Courier New"/>
                  <a:ea typeface="Courier New"/>
                  <a:cs typeface="Courier New"/>
                  <a:sym typeface="Courier New"/>
                </a:defRPr>
              </a:pPr>
              <a:r>
                <a:rPr b="1"/>
                <a:t>*                                                                      *</a:t>
              </a:r>
              <a:endParaRPr b="1"/>
            </a:p>
            <a:p>
              <a:pPr defTabSz="1733973">
                <a:defRPr sz="1600">
                  <a:latin typeface="Courier New"/>
                  <a:ea typeface="Courier New"/>
                  <a:cs typeface="Courier New"/>
                  <a:sym typeface="Courier New"/>
                </a:defRPr>
              </a:pPr>
              <a:r>
                <a:rPr b="1"/>
                <a:t>************************************************************************</a:t>
              </a:r>
              <a:endParaRPr b="1"/>
            </a:p>
            <a:p>
              <a:pPr defTabSz="1733973">
                <a:defRPr sz="1600">
                  <a:latin typeface="Courier New"/>
                  <a:ea typeface="Courier New"/>
                  <a:cs typeface="Courier New"/>
                  <a:sym typeface="Courier New"/>
                </a:defRPr>
              </a:pPr>
              <a:r>
                <a:t>[gtx-00]$ </a:t>
              </a:r>
              <a:r>
                <a:rPr b="1"/>
                <a:t>python $I3_BUILD/simprod-scripts/resources/scripts/nugen.py \</a:t>
              </a:r>
              <a:endParaRPr b="1">
                <a:latin typeface="Arial"/>
                <a:ea typeface="Arial"/>
                <a:cs typeface="Arial"/>
                <a:sym typeface="Arial"/>
              </a:endParaRPr>
            </a:p>
            <a:p>
              <a:pPr defTabSz="1733973">
                <a:defRPr b="1" sz="1600">
                  <a:latin typeface="Courier New"/>
                  <a:ea typeface="Courier New"/>
                  <a:cs typeface="Courier New"/>
                  <a:sym typeface="Courier New"/>
                </a:defRPr>
              </a:pPr>
              <a:r>
                <a:t>                 --outputfile nutau.i3 --nevents 100 \</a:t>
              </a:r>
              <a:endParaRPr>
                <a:latin typeface="Arial"/>
                <a:ea typeface="Arial"/>
                <a:cs typeface="Arial"/>
                <a:sym typeface="Arial"/>
              </a:endParaRPr>
            </a:p>
            <a:p>
              <a:pPr defTabSz="1733973">
                <a:defRPr b="1" sz="1600">
                  <a:latin typeface="Courier New"/>
                  <a:ea typeface="Courier New"/>
                  <a:cs typeface="Courier New"/>
                  <a:sym typeface="Courier New"/>
                </a:defRPr>
              </a:pPr>
              <a:r>
                <a:t>                  --seed=123 --procnum 0  --nproc=1 \</a:t>
              </a:r>
              <a:endParaRPr>
                <a:latin typeface="Arial"/>
                <a:ea typeface="Arial"/>
                <a:cs typeface="Arial"/>
                <a:sym typeface="Arial"/>
              </a:endParaRPr>
            </a:p>
            <a:p>
              <a:pPr defTabSz="1733973">
                <a:defRPr b="1" sz="1600">
                  <a:latin typeface="Courier New"/>
                  <a:ea typeface="Courier New"/>
                  <a:cs typeface="Courier New"/>
                  <a:sym typeface="Courier New"/>
                </a:defRPr>
              </a:pPr>
              <a:r>
                <a:t>                  --FromEnergy 1e5 --ToEnergy 1e6 --NuFlavor NuTau --UseGSLRNG</a:t>
              </a:r>
            </a:p>
            <a:p>
              <a:pPr defTabSz="1733973">
                <a:defRPr b="1" sz="1600">
                  <a:latin typeface="Courier New"/>
                  <a:ea typeface="Courier New"/>
                  <a:cs typeface="Courier New"/>
                  <a:sym typeface="Courier New"/>
                </a:defRPr>
              </a:pPr>
              <a:endParaRPr>
                <a:latin typeface="Arial"/>
                <a:ea typeface="Arial"/>
                <a:cs typeface="Arial"/>
                <a:sym typeface="Arial"/>
              </a:endParaRPr>
            </a:p>
            <a:p>
              <a:pPr defTabSz="1733973">
                <a:defRPr sz="1600">
                  <a:latin typeface="Courier New"/>
                  <a:ea typeface="Courier New"/>
                  <a:cs typeface="Courier New"/>
                  <a:sym typeface="Courier New"/>
                </a:defRPr>
              </a:pPr>
              <a:r>
                <a:t>[gtx-00]$ </a:t>
              </a:r>
              <a:r>
                <a:rPr b="1"/>
                <a:t>dataio-shovel nutau.i3</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448"/>
          <p:cNvSpPr txBox="1"/>
          <p:nvPr>
            <p:ph type="sldNum" sz="quarter" idx="4294967295"/>
          </p:nvPr>
        </p:nvSpPr>
        <p:spPr>
          <a:xfrm>
            <a:off x="12557148" y="9339018"/>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57" name="Shape 449"/>
          <p:cNvSpPr txBox="1"/>
          <p:nvPr>
            <p:ph type="title"/>
          </p:nvPr>
        </p:nvSpPr>
        <p:spPr>
          <a:xfrm>
            <a:off x="65061" y="51297"/>
            <a:ext cx="7376642" cy="756908"/>
          </a:xfrm>
          <a:prstGeom prst="rect">
            <a:avLst/>
          </a:prstGeom>
        </p:spPr>
        <p:txBody>
          <a:bodyPr lIns="50773" tIns="50773" rIns="50773" bIns="50773"/>
          <a:lstStyle>
            <a:lvl1pPr defTabSz="1508556">
              <a:defRPr sz="4524"/>
            </a:lvl1pPr>
          </a:lstStyle>
          <a:p>
            <a:pPr/>
            <a:r>
              <a:t>simprod-scripts</a:t>
            </a:r>
          </a:p>
        </p:txBody>
      </p:sp>
      <p:sp>
        <p:nvSpPr>
          <p:cNvPr id="558" name="Shape 450"/>
          <p:cNvSpPr txBox="1"/>
          <p:nvPr/>
        </p:nvSpPr>
        <p:spPr>
          <a:xfrm>
            <a:off x="444937" y="1180741"/>
            <a:ext cx="5833718"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grpSp>
        <p:nvGrpSpPr>
          <p:cNvPr id="561" name="Shape 451"/>
          <p:cNvGrpSpPr/>
          <p:nvPr/>
        </p:nvGrpSpPr>
        <p:grpSpPr>
          <a:xfrm>
            <a:off x="61072" y="1987762"/>
            <a:ext cx="12987333" cy="5918811"/>
            <a:chOff x="0" y="0"/>
            <a:chExt cx="12987332" cy="5918809"/>
          </a:xfrm>
        </p:grpSpPr>
        <p:sp>
          <p:nvSpPr>
            <p:cNvPr id="559" name="Rectángulo"/>
            <p:cNvSpPr/>
            <p:nvPr/>
          </p:nvSpPr>
          <p:spPr>
            <a:xfrm>
              <a:off x="20884" y="28816"/>
              <a:ext cx="12945565" cy="5861177"/>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defTabSz="1733973">
                <a:defRPr sz="1400">
                  <a:latin typeface="Arial"/>
                  <a:ea typeface="Arial"/>
                  <a:cs typeface="Arial"/>
                  <a:sym typeface="Arial"/>
                </a:defRPr>
              </a:pPr>
            </a:p>
          </p:txBody>
        </p:sp>
        <p:sp>
          <p:nvSpPr>
            <p:cNvPr id="560" name="[gtx-00]$ dataio-shovel nutau.i3"/>
            <p:cNvSpPr txBox="1"/>
            <p:nvPr/>
          </p:nvSpPr>
          <p:spPr>
            <a:xfrm>
              <a:off x="0" y="0"/>
              <a:ext cx="12987333" cy="59188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t">
              <a:noAutofit/>
            </a:bodyPr>
            <a:lstStyle/>
            <a:p>
              <a:pPr defTabSz="1733973">
                <a:defRPr sz="1400">
                  <a:latin typeface="Courier New"/>
                  <a:ea typeface="Courier New"/>
                  <a:cs typeface="Courier New"/>
                  <a:sym typeface="Courier New"/>
                </a:defRPr>
              </a:pPr>
              <a:r>
                <a:t>[gtx-00]$ </a:t>
              </a:r>
              <a:r>
                <a:rPr b="1"/>
                <a:t>dataio-shovel nutau.i3</a:t>
              </a:r>
            </a:p>
          </p:txBody>
        </p:sp>
      </p:grpSp>
      <p:pic>
        <p:nvPicPr>
          <p:cNvPr id="562" name="Imagen" descr="Imagen"/>
          <p:cNvPicPr>
            <a:picLocks noChangeAspect="1"/>
          </p:cNvPicPr>
          <p:nvPr/>
        </p:nvPicPr>
        <p:blipFill>
          <a:blip r:embed="rId2">
            <a:extLst/>
          </a:blip>
          <a:stretch>
            <a:fillRect/>
          </a:stretch>
        </p:blipFill>
        <p:spPr>
          <a:xfrm>
            <a:off x="0" y="2649775"/>
            <a:ext cx="13004801" cy="68858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ree&lt;I3Particle&gt;…"/>
          <p:cNvSpPr/>
          <p:nvPr/>
        </p:nvSpPr>
        <p:spPr>
          <a:xfrm>
            <a:off x="1145660" y="1871188"/>
            <a:ext cx="3886201" cy="1117601"/>
          </a:xfrm>
          <a:prstGeom prst="roundRect">
            <a:avLst>
              <a:gd name="adj" fmla="val 17045"/>
            </a:avLst>
          </a:prstGeom>
          <a:ln w="25400">
            <a:solidFill>
              <a:srgbClr val="0096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j-lt"/>
                <a:ea typeface="+mj-ea"/>
                <a:cs typeface="+mj-cs"/>
                <a:sym typeface="Helvetica Neue Light"/>
              </a:defRPr>
            </a:pPr>
            <a:r>
              <a:t>tree&lt;I3Particle&gt;</a:t>
            </a:r>
          </a:p>
          <a:p>
            <a:pPr algn="ctr" defTabSz="584200">
              <a:defRPr sz="2100">
                <a:latin typeface="+mj-lt"/>
                <a:ea typeface="+mj-ea"/>
                <a:cs typeface="+mj-cs"/>
                <a:sym typeface="Helvetica Neue Light"/>
              </a:defRPr>
            </a:pPr>
            <a:r>
              <a:t>(direction, position, energy, type)</a:t>
            </a:r>
          </a:p>
        </p:txBody>
      </p:sp>
      <p:sp>
        <p:nvSpPr>
          <p:cNvPr id="227" name="OM, vector&lt;MCPE&gt;"/>
          <p:cNvSpPr/>
          <p:nvPr/>
        </p:nvSpPr>
        <p:spPr>
          <a:xfrm>
            <a:off x="1025010" y="3343306"/>
            <a:ext cx="4127501" cy="1130301"/>
          </a:xfrm>
          <a:prstGeom prst="roundRect">
            <a:avLst>
              <a:gd name="adj" fmla="val 16854"/>
            </a:avLst>
          </a:prstGeom>
          <a:solidFill>
            <a:srgbClr val="FFFFFF"/>
          </a:solidFill>
          <a:ln w="25400">
            <a:solidFill>
              <a:srgbClr val="0096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000">
                <a:latin typeface="+mj-lt"/>
                <a:ea typeface="+mj-ea"/>
                <a:cs typeface="+mj-cs"/>
                <a:sym typeface="Helvetica Neue Light"/>
              </a:defRPr>
            </a:lvl1pPr>
          </a:lstStyle>
          <a:p>
            <a:pPr/>
            <a:r>
              <a:t>OM, vector&lt;MCPE&gt;</a:t>
            </a:r>
          </a:p>
        </p:txBody>
      </p:sp>
      <p:sp>
        <p:nvSpPr>
          <p:cNvPr id="228" name="OM, vector&lt;MCPulse&gt;"/>
          <p:cNvSpPr/>
          <p:nvPr/>
        </p:nvSpPr>
        <p:spPr>
          <a:xfrm>
            <a:off x="489098" y="4933950"/>
            <a:ext cx="4991399" cy="1282700"/>
          </a:xfrm>
          <a:prstGeom prst="roundRect">
            <a:avLst>
              <a:gd name="adj" fmla="val 14851"/>
            </a:avLst>
          </a:prstGeom>
          <a:solidFill>
            <a:srgbClr val="FFFFFF"/>
          </a:solidFill>
          <a:ln w="25400">
            <a:solidFill>
              <a:srgbClr val="0096FF"/>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100">
                <a:latin typeface="+mj-lt"/>
                <a:ea typeface="+mj-ea"/>
                <a:cs typeface="+mj-cs"/>
                <a:sym typeface="Helvetica Neue Light"/>
              </a:defRPr>
            </a:lvl1pPr>
          </a:lstStyle>
          <a:p>
            <a:pPr/>
            <a:r>
              <a:t>OM, vector&lt;MCPulse&gt;</a:t>
            </a:r>
          </a:p>
        </p:txBody>
      </p:sp>
      <p:sp>
        <p:nvSpPr>
          <p:cNvPr id="229" name="OM, vector&lt;DOMLaunches&gt;…"/>
          <p:cNvSpPr/>
          <p:nvPr/>
        </p:nvSpPr>
        <p:spPr>
          <a:xfrm>
            <a:off x="489098" y="6676993"/>
            <a:ext cx="5199325" cy="1658343"/>
          </a:xfrm>
          <a:prstGeom prst="roundRect">
            <a:avLst>
              <a:gd name="adj" fmla="val 11966"/>
            </a:avLst>
          </a:prstGeom>
          <a:ln w="25400">
            <a:solidFill>
              <a:srgbClr val="0096FF"/>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j-lt"/>
                <a:ea typeface="+mj-ea"/>
                <a:cs typeface="+mj-cs"/>
                <a:sym typeface="Helvetica Neue Light"/>
              </a:defRPr>
            </a:pPr>
            <a:r>
              <a:t>OM, vector&lt;DOMLaunches&gt;</a:t>
            </a:r>
          </a:p>
          <a:p>
            <a:pPr algn="ctr" defTabSz="584200">
              <a:defRPr sz="2500">
                <a:latin typeface="+mj-lt"/>
                <a:ea typeface="+mj-ea"/>
                <a:cs typeface="+mj-cs"/>
                <a:sym typeface="Helvetica Neue Light"/>
              </a:defRPr>
            </a:pPr>
            <a:r>
              <a:t>(digitized, PTM waveforms)</a:t>
            </a:r>
          </a:p>
        </p:txBody>
      </p:sp>
      <p:sp>
        <p:nvSpPr>
          <p:cNvPr id="230" name="I3Particle…"/>
          <p:cNvSpPr/>
          <p:nvPr/>
        </p:nvSpPr>
        <p:spPr>
          <a:xfrm>
            <a:off x="7270750" y="1844371"/>
            <a:ext cx="4127500" cy="1171235"/>
          </a:xfrm>
          <a:prstGeom prst="roundRect">
            <a:avLst>
              <a:gd name="adj" fmla="val 17275"/>
            </a:avLst>
          </a:prstGeom>
          <a:ln w="25400">
            <a:solidFill>
              <a:srgbClr val="FF26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600">
                <a:latin typeface="+mj-lt"/>
                <a:ea typeface="+mj-ea"/>
                <a:cs typeface="+mj-cs"/>
                <a:sym typeface="Helvetica Neue Light"/>
              </a:defRPr>
            </a:pPr>
            <a:r>
              <a:t>I3Particle</a:t>
            </a:r>
          </a:p>
          <a:p>
            <a:pPr algn="ctr" defTabSz="584200">
              <a:defRPr sz="2100">
                <a:latin typeface="+mj-lt"/>
                <a:ea typeface="+mj-ea"/>
                <a:cs typeface="+mj-cs"/>
                <a:sym typeface="Helvetica Neue Light"/>
              </a:defRPr>
            </a:pPr>
            <a:r>
              <a:t>(direction, position, energy)</a:t>
            </a:r>
          </a:p>
        </p:txBody>
      </p:sp>
      <p:sp>
        <p:nvSpPr>
          <p:cNvPr id="231" name="NPEs"/>
          <p:cNvSpPr/>
          <p:nvPr/>
        </p:nvSpPr>
        <p:spPr>
          <a:xfrm>
            <a:off x="7061001" y="3451256"/>
            <a:ext cx="4546998" cy="914401"/>
          </a:xfrm>
          <a:prstGeom prst="roundRect">
            <a:avLst>
              <a:gd name="adj" fmla="val 19838"/>
            </a:avLst>
          </a:prstGeom>
          <a:solidFill>
            <a:srgbClr val="FFFFFF"/>
          </a:solidFill>
          <a:ln w="25400">
            <a:solidFill>
              <a:srgbClr val="FF26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i="1" sz="3600">
                <a:solidFill>
                  <a:schemeClr val="accent6">
                    <a:hueOff val="-101408"/>
                    <a:satOff val="-1395"/>
                    <a:lumOff val="13614"/>
                  </a:schemeClr>
                </a:solidFill>
                <a:latin typeface="Helvetica Neue"/>
                <a:ea typeface="Helvetica Neue"/>
                <a:cs typeface="Helvetica Neue"/>
                <a:sym typeface="Helvetica Neue"/>
              </a:defRPr>
            </a:lvl1pPr>
          </a:lstStyle>
          <a:p>
            <a:pPr/>
            <a:r>
              <a:t>NPEs</a:t>
            </a:r>
          </a:p>
        </p:txBody>
      </p:sp>
      <p:sp>
        <p:nvSpPr>
          <p:cNvPr id="232" name="OM, vector&lt;DOMLaunches&gt;…"/>
          <p:cNvSpPr/>
          <p:nvPr/>
        </p:nvSpPr>
        <p:spPr>
          <a:xfrm>
            <a:off x="6838801" y="6659360"/>
            <a:ext cx="4991398" cy="1658343"/>
          </a:xfrm>
          <a:prstGeom prst="roundRect">
            <a:avLst>
              <a:gd name="adj" fmla="val 11487"/>
            </a:avLst>
          </a:prstGeom>
          <a:ln w="25400">
            <a:solidFill>
              <a:srgbClr val="FF2600"/>
            </a:solidFill>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3000">
                <a:latin typeface="+mj-lt"/>
                <a:ea typeface="+mj-ea"/>
                <a:cs typeface="+mj-cs"/>
                <a:sym typeface="Helvetica Neue Light"/>
              </a:defRPr>
            </a:pPr>
            <a:r>
              <a:t>OM, vector&lt;DOMLaunches&gt;</a:t>
            </a:r>
          </a:p>
          <a:p>
            <a:pPr algn="ctr" defTabSz="584200">
              <a:defRPr sz="2500">
                <a:latin typeface="+mj-lt"/>
                <a:ea typeface="+mj-ea"/>
                <a:cs typeface="+mj-cs"/>
                <a:sym typeface="Helvetica Neue Light"/>
              </a:defRPr>
            </a:pPr>
            <a:r>
              <a:t>(digitized, PTM waveforms)</a:t>
            </a:r>
          </a:p>
        </p:txBody>
      </p:sp>
      <p:sp>
        <p:nvSpPr>
          <p:cNvPr id="233" name="OM, vector&lt;I3RecoPulse&gt;"/>
          <p:cNvSpPr/>
          <p:nvPr/>
        </p:nvSpPr>
        <p:spPr>
          <a:xfrm>
            <a:off x="6946900" y="4801308"/>
            <a:ext cx="4775200" cy="1320801"/>
          </a:xfrm>
          <a:prstGeom prst="roundRect">
            <a:avLst>
              <a:gd name="adj" fmla="val 14423"/>
            </a:avLst>
          </a:prstGeom>
          <a:solidFill>
            <a:srgbClr val="FFFFFF"/>
          </a:solidFill>
          <a:ln w="25400">
            <a:solidFill>
              <a:srgbClr val="FF26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3100">
                <a:latin typeface="+mj-lt"/>
                <a:ea typeface="+mj-ea"/>
                <a:cs typeface="+mj-cs"/>
                <a:sym typeface="Helvetica Neue Light"/>
              </a:defRPr>
            </a:lvl1pPr>
          </a:lstStyle>
          <a:p>
            <a:pPr/>
            <a:r>
              <a:t>OM, vector&lt;I3RecoPulse&gt;</a:t>
            </a:r>
          </a:p>
        </p:txBody>
      </p:sp>
      <p:sp>
        <p:nvSpPr>
          <p:cNvPr id="234" name="Línea"/>
          <p:cNvSpPr/>
          <p:nvPr/>
        </p:nvSpPr>
        <p:spPr>
          <a:xfrm flipH="1">
            <a:off x="9232899" y="2006527"/>
            <a:ext cx="1" cy="6214104"/>
          </a:xfrm>
          <a:prstGeom prst="line">
            <a:avLst/>
          </a:prstGeom>
          <a:ln w="266700">
            <a:solidFill>
              <a:srgbClr val="C0C0C0">
                <a:alpha val="60322"/>
              </a:srgbClr>
            </a:solidFill>
            <a:miter lim="400000"/>
            <a:headEnd type="stealth"/>
          </a:ln>
        </p:spPr>
        <p:txBody>
          <a:bodyPr lIns="50800" tIns="50800" rIns="50800" bIns="50800" anchor="ctr"/>
          <a:lstStyle/>
          <a:p>
            <a:pPr/>
          </a:p>
        </p:txBody>
      </p:sp>
      <p:sp>
        <p:nvSpPr>
          <p:cNvPr id="235" name="Línea"/>
          <p:cNvSpPr/>
          <p:nvPr/>
        </p:nvSpPr>
        <p:spPr>
          <a:xfrm flipV="1">
            <a:off x="2863445" y="1955686"/>
            <a:ext cx="37424" cy="6162742"/>
          </a:xfrm>
          <a:prstGeom prst="line">
            <a:avLst/>
          </a:prstGeom>
          <a:ln w="266700">
            <a:solidFill>
              <a:srgbClr val="C0C0C0">
                <a:alpha val="66856"/>
              </a:srgbClr>
            </a:solidFill>
            <a:miter lim="400000"/>
            <a:headEnd type="stealth"/>
          </a:ln>
        </p:spPr>
        <p:txBody>
          <a:bodyPr lIns="50800" tIns="50800" rIns="50800" bIns="50800" anchor="ctr"/>
          <a:lstStyle/>
          <a:p>
            <a:pPr/>
          </a:p>
        </p:txBody>
      </p:sp>
      <p:sp>
        <p:nvSpPr>
          <p:cNvPr id="236" name="Simulation"/>
          <p:cNvSpPr txBox="1"/>
          <p:nvPr/>
        </p:nvSpPr>
        <p:spPr>
          <a:xfrm>
            <a:off x="1519572" y="293953"/>
            <a:ext cx="3138377"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Simulation</a:t>
            </a:r>
          </a:p>
        </p:txBody>
      </p:sp>
      <p:sp>
        <p:nvSpPr>
          <p:cNvPr id="237" name="Reconstruction"/>
          <p:cNvSpPr txBox="1"/>
          <p:nvPr/>
        </p:nvSpPr>
        <p:spPr>
          <a:xfrm>
            <a:off x="7258050" y="293953"/>
            <a:ext cx="4434409"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Reconstruction</a:t>
            </a:r>
          </a:p>
        </p:txBody>
      </p:sp>
      <p:sp>
        <p:nvSpPr>
          <p:cNvPr id="238" name="Línea"/>
          <p:cNvSpPr/>
          <p:nvPr/>
        </p:nvSpPr>
        <p:spPr>
          <a:xfrm>
            <a:off x="-270759" y="1377815"/>
            <a:ext cx="13223668" cy="1"/>
          </a:xfrm>
          <a:prstGeom prst="line">
            <a:avLst/>
          </a:prstGeom>
          <a:ln w="25400">
            <a:solidFill>
              <a:srgbClr val="656837"/>
            </a:solidFill>
            <a:miter lim="400000"/>
          </a:ln>
        </p:spPr>
        <p:txBody>
          <a:bodyPr lIns="50800" tIns="50800" rIns="50800" bIns="50800" anchor="ctr"/>
          <a:lstStyle/>
          <a:p>
            <a:pPr algn="ctr" defTabSz="584200">
              <a:defRPr sz="3600">
                <a:latin typeface="+mj-lt"/>
                <a:ea typeface="+mj-ea"/>
                <a:cs typeface="+mj-cs"/>
                <a:sym typeface="Helvetica Neue Light"/>
              </a:defRPr>
            </a:pPr>
          </a:p>
        </p:txBody>
      </p:sp>
      <p:sp>
        <p:nvSpPr>
          <p:cNvPr id="239" name="Línea"/>
          <p:cNvSpPr/>
          <p:nvPr/>
        </p:nvSpPr>
        <p:spPr>
          <a:xfrm flipV="1">
            <a:off x="6151305" y="-1906723"/>
            <a:ext cx="1" cy="12055477"/>
          </a:xfrm>
          <a:prstGeom prst="line">
            <a:avLst/>
          </a:prstGeom>
          <a:ln w="25400">
            <a:solidFill>
              <a:srgbClr val="656837"/>
            </a:solidFill>
            <a:miter lim="400000"/>
          </a:ln>
        </p:spPr>
        <p:txBody>
          <a:bodyPr lIns="50800" tIns="50800" rIns="50800" bIns="50800" anchor="ctr"/>
          <a:lstStyle/>
          <a:p>
            <a:pPr algn="ctr" defTabSz="584200">
              <a:defRPr sz="3600">
                <a:latin typeface="+mj-lt"/>
                <a:ea typeface="+mj-ea"/>
                <a:cs typeface="+mj-cs"/>
                <a:sym typeface="Helvetica Neue Light"/>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457"/>
          <p:cNvSpPr txBox="1"/>
          <p:nvPr>
            <p:ph type="title"/>
          </p:nvPr>
        </p:nvSpPr>
        <p:spPr>
          <a:xfrm>
            <a:off x="170815" y="36189"/>
            <a:ext cx="7376641" cy="756908"/>
          </a:xfrm>
          <a:prstGeom prst="rect">
            <a:avLst/>
          </a:prstGeom>
        </p:spPr>
        <p:txBody>
          <a:bodyPr lIns="50773" tIns="50773" rIns="50773" bIns="50773"/>
          <a:lstStyle>
            <a:lvl1pPr defTabSz="1508556">
              <a:defRPr sz="4524"/>
            </a:lvl1pPr>
          </a:lstStyle>
          <a:p>
            <a:pPr/>
            <a:r>
              <a:t>simprod-scripts</a:t>
            </a:r>
          </a:p>
        </p:txBody>
      </p:sp>
      <p:sp>
        <p:nvSpPr>
          <p:cNvPr id="565" name="Shape 458"/>
          <p:cNvSpPr txBox="1"/>
          <p:nvPr/>
        </p:nvSpPr>
        <p:spPr>
          <a:xfrm>
            <a:off x="278753" y="1319881"/>
            <a:ext cx="50845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sp>
        <p:nvSpPr>
          <p:cNvPr id="566" name="Rectángulo"/>
          <p:cNvSpPr/>
          <p:nvPr/>
        </p:nvSpPr>
        <p:spPr>
          <a:xfrm>
            <a:off x="182688" y="2680422"/>
            <a:ext cx="12753448" cy="6598189"/>
          </a:xfrm>
          <a:prstGeom prst="rect">
            <a:avLst/>
          </a:prstGeom>
          <a:solidFill>
            <a:srgbClr val="CBCBCB">
              <a:alpha val="35686"/>
            </a:srgbClr>
          </a:solidFill>
          <a:ln w="12700">
            <a:solidFill>
              <a:schemeClr val="accent6">
                <a:hueOff val="-12921703"/>
                <a:satOff val="-11099"/>
                <a:lumOff val="-7127"/>
              </a:schemeClr>
            </a:solidFill>
            <a:miter lim="8000"/>
          </a:ln>
        </p:spPr>
        <p:txBody>
          <a:bodyPr lIns="0" tIns="0" rIns="0" bIns="0" anchor="ctr"/>
          <a:lstStyle/>
          <a:p>
            <a:pPr defTabSz="1733973">
              <a:defRPr sz="2600">
                <a:latin typeface="Arial"/>
                <a:ea typeface="Arial"/>
                <a:cs typeface="Arial"/>
                <a:sym typeface="Arial"/>
              </a:defRPr>
            </a:pPr>
          </a:p>
        </p:txBody>
      </p:sp>
      <p:sp>
        <p:nvSpPr>
          <p:cNvPr id="567" name="[gtx-00]$ python $I3_BUILD/simprod-scripts/resources/scripts/clsim.py \…"/>
          <p:cNvSpPr txBox="1"/>
          <p:nvPr/>
        </p:nvSpPr>
        <p:spPr>
          <a:xfrm>
            <a:off x="182689" y="3009497"/>
            <a:ext cx="12639423" cy="6218740"/>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lstStyle/>
          <a:p>
            <a:pPr lvl="1" indent="0" defTabSz="1733973">
              <a:defRPr sz="2000">
                <a:latin typeface="Courier New"/>
                <a:ea typeface="Courier New"/>
                <a:cs typeface="Courier New"/>
                <a:sym typeface="Courier New"/>
              </a:defRPr>
            </a:pPr>
            <a:r>
              <a:t>[gtx-00]$ </a:t>
            </a:r>
            <a:r>
              <a:rPr b="1"/>
              <a:t>python $I3_BUILD/simprod-scripts/resources/scripts/clsim.py \</a:t>
            </a:r>
            <a:endParaRPr b="1"/>
          </a:p>
          <a:p>
            <a:pPr defTabSz="1733973">
              <a:defRPr b="1" sz="2000">
                <a:latin typeface="Courier New"/>
                <a:ea typeface="Courier New"/>
                <a:cs typeface="Courier New"/>
                <a:sym typeface="Courier New"/>
              </a:defRPr>
            </a:pPr>
            <a:r>
              <a:t>                  --gcdfile gcdfile.i3.gz \</a:t>
            </a:r>
            <a:endParaRPr sz="4400">
              <a:latin typeface="Arial"/>
              <a:ea typeface="Arial"/>
              <a:cs typeface="Arial"/>
              <a:sym typeface="Arial"/>
            </a:endParaRPr>
          </a:p>
          <a:p>
            <a:pPr defTabSz="1733973">
              <a:defRPr b="1" sz="2000">
                <a:latin typeface="Courier New"/>
                <a:ea typeface="Courier New"/>
                <a:cs typeface="Courier New"/>
                <a:sym typeface="Courier New"/>
              </a:defRPr>
            </a:pPr>
            <a:r>
              <a:t>                  --inputfilelist nutau.i3 --outputfile mcpes.i3   \</a:t>
            </a:r>
            <a:endParaRPr sz="4400">
              <a:latin typeface="Arial"/>
              <a:ea typeface="Arial"/>
              <a:cs typeface="Arial"/>
              <a:sym typeface="Arial"/>
            </a:endParaRPr>
          </a:p>
          <a:p>
            <a:pPr defTabSz="1733973">
              <a:defRPr b="1" sz="2000">
                <a:latin typeface="Courier New"/>
                <a:ea typeface="Courier New"/>
                <a:cs typeface="Courier New"/>
                <a:sym typeface="Courier New"/>
              </a:defRPr>
            </a:pPr>
            <a:r>
              <a:t>                  --seed 123 --procnum 0 --nproc 1 --no-RunMPHitFilter \</a:t>
            </a:r>
            <a:endParaRPr sz="4400">
              <a:latin typeface="Arial"/>
              <a:ea typeface="Arial"/>
              <a:cs typeface="Arial"/>
              <a:sym typeface="Arial"/>
            </a:endParaRPr>
          </a:p>
          <a:p>
            <a:pPr defTabSz="1733973">
              <a:defRPr b="1" sz="2000">
                <a:latin typeface="Courier New"/>
                <a:ea typeface="Courier New"/>
                <a:cs typeface="Courier New"/>
                <a:sym typeface="Courier New"/>
              </a:defRPr>
            </a:pPr>
            <a:r>
              <a:t>                  </a:t>
            </a:r>
            <a:r>
              <a:rPr i="1">
                <a:solidFill>
                  <a:srgbClr val="FF2600"/>
                </a:solidFill>
              </a:rPr>
              <a:t>--UseGPUs</a:t>
            </a:r>
            <a:r>
              <a:t> --UseGSLRNG</a:t>
            </a:r>
            <a:endParaRPr sz="4400">
              <a:latin typeface="Arial"/>
              <a:ea typeface="Arial"/>
              <a:cs typeface="Arial"/>
              <a:sym typeface="Arial"/>
            </a:endParaRPr>
          </a:p>
          <a:p>
            <a:pPr defTabSz="1733973">
              <a:defRPr sz="2600">
                <a:latin typeface="Arial"/>
                <a:ea typeface="Arial"/>
                <a:cs typeface="Arial"/>
                <a:sym typeface="Arial"/>
              </a:defRPr>
            </a:pPr>
            <a:endParaRPr b="1" sz="4400"/>
          </a:p>
          <a:p>
            <a:pPr defTabSz="1733973">
              <a:defRPr sz="2000">
                <a:latin typeface="Courier New"/>
                <a:ea typeface="Courier New"/>
                <a:cs typeface="Courier New"/>
                <a:sym typeface="Courier New"/>
              </a:defRPr>
            </a:pPr>
            <a:r>
              <a:t>[gtx-00]$ </a:t>
            </a:r>
            <a:r>
              <a:rPr b="1"/>
              <a:t>dataio-shovel mcpes.i3</a:t>
            </a:r>
            <a:endParaRPr b="1" sz="4400">
              <a:latin typeface="Arial"/>
              <a:ea typeface="Arial"/>
              <a:cs typeface="Arial"/>
              <a:sym typeface="Arial"/>
            </a:endParaRPr>
          </a:p>
          <a:p>
            <a:pPr defTabSz="1733973">
              <a:defRPr sz="2600">
                <a:latin typeface="Arial"/>
                <a:ea typeface="Arial"/>
                <a:cs typeface="Arial"/>
                <a:sym typeface="Arial"/>
              </a:defRPr>
            </a:pPr>
            <a:endParaRPr b="1" sz="4400"/>
          </a:p>
          <a:p>
            <a:pPr defTabSz="1733973">
              <a:defRPr sz="2000">
                <a:latin typeface="Courier New"/>
                <a:ea typeface="Courier New"/>
                <a:cs typeface="Courier New"/>
                <a:sym typeface="Courier New"/>
              </a:defRPr>
            </a:pPr>
            <a:r>
              <a:t>[gtx-00]$ </a:t>
            </a:r>
            <a:r>
              <a:rPr b="1"/>
              <a:t>python $I3_BUILD/simprod-scripts/resources/scripts/detector.py \</a:t>
            </a:r>
            <a:endParaRPr b="1" sz="4400">
              <a:latin typeface="Arial"/>
              <a:ea typeface="Arial"/>
              <a:cs typeface="Arial"/>
              <a:sym typeface="Arial"/>
            </a:endParaRPr>
          </a:p>
          <a:p>
            <a:pPr defTabSz="1733973">
              <a:defRPr b="1" sz="2000">
                <a:latin typeface="Courier New"/>
                <a:ea typeface="Courier New"/>
                <a:cs typeface="Courier New"/>
                <a:sym typeface="Courier New"/>
              </a:defRPr>
            </a:pPr>
            <a:r>
              <a:t>                  --gcdfile gcdfile.i3.gz \</a:t>
            </a:r>
            <a:endParaRPr sz="4400">
              <a:latin typeface="Arial"/>
              <a:ea typeface="Arial"/>
              <a:cs typeface="Arial"/>
              <a:sym typeface="Arial"/>
            </a:endParaRPr>
          </a:p>
          <a:p>
            <a:pPr defTabSz="1733973">
              <a:defRPr b="1" sz="2000">
                <a:latin typeface="Courier New"/>
                <a:ea typeface="Courier New"/>
                <a:cs typeface="Courier New"/>
                <a:sym typeface="Courier New"/>
              </a:defRPr>
            </a:pPr>
            <a:r>
              <a:t>                  --inputfile mcpes.i3 --outputfile det.i3 \</a:t>
            </a:r>
            <a:endParaRPr sz="4400">
              <a:latin typeface="Arial"/>
              <a:ea typeface="Arial"/>
              <a:cs typeface="Arial"/>
              <a:sym typeface="Arial"/>
            </a:endParaRPr>
          </a:p>
          <a:p>
            <a:pPr defTabSz="1733973">
              <a:defRPr b="1" sz="2000">
                <a:latin typeface="Courier New"/>
                <a:ea typeface="Courier New"/>
                <a:cs typeface="Courier New"/>
                <a:sym typeface="Courier New"/>
              </a:defRPr>
            </a:pPr>
            <a:r>
              <a:t>                  --seed 123 --procnum 0 --nproc 1 --RunID 123 —UseGSLRNG</a:t>
            </a:r>
            <a:endParaRPr sz="4400">
              <a:latin typeface="Arial"/>
              <a:ea typeface="Arial"/>
              <a:cs typeface="Arial"/>
              <a:sym typeface="Arial"/>
            </a:endParaRPr>
          </a:p>
          <a:p>
            <a:pPr defTabSz="1733973">
              <a:defRPr sz="2600">
                <a:latin typeface="Arial"/>
                <a:ea typeface="Arial"/>
                <a:cs typeface="Arial"/>
                <a:sym typeface="Arial"/>
              </a:defRPr>
            </a:pPr>
            <a:endParaRPr b="1" sz="4400"/>
          </a:p>
          <a:p>
            <a:pPr defTabSz="1733973">
              <a:defRPr sz="2000">
                <a:latin typeface="Courier New"/>
                <a:ea typeface="Courier New"/>
                <a:cs typeface="Courier New"/>
                <a:sym typeface="Courier New"/>
              </a:defRPr>
            </a:pPr>
            <a:r>
              <a:t>[gtx-00]$</a:t>
            </a:r>
            <a:r>
              <a:rPr b="1"/>
              <a:t> dataio-shovel det.i3</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457"/>
          <p:cNvSpPr txBox="1"/>
          <p:nvPr>
            <p:ph type="title"/>
          </p:nvPr>
        </p:nvSpPr>
        <p:spPr>
          <a:xfrm>
            <a:off x="170815" y="36189"/>
            <a:ext cx="7376641" cy="756908"/>
          </a:xfrm>
          <a:prstGeom prst="rect">
            <a:avLst/>
          </a:prstGeom>
        </p:spPr>
        <p:txBody>
          <a:bodyPr lIns="50773" tIns="50773" rIns="50773" bIns="50773"/>
          <a:lstStyle>
            <a:lvl1pPr defTabSz="1508556">
              <a:defRPr sz="4524"/>
            </a:lvl1pPr>
          </a:lstStyle>
          <a:p>
            <a:pPr/>
            <a:r>
              <a:t>simprod-scripts</a:t>
            </a:r>
          </a:p>
        </p:txBody>
      </p:sp>
      <p:sp>
        <p:nvSpPr>
          <p:cNvPr id="570" name="Shape 458"/>
          <p:cNvSpPr txBox="1"/>
          <p:nvPr/>
        </p:nvSpPr>
        <p:spPr>
          <a:xfrm>
            <a:off x="278753" y="1319881"/>
            <a:ext cx="50845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sp>
        <p:nvSpPr>
          <p:cNvPr id="571" name="Rectángulo"/>
          <p:cNvSpPr/>
          <p:nvPr/>
        </p:nvSpPr>
        <p:spPr>
          <a:xfrm>
            <a:off x="125676" y="2092439"/>
            <a:ext cx="12753448" cy="6598189"/>
          </a:xfrm>
          <a:prstGeom prst="rect">
            <a:avLst/>
          </a:prstGeom>
          <a:solidFill>
            <a:srgbClr val="CBCBCB">
              <a:alpha val="35686"/>
            </a:srgbClr>
          </a:solidFill>
          <a:ln w="12700">
            <a:solidFill>
              <a:schemeClr val="accent6">
                <a:hueOff val="-12921703"/>
                <a:satOff val="-11099"/>
                <a:lumOff val="-7127"/>
              </a:schemeClr>
            </a:solidFill>
            <a:miter lim="8000"/>
          </a:ln>
        </p:spPr>
        <p:txBody>
          <a:bodyPr lIns="0" tIns="0" rIns="0" bIns="0" anchor="ctr"/>
          <a:lstStyle/>
          <a:p>
            <a:pPr defTabSz="1733973">
              <a:defRPr sz="2600">
                <a:latin typeface="Arial"/>
                <a:ea typeface="Arial"/>
                <a:cs typeface="Arial"/>
                <a:sym typeface="Arial"/>
              </a:defRPr>
            </a:pPr>
          </a:p>
        </p:txBody>
      </p:sp>
      <p:sp>
        <p:nvSpPr>
          <p:cNvPr id="572" name="[gtx-00]$ dataio-shovel mcpes.i3"/>
          <p:cNvSpPr txBox="1"/>
          <p:nvPr/>
        </p:nvSpPr>
        <p:spPr>
          <a:xfrm>
            <a:off x="182688" y="2316810"/>
            <a:ext cx="12639424" cy="6218740"/>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lstStyle/>
          <a:p>
            <a:pPr defTabSz="1733973">
              <a:defRPr sz="2000">
                <a:latin typeface="Courier New"/>
                <a:ea typeface="Courier New"/>
                <a:cs typeface="Courier New"/>
                <a:sym typeface="Courier New"/>
              </a:defRPr>
            </a:pPr>
            <a:r>
              <a:t>[gtx-00]$</a:t>
            </a:r>
            <a:r>
              <a:rPr b="1"/>
              <a:t> dataio-shovel mcpes.i3</a:t>
            </a:r>
          </a:p>
        </p:txBody>
      </p:sp>
      <p:pic>
        <p:nvPicPr>
          <p:cNvPr id="573" name="Imagen" descr="Imagen"/>
          <p:cNvPicPr>
            <a:picLocks noChangeAspect="1"/>
          </p:cNvPicPr>
          <p:nvPr/>
        </p:nvPicPr>
        <p:blipFill>
          <a:blip r:embed="rId2">
            <a:extLst/>
          </a:blip>
          <a:stretch>
            <a:fillRect/>
          </a:stretch>
        </p:blipFill>
        <p:spPr>
          <a:xfrm>
            <a:off x="0" y="2830887"/>
            <a:ext cx="13004801" cy="68588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457"/>
          <p:cNvSpPr txBox="1"/>
          <p:nvPr>
            <p:ph type="title"/>
          </p:nvPr>
        </p:nvSpPr>
        <p:spPr>
          <a:xfrm>
            <a:off x="170815" y="36189"/>
            <a:ext cx="7376641" cy="756908"/>
          </a:xfrm>
          <a:prstGeom prst="rect">
            <a:avLst/>
          </a:prstGeom>
        </p:spPr>
        <p:txBody>
          <a:bodyPr lIns="50773" tIns="50773" rIns="50773" bIns="50773"/>
          <a:lstStyle>
            <a:lvl1pPr defTabSz="1508556">
              <a:defRPr sz="4524"/>
            </a:lvl1pPr>
          </a:lstStyle>
          <a:p>
            <a:pPr/>
            <a:r>
              <a:t>simprod-scripts</a:t>
            </a:r>
          </a:p>
        </p:txBody>
      </p:sp>
      <p:sp>
        <p:nvSpPr>
          <p:cNvPr id="576" name="Shape 458"/>
          <p:cNvSpPr txBox="1"/>
          <p:nvPr/>
        </p:nvSpPr>
        <p:spPr>
          <a:xfrm>
            <a:off x="278753" y="1319881"/>
            <a:ext cx="50845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sp>
        <p:nvSpPr>
          <p:cNvPr id="577" name="Rectángulo"/>
          <p:cNvSpPr/>
          <p:nvPr/>
        </p:nvSpPr>
        <p:spPr>
          <a:xfrm>
            <a:off x="125676" y="1884915"/>
            <a:ext cx="12753448" cy="6598189"/>
          </a:xfrm>
          <a:prstGeom prst="rect">
            <a:avLst/>
          </a:prstGeom>
          <a:solidFill>
            <a:srgbClr val="CBCBCB">
              <a:alpha val="35686"/>
            </a:srgbClr>
          </a:solidFill>
          <a:ln w="12700">
            <a:solidFill>
              <a:schemeClr val="accent6">
                <a:hueOff val="-12921703"/>
                <a:satOff val="-11099"/>
                <a:lumOff val="-7127"/>
              </a:schemeClr>
            </a:solidFill>
            <a:miter lim="8000"/>
          </a:ln>
        </p:spPr>
        <p:txBody>
          <a:bodyPr lIns="0" tIns="0" rIns="0" bIns="0" anchor="ctr"/>
          <a:lstStyle/>
          <a:p>
            <a:pPr defTabSz="1733973">
              <a:defRPr sz="2600">
                <a:latin typeface="Arial"/>
                <a:ea typeface="Arial"/>
                <a:cs typeface="Arial"/>
                <a:sym typeface="Arial"/>
              </a:defRPr>
            </a:pPr>
          </a:p>
        </p:txBody>
      </p:sp>
      <p:sp>
        <p:nvSpPr>
          <p:cNvPr id="578" name="[gtx-00]$ dataio-shovel det.i3"/>
          <p:cNvSpPr txBox="1"/>
          <p:nvPr/>
        </p:nvSpPr>
        <p:spPr>
          <a:xfrm>
            <a:off x="182688" y="2074640"/>
            <a:ext cx="12639424" cy="6218740"/>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lstStyle/>
          <a:p>
            <a:pPr defTabSz="1733973">
              <a:defRPr sz="2000">
                <a:latin typeface="Courier New"/>
                <a:ea typeface="Courier New"/>
                <a:cs typeface="Courier New"/>
                <a:sym typeface="Courier New"/>
              </a:defRPr>
            </a:pPr>
            <a:r>
              <a:t>[gtx-00]$</a:t>
            </a:r>
            <a:r>
              <a:rPr b="1"/>
              <a:t> dataio-shovel det.i3</a:t>
            </a:r>
          </a:p>
        </p:txBody>
      </p:sp>
      <p:pic>
        <p:nvPicPr>
          <p:cNvPr id="579" name="Imagen" descr="Imagen"/>
          <p:cNvPicPr>
            <a:picLocks noChangeAspect="1"/>
          </p:cNvPicPr>
          <p:nvPr/>
        </p:nvPicPr>
        <p:blipFill>
          <a:blip r:embed="rId2">
            <a:extLst/>
          </a:blip>
          <a:stretch>
            <a:fillRect/>
          </a:stretch>
        </p:blipFill>
        <p:spPr>
          <a:xfrm>
            <a:off x="-1" y="2545410"/>
            <a:ext cx="13004801" cy="91017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464"/>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82" name="Shape 465"/>
          <p:cNvSpPr txBox="1"/>
          <p:nvPr>
            <p:ph type="title"/>
          </p:nvPr>
        </p:nvSpPr>
        <p:spPr>
          <a:xfrm>
            <a:off x="231245" y="-39349"/>
            <a:ext cx="7376642" cy="756908"/>
          </a:xfrm>
          <a:prstGeom prst="rect">
            <a:avLst/>
          </a:prstGeom>
        </p:spPr>
        <p:txBody>
          <a:bodyPr lIns="50773" tIns="50773" rIns="50773" bIns="50773"/>
          <a:lstStyle>
            <a:lvl1pPr defTabSz="1508556">
              <a:defRPr sz="4524"/>
            </a:lvl1pPr>
          </a:lstStyle>
          <a:p>
            <a:pPr/>
            <a:r>
              <a:t>simprod-scripts</a:t>
            </a:r>
          </a:p>
        </p:txBody>
      </p:sp>
      <p:sp>
        <p:nvSpPr>
          <p:cNvPr id="583" name="Shape 466"/>
          <p:cNvSpPr txBox="1"/>
          <p:nvPr/>
        </p:nvSpPr>
        <p:spPr>
          <a:xfrm>
            <a:off x="308571" y="909781"/>
            <a:ext cx="623401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grpSp>
        <p:nvGrpSpPr>
          <p:cNvPr id="586" name="Shape 467"/>
          <p:cNvGrpSpPr/>
          <p:nvPr/>
        </p:nvGrpSpPr>
        <p:grpSpPr>
          <a:xfrm>
            <a:off x="326962" y="1662399"/>
            <a:ext cx="12350876" cy="7800447"/>
            <a:chOff x="0" y="0"/>
            <a:chExt cx="12350874" cy="7800446"/>
          </a:xfrm>
        </p:grpSpPr>
        <p:sp>
          <p:nvSpPr>
            <p:cNvPr id="584" name="Rectángulo"/>
            <p:cNvSpPr/>
            <p:nvPr/>
          </p:nvSpPr>
          <p:spPr>
            <a:xfrm>
              <a:off x="0" y="0"/>
              <a:ext cx="12350875" cy="7800447"/>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defTabSz="1733973">
                <a:defRPr sz="2600">
                  <a:latin typeface="Arial"/>
                  <a:ea typeface="Arial"/>
                  <a:cs typeface="Arial"/>
                  <a:sym typeface="Arial"/>
                </a:defRPr>
              </a:pPr>
            </a:p>
          </p:txBody>
        </p:sp>
        <p:sp>
          <p:nvSpPr>
            <p:cNvPr id="585" name="[gtx-00]$ python $I3_BUILD/simprod-scripts/resources/scripts/corsika.py \…"/>
            <p:cNvSpPr txBox="1"/>
            <p:nvPr/>
          </p:nvSpPr>
          <p:spPr>
            <a:xfrm>
              <a:off x="0" y="308805"/>
              <a:ext cx="12320776" cy="740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p>
              <a:pPr defTabSz="1733973">
                <a:defRPr sz="2000">
                  <a:latin typeface="Courier New"/>
                  <a:ea typeface="Courier New"/>
                  <a:cs typeface="Courier New"/>
                  <a:sym typeface="Courier New"/>
                </a:defRPr>
              </a:pPr>
              <a:r>
                <a:t>[gtx-00]$ </a:t>
              </a:r>
              <a:r>
                <a:rPr b="1"/>
                <a:t>python $I3_BUILD/simprod-scripts/resources/scripts/corsika.py \</a:t>
              </a:r>
              <a:endParaRPr b="1" sz="4400">
                <a:latin typeface="Arial"/>
                <a:ea typeface="Arial"/>
                <a:cs typeface="Arial"/>
                <a:sym typeface="Arial"/>
              </a:endParaRPr>
            </a:p>
            <a:p>
              <a:pPr defTabSz="1733973">
                <a:defRPr b="1" sz="2000">
                  <a:latin typeface="Courier New"/>
                  <a:ea typeface="Courier New"/>
                  <a:cs typeface="Courier New"/>
                  <a:sym typeface="Courier New"/>
                </a:defRPr>
              </a:pPr>
              <a:r>
                <a:t>                  --nshowers 10000 --outputfile corsika_bg.i3 --seed 1234 \</a:t>
              </a:r>
              <a:endParaRPr sz="4400">
                <a:latin typeface="Arial"/>
                <a:ea typeface="Arial"/>
                <a:cs typeface="Arial"/>
                <a:sym typeface="Arial"/>
              </a:endParaRPr>
            </a:p>
            <a:p>
              <a:pPr defTabSz="1733973">
                <a:defRPr b="1" sz="2000">
                  <a:latin typeface="Courier New"/>
                  <a:ea typeface="Courier New"/>
                  <a:cs typeface="Courier New"/>
                  <a:sym typeface="Courier New"/>
                </a:defRPr>
              </a:pPr>
              <a:r>
                <a:t>                  --CORSIKAseed=123 --ranpri 2  \</a:t>
              </a:r>
              <a:endParaRPr sz="4400">
                <a:latin typeface="Arial"/>
                <a:ea typeface="Arial"/>
                <a:cs typeface="Arial"/>
                <a:sym typeface="Arial"/>
              </a:endParaRPr>
            </a:p>
            <a:p>
              <a:pPr defTabSz="1733973">
                <a:defRPr b="1" sz="2000">
                  <a:latin typeface="Courier New"/>
                  <a:ea typeface="Courier New"/>
                  <a:cs typeface="Courier New"/>
                  <a:sym typeface="Courier New"/>
                </a:defRPr>
              </a:pPr>
              <a:r>
                <a:t>                  --corsikaVersion v6960-5comp \</a:t>
              </a:r>
              <a:endParaRPr sz="4400">
                <a:latin typeface="Arial"/>
                <a:ea typeface="Arial"/>
                <a:cs typeface="Arial"/>
                <a:sym typeface="Arial"/>
              </a:endParaRPr>
            </a:p>
            <a:p>
              <a:pPr defTabSz="1733973">
                <a:defRPr b="1" sz="2000">
                  <a:latin typeface="Courier New"/>
                  <a:ea typeface="Courier New"/>
                  <a:cs typeface="Courier New"/>
                  <a:sym typeface="Courier New"/>
                </a:defRPr>
              </a:pPr>
              <a:r>
                <a:t>                  --corsikaName dcorsika --UseGSLRNG  \</a:t>
              </a:r>
            </a:p>
            <a:p>
              <a:pPr defTabSz="1733973">
                <a:defRPr b="1" sz="2000">
                  <a:latin typeface="Courier New"/>
                  <a:ea typeface="Courier New"/>
                  <a:cs typeface="Courier New"/>
                  <a:sym typeface="Courier New"/>
                </a:defRPr>
              </a:pPr>
              <a:r>
                <a:t>                  --skipoptions compress </a:t>
              </a:r>
              <a:endParaRPr sz="4400">
                <a:latin typeface="Arial"/>
                <a:ea typeface="Arial"/>
                <a:cs typeface="Arial"/>
                <a:sym typeface="Arial"/>
              </a:endParaRPr>
            </a:p>
            <a:p>
              <a:pPr defTabSz="1733973">
                <a:defRPr sz="2600">
                  <a:latin typeface="Arial"/>
                  <a:ea typeface="Arial"/>
                  <a:cs typeface="Arial"/>
                  <a:sym typeface="Arial"/>
                </a:defRPr>
              </a:pPr>
              <a:endParaRPr b="1" sz="2000"/>
            </a:p>
            <a:p>
              <a:pPr defTabSz="1733973">
                <a:defRPr sz="2000">
                  <a:latin typeface="Courier New"/>
                  <a:ea typeface="Courier New"/>
                  <a:cs typeface="Courier New"/>
                  <a:sym typeface="Courier New"/>
                </a:defRPr>
              </a:pPr>
              <a:r>
                <a:t>[gtx-00]$ </a:t>
              </a:r>
              <a:r>
                <a:rPr b="1"/>
                <a:t>dataio-shovel corsika_bg.i3</a:t>
              </a:r>
              <a:endParaRPr b="1" sz="4400">
                <a:latin typeface="Arial"/>
                <a:ea typeface="Arial"/>
                <a:cs typeface="Arial"/>
                <a:sym typeface="Arial"/>
              </a:endParaRPr>
            </a:p>
            <a:p>
              <a:pPr defTabSz="1733973">
                <a:defRPr sz="2600">
                  <a:latin typeface="Arial"/>
                  <a:ea typeface="Arial"/>
                  <a:cs typeface="Arial"/>
                  <a:sym typeface="Arial"/>
                </a:defRPr>
              </a:pPr>
              <a:endParaRPr b="1" sz="2000"/>
            </a:p>
            <a:p>
              <a:pPr defTabSz="1733973">
                <a:defRPr sz="2000">
                  <a:latin typeface="Courier New"/>
                  <a:ea typeface="Courier New"/>
                  <a:cs typeface="Courier New"/>
                  <a:sym typeface="Courier New"/>
                </a:defRPr>
              </a:pPr>
              <a:r>
                <a:t>[gtx-00]$ </a:t>
              </a:r>
              <a:r>
                <a:rPr b="1"/>
                <a:t>python $I3_BUILD/simprod-scripts/resources/scripts/polyplopia.py  \</a:t>
              </a:r>
              <a:endParaRPr b="1" sz="4400">
                <a:latin typeface="Arial"/>
                <a:ea typeface="Arial"/>
                <a:cs typeface="Arial"/>
                <a:sym typeface="Arial"/>
              </a:endParaRPr>
            </a:p>
            <a:p>
              <a:pPr defTabSz="1733973">
                <a:defRPr b="1" sz="2000">
                  <a:latin typeface="Courier New"/>
                  <a:ea typeface="Courier New"/>
                  <a:cs typeface="Courier New"/>
                  <a:sym typeface="Courier New"/>
                </a:defRPr>
              </a:pPr>
              <a:r>
                <a:t>                --gcdfile gcdfile.i3.gz \</a:t>
              </a:r>
              <a:endParaRPr sz="4400">
                <a:latin typeface="Arial"/>
                <a:ea typeface="Arial"/>
                <a:cs typeface="Arial"/>
                <a:sym typeface="Arial"/>
              </a:endParaRPr>
            </a:p>
            <a:p>
              <a:pPr defTabSz="1733973">
                <a:defRPr b="1" sz="2000">
                  <a:latin typeface="Courier New"/>
                  <a:ea typeface="Courier New"/>
                  <a:cs typeface="Courier New"/>
                  <a:sym typeface="Courier New"/>
                </a:defRPr>
              </a:pPr>
              <a:r>
                <a:t>                --inputfile mcpes.i3 --outputfile merged_pes.i3 \</a:t>
              </a:r>
              <a:endParaRPr sz="4400">
                <a:latin typeface="Arial"/>
                <a:ea typeface="Arial"/>
                <a:cs typeface="Arial"/>
                <a:sym typeface="Arial"/>
              </a:endParaRPr>
            </a:p>
            <a:p>
              <a:pPr defTabSz="1733973">
                <a:defRPr b="1" sz="2000">
                  <a:latin typeface="Courier New"/>
                  <a:ea typeface="Courier New"/>
                  <a:cs typeface="Courier New"/>
                  <a:sym typeface="Courier New"/>
                </a:defRPr>
              </a:pPr>
              <a:r>
                <a:t>                --seed 1234 \</a:t>
              </a:r>
            </a:p>
            <a:p>
              <a:pPr defTabSz="1733973">
                <a:defRPr b="1" sz="2000">
                  <a:latin typeface="Courier New"/>
                  <a:ea typeface="Courier New"/>
                  <a:cs typeface="Courier New"/>
                  <a:sym typeface="Courier New"/>
                </a:defRPr>
              </a:pPr>
              <a:r>
                <a:t>                --backgroundfile corsika_bg.i3 --mctype NuTau \</a:t>
              </a:r>
              <a:br/>
              <a:r>
                <a:t>                --UseGSLRNG</a:t>
              </a:r>
              <a:endParaRPr sz="4400">
                <a:latin typeface="Arial"/>
                <a:ea typeface="Arial"/>
                <a:cs typeface="Arial"/>
                <a:sym typeface="Arial"/>
              </a:endParaRPr>
            </a:p>
            <a:p>
              <a:pPr defTabSz="1733973">
                <a:defRPr sz="2600">
                  <a:latin typeface="Arial"/>
                  <a:ea typeface="Arial"/>
                  <a:cs typeface="Arial"/>
                  <a:sym typeface="Arial"/>
                </a:defRPr>
              </a:pPr>
              <a:endParaRPr b="1" sz="2000"/>
            </a:p>
            <a:p>
              <a:pPr defTabSz="1733973">
                <a:defRPr sz="2000">
                  <a:latin typeface="Courier New"/>
                  <a:ea typeface="Courier New"/>
                  <a:cs typeface="Courier New"/>
                  <a:sym typeface="Courier New"/>
                </a:defRPr>
              </a:pPr>
              <a:r>
                <a:t>[gtx-00]$ </a:t>
              </a:r>
              <a:r>
                <a:rPr b="1"/>
                <a:t>python $I3_BUILD/simprod-scripts/resources/scripts/detector.py \</a:t>
              </a:r>
              <a:endParaRPr b="1" sz="4400">
                <a:latin typeface="Arial"/>
                <a:ea typeface="Arial"/>
                <a:cs typeface="Arial"/>
                <a:sym typeface="Arial"/>
              </a:endParaRPr>
            </a:p>
            <a:p>
              <a:pPr defTabSz="1733973">
                <a:defRPr b="1" sz="2000">
                  <a:latin typeface="Courier New"/>
                  <a:ea typeface="Courier New"/>
                  <a:cs typeface="Courier New"/>
                  <a:sym typeface="Courier New"/>
                </a:defRPr>
              </a:pPr>
              <a:r>
                <a:t>                  --gcdfile  gcdfile.i3.gz \</a:t>
              </a:r>
              <a:endParaRPr sz="4400">
                <a:latin typeface="Arial"/>
                <a:ea typeface="Arial"/>
                <a:cs typeface="Arial"/>
                <a:sym typeface="Arial"/>
              </a:endParaRPr>
            </a:p>
            <a:p>
              <a:pPr defTabSz="1733973">
                <a:defRPr b="1" sz="2000">
                  <a:latin typeface="Courier New"/>
                  <a:ea typeface="Courier New"/>
                  <a:cs typeface="Courier New"/>
                  <a:sym typeface="Courier New"/>
                </a:defRPr>
              </a:pPr>
              <a:r>
                <a:t>                  --inputfile merged_pes.i3 --outputfile det_wcoinc.i3 \</a:t>
              </a:r>
              <a:endParaRPr sz="4400">
                <a:latin typeface="Arial"/>
                <a:ea typeface="Arial"/>
                <a:cs typeface="Arial"/>
                <a:sym typeface="Arial"/>
              </a:endParaRPr>
            </a:p>
            <a:p>
              <a:pPr defTabSz="1733973">
                <a:defRPr b="1" sz="2000">
                  <a:latin typeface="Courier New"/>
                  <a:ea typeface="Courier New"/>
                  <a:cs typeface="Courier New"/>
                  <a:sym typeface="Courier New"/>
                </a:defRPr>
              </a:pPr>
              <a:r>
                <a:t>                  --seed 123 --RunID 123 --UseGSLRNG</a:t>
              </a:r>
              <a:endParaRPr sz="4400">
                <a:latin typeface="Arial"/>
                <a:ea typeface="Arial"/>
                <a:cs typeface="Arial"/>
                <a:sym typeface="Arial"/>
              </a:endParaRPr>
            </a:p>
            <a:p>
              <a:pPr defTabSz="1733973">
                <a:defRPr sz="2600">
                  <a:latin typeface="Arial"/>
                  <a:ea typeface="Arial"/>
                  <a:cs typeface="Arial"/>
                  <a:sym typeface="Arial"/>
                </a:defRPr>
              </a:pPr>
              <a:endParaRPr b="1" sz="2000"/>
            </a:p>
            <a:p>
              <a:pPr defTabSz="1733973">
                <a:defRPr sz="2000">
                  <a:latin typeface="Courier New"/>
                  <a:ea typeface="Courier New"/>
                  <a:cs typeface="Courier New"/>
                  <a:sym typeface="Courier New"/>
                </a:defRPr>
              </a:pPr>
              <a:r>
                <a:t>[gtx-00]$</a:t>
              </a:r>
              <a:r>
                <a:rPr b="1"/>
                <a:t> dataio-shovel det_wcoinc.i3</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464"/>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89" name="Shape 465"/>
          <p:cNvSpPr txBox="1"/>
          <p:nvPr>
            <p:ph type="title"/>
          </p:nvPr>
        </p:nvSpPr>
        <p:spPr>
          <a:xfrm>
            <a:off x="231245" y="-39349"/>
            <a:ext cx="7376642" cy="756908"/>
          </a:xfrm>
          <a:prstGeom prst="rect">
            <a:avLst/>
          </a:prstGeom>
        </p:spPr>
        <p:txBody>
          <a:bodyPr lIns="50773" tIns="50773" rIns="50773" bIns="50773"/>
          <a:lstStyle>
            <a:lvl1pPr defTabSz="1508556">
              <a:defRPr sz="4524"/>
            </a:lvl1pPr>
          </a:lstStyle>
          <a:p>
            <a:pPr/>
            <a:r>
              <a:t>simprod-scripts</a:t>
            </a:r>
          </a:p>
        </p:txBody>
      </p:sp>
      <p:sp>
        <p:nvSpPr>
          <p:cNvPr id="590" name="Shape 466"/>
          <p:cNvSpPr txBox="1"/>
          <p:nvPr/>
        </p:nvSpPr>
        <p:spPr>
          <a:xfrm>
            <a:off x="308571" y="909781"/>
            <a:ext cx="623401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grpSp>
        <p:nvGrpSpPr>
          <p:cNvPr id="593" name="Shape 467"/>
          <p:cNvGrpSpPr/>
          <p:nvPr/>
        </p:nvGrpSpPr>
        <p:grpSpPr>
          <a:xfrm>
            <a:off x="326962" y="1662399"/>
            <a:ext cx="12350876" cy="7800447"/>
            <a:chOff x="0" y="0"/>
            <a:chExt cx="12350874" cy="7800446"/>
          </a:xfrm>
        </p:grpSpPr>
        <p:sp>
          <p:nvSpPr>
            <p:cNvPr id="591" name="Rectángulo"/>
            <p:cNvSpPr/>
            <p:nvPr/>
          </p:nvSpPr>
          <p:spPr>
            <a:xfrm>
              <a:off x="0" y="0"/>
              <a:ext cx="12350875" cy="7800447"/>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defTabSz="1733973">
                <a:defRPr sz="2600">
                  <a:latin typeface="Arial"/>
                  <a:ea typeface="Arial"/>
                  <a:cs typeface="Arial"/>
                  <a:sym typeface="Arial"/>
                </a:defRPr>
              </a:pPr>
            </a:p>
          </p:txBody>
        </p:sp>
        <p:sp>
          <p:nvSpPr>
            <p:cNvPr id="592" name="[gtx-00]$ dataio-shovel corsika_bg.i3…"/>
            <p:cNvSpPr txBox="1"/>
            <p:nvPr/>
          </p:nvSpPr>
          <p:spPr>
            <a:xfrm>
              <a:off x="0" y="308805"/>
              <a:ext cx="12320776" cy="740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t">
              <a:noAutofit/>
            </a:bodyPr>
            <a:lstStyle/>
            <a:p>
              <a:pPr defTabSz="1733973">
                <a:defRPr sz="2000">
                  <a:latin typeface="Courier New"/>
                  <a:ea typeface="Courier New"/>
                  <a:cs typeface="Courier New"/>
                  <a:sym typeface="Courier New"/>
                </a:defRPr>
              </a:pPr>
              <a:r>
                <a:t>[gtx-00]$ </a:t>
              </a:r>
              <a:r>
                <a:rPr b="1"/>
                <a:t>dataio-shovel corsika_bg.i3</a:t>
              </a:r>
              <a:endParaRPr b="1" sz="4400">
                <a:latin typeface="Arial"/>
                <a:ea typeface="Arial"/>
                <a:cs typeface="Arial"/>
                <a:sym typeface="Arial"/>
              </a:endParaRPr>
            </a:p>
            <a:p>
              <a:pPr defTabSz="1733973">
                <a:defRPr b="1" sz="2000">
                  <a:latin typeface="Courier New"/>
                  <a:ea typeface="Courier New"/>
                  <a:cs typeface="Courier New"/>
                  <a:sym typeface="Courier New"/>
                </a:defRPr>
              </a:pPr>
              <a:endParaRPr sz="4400">
                <a:latin typeface="Arial"/>
                <a:ea typeface="Arial"/>
                <a:cs typeface="Arial"/>
                <a:sym typeface="Arial"/>
              </a:endParaRPr>
            </a:p>
            <a:p>
              <a:pPr defTabSz="1733973">
                <a:defRPr b="1" sz="2000">
                  <a:latin typeface="Courier New"/>
                  <a:ea typeface="Courier New"/>
                  <a:cs typeface="Courier New"/>
                  <a:sym typeface="Courier New"/>
                </a:defRPr>
              </a:pPr>
              <a:r>
                <a:t>                --inputfile mcpes.i3 --outputfile merged_pes.i3 \</a:t>
              </a:r>
              <a:endParaRPr sz="4400">
                <a:latin typeface="Arial"/>
                <a:ea typeface="Arial"/>
                <a:cs typeface="Arial"/>
                <a:sym typeface="Arial"/>
              </a:endParaRPr>
            </a:p>
            <a:p>
              <a:pPr defTabSz="1733973">
                <a:defRPr b="1" sz="2000">
                  <a:latin typeface="Courier New"/>
                  <a:ea typeface="Courier New"/>
                  <a:cs typeface="Courier New"/>
                  <a:sym typeface="Courier New"/>
                </a:defRPr>
              </a:pPr>
              <a:r>
                <a:t>                --seed 1234 \ </a:t>
              </a:r>
            </a:p>
            <a:p>
              <a:pPr defTabSz="1733973">
                <a:defRPr b="1" sz="2000">
                  <a:latin typeface="Courier New"/>
                  <a:ea typeface="Courier New"/>
                  <a:cs typeface="Courier New"/>
                  <a:sym typeface="Courier New"/>
                </a:defRPr>
              </a:pPr>
              <a:r>
                <a:t>                --backgroundfile corsika_bg.i3 --mctype NuTau  \</a:t>
              </a:r>
              <a:br/>
              <a:r>
                <a:t>                --UseGSLRNG</a:t>
              </a:r>
              <a:endParaRPr sz="4400">
                <a:latin typeface="Arial"/>
                <a:ea typeface="Arial"/>
                <a:cs typeface="Arial"/>
                <a:sym typeface="Arial"/>
              </a:endParaRPr>
            </a:p>
            <a:p>
              <a:pPr defTabSz="1733973">
                <a:defRPr sz="2600">
                  <a:latin typeface="Arial"/>
                  <a:ea typeface="Arial"/>
                  <a:cs typeface="Arial"/>
                  <a:sym typeface="Arial"/>
                </a:defRPr>
              </a:pPr>
              <a:endParaRPr b="1" sz="2000"/>
            </a:p>
            <a:p>
              <a:pPr defTabSz="1733973">
                <a:defRPr sz="2000">
                  <a:latin typeface="Courier New"/>
                  <a:ea typeface="Courier New"/>
                  <a:cs typeface="Courier New"/>
                  <a:sym typeface="Courier New"/>
                </a:defRPr>
              </a:pPr>
              <a:r>
                <a:t>[gtx-00]$ </a:t>
              </a:r>
              <a:r>
                <a:rPr b="1"/>
                <a:t>python $I3_BUILD/simprod-scripts/resources/scripts/detector.py \</a:t>
              </a:r>
              <a:endParaRPr b="1" sz="4400">
                <a:latin typeface="Arial"/>
                <a:ea typeface="Arial"/>
                <a:cs typeface="Arial"/>
                <a:sym typeface="Arial"/>
              </a:endParaRPr>
            </a:p>
            <a:p>
              <a:pPr defTabSz="1733973">
                <a:defRPr b="1" sz="2000">
                  <a:latin typeface="Courier New"/>
                  <a:ea typeface="Courier New"/>
                  <a:cs typeface="Courier New"/>
                  <a:sym typeface="Courier New"/>
                </a:defRPr>
              </a:pPr>
              <a:r>
                <a:t>                  --gcdfile  gcdfile.i3.gz \</a:t>
              </a:r>
              <a:endParaRPr sz="4400">
                <a:latin typeface="Arial"/>
                <a:ea typeface="Arial"/>
                <a:cs typeface="Arial"/>
                <a:sym typeface="Arial"/>
              </a:endParaRPr>
            </a:p>
            <a:p>
              <a:pPr defTabSz="1733973">
                <a:defRPr b="1" sz="2000">
                  <a:latin typeface="Courier New"/>
                  <a:ea typeface="Courier New"/>
                  <a:cs typeface="Courier New"/>
                  <a:sym typeface="Courier New"/>
                </a:defRPr>
              </a:pPr>
              <a:r>
                <a:t>                  --inputfile merged_pes.i3 --outputfile det_wcoinc.i3 \</a:t>
              </a:r>
              <a:endParaRPr sz="4400">
                <a:latin typeface="Arial"/>
                <a:ea typeface="Arial"/>
                <a:cs typeface="Arial"/>
                <a:sym typeface="Arial"/>
              </a:endParaRPr>
            </a:p>
            <a:p>
              <a:pPr defTabSz="1733973">
                <a:defRPr b="1" sz="2000">
                  <a:latin typeface="Courier New"/>
                  <a:ea typeface="Courier New"/>
                  <a:cs typeface="Courier New"/>
                  <a:sym typeface="Courier New"/>
                </a:defRPr>
              </a:pPr>
              <a:r>
                <a:t>                  --seed 123 --RunID 123 --UseGSLRNG</a:t>
              </a:r>
              <a:endParaRPr sz="4400">
                <a:latin typeface="Arial"/>
                <a:ea typeface="Arial"/>
                <a:cs typeface="Arial"/>
                <a:sym typeface="Arial"/>
              </a:endParaRPr>
            </a:p>
            <a:p>
              <a:pPr defTabSz="1733973">
                <a:defRPr sz="2600">
                  <a:latin typeface="Arial"/>
                  <a:ea typeface="Arial"/>
                  <a:cs typeface="Arial"/>
                  <a:sym typeface="Arial"/>
                </a:defRPr>
              </a:pPr>
              <a:endParaRPr b="1" sz="2000"/>
            </a:p>
            <a:p>
              <a:pPr defTabSz="1733973">
                <a:defRPr sz="2000">
                  <a:latin typeface="Courier New"/>
                  <a:ea typeface="Courier New"/>
                  <a:cs typeface="Courier New"/>
                  <a:sym typeface="Courier New"/>
                </a:defRPr>
              </a:pPr>
              <a:r>
                <a:t>[gtx-00]$</a:t>
              </a:r>
              <a:r>
                <a:rPr b="1"/>
                <a:t> dataio-shovel det_wcoinc.i3</a:t>
              </a:r>
            </a:p>
          </p:txBody>
        </p:sp>
      </p:grpSp>
      <p:pic>
        <p:nvPicPr>
          <p:cNvPr id="594" name="Imagen" descr="Imagen"/>
          <p:cNvPicPr>
            <a:picLocks noChangeAspect="1"/>
          </p:cNvPicPr>
          <p:nvPr/>
        </p:nvPicPr>
        <p:blipFill>
          <a:blip r:embed="rId2">
            <a:extLst/>
          </a:blip>
          <a:stretch>
            <a:fillRect/>
          </a:stretch>
        </p:blipFill>
        <p:spPr>
          <a:xfrm>
            <a:off x="-1" y="2516746"/>
            <a:ext cx="13004801" cy="73141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hape 464"/>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597" name="Shape 465"/>
          <p:cNvSpPr txBox="1"/>
          <p:nvPr>
            <p:ph type="title"/>
          </p:nvPr>
        </p:nvSpPr>
        <p:spPr>
          <a:xfrm>
            <a:off x="231245" y="-39349"/>
            <a:ext cx="7376642" cy="756908"/>
          </a:xfrm>
          <a:prstGeom prst="rect">
            <a:avLst/>
          </a:prstGeom>
        </p:spPr>
        <p:txBody>
          <a:bodyPr lIns="50773" tIns="50773" rIns="50773" bIns="50773"/>
          <a:lstStyle>
            <a:lvl1pPr defTabSz="1508556">
              <a:defRPr sz="4524"/>
            </a:lvl1pPr>
          </a:lstStyle>
          <a:p>
            <a:pPr/>
            <a:r>
              <a:t>simprod-scripts</a:t>
            </a:r>
          </a:p>
        </p:txBody>
      </p:sp>
      <p:sp>
        <p:nvSpPr>
          <p:cNvPr id="598" name="Shape 466"/>
          <p:cNvSpPr txBox="1"/>
          <p:nvPr/>
        </p:nvSpPr>
        <p:spPr>
          <a:xfrm>
            <a:off x="308571" y="909781"/>
            <a:ext cx="623401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grpSp>
        <p:nvGrpSpPr>
          <p:cNvPr id="601" name="Shape 467"/>
          <p:cNvGrpSpPr/>
          <p:nvPr/>
        </p:nvGrpSpPr>
        <p:grpSpPr>
          <a:xfrm>
            <a:off x="326962" y="1662399"/>
            <a:ext cx="12350876" cy="7800447"/>
            <a:chOff x="0" y="0"/>
            <a:chExt cx="12350874" cy="7800446"/>
          </a:xfrm>
        </p:grpSpPr>
        <p:sp>
          <p:nvSpPr>
            <p:cNvPr id="599" name="Rectángulo"/>
            <p:cNvSpPr/>
            <p:nvPr/>
          </p:nvSpPr>
          <p:spPr>
            <a:xfrm>
              <a:off x="0" y="0"/>
              <a:ext cx="12350875" cy="7800447"/>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defTabSz="1733973">
                <a:defRPr sz="2600">
                  <a:latin typeface="Arial"/>
                  <a:ea typeface="Arial"/>
                  <a:cs typeface="Arial"/>
                  <a:sym typeface="Arial"/>
                </a:defRPr>
              </a:pPr>
            </a:p>
          </p:txBody>
        </p:sp>
        <p:sp>
          <p:nvSpPr>
            <p:cNvPr id="600" name="[gtx-00]$ dataio-shovel merged_pes.i3"/>
            <p:cNvSpPr txBox="1"/>
            <p:nvPr/>
          </p:nvSpPr>
          <p:spPr>
            <a:xfrm>
              <a:off x="0" y="308805"/>
              <a:ext cx="12320776" cy="740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t">
              <a:noAutofit/>
            </a:bodyPr>
            <a:lstStyle/>
            <a:p>
              <a:pPr defTabSz="1733973">
                <a:defRPr sz="2000">
                  <a:latin typeface="Courier New"/>
                  <a:ea typeface="Courier New"/>
                  <a:cs typeface="Courier New"/>
                  <a:sym typeface="Courier New"/>
                </a:defRPr>
              </a:pPr>
              <a:r>
                <a:t>[gtx-00]$</a:t>
              </a:r>
              <a:r>
                <a:rPr b="1"/>
                <a:t> dataio-shovel merged_pes.i3</a:t>
              </a:r>
            </a:p>
          </p:txBody>
        </p:sp>
      </p:grpSp>
      <p:pic>
        <p:nvPicPr>
          <p:cNvPr id="602" name="Imagen" descr="Imagen"/>
          <p:cNvPicPr>
            <a:picLocks noChangeAspect="1"/>
          </p:cNvPicPr>
          <p:nvPr/>
        </p:nvPicPr>
        <p:blipFill>
          <a:blip r:embed="rId2">
            <a:extLst/>
          </a:blip>
          <a:stretch>
            <a:fillRect/>
          </a:stretch>
        </p:blipFill>
        <p:spPr>
          <a:xfrm>
            <a:off x="190229" y="2369311"/>
            <a:ext cx="13004801" cy="76090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464"/>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605" name="Shape 465"/>
          <p:cNvSpPr txBox="1"/>
          <p:nvPr>
            <p:ph type="title"/>
          </p:nvPr>
        </p:nvSpPr>
        <p:spPr>
          <a:xfrm>
            <a:off x="231245" y="-39349"/>
            <a:ext cx="7376642" cy="756908"/>
          </a:xfrm>
          <a:prstGeom prst="rect">
            <a:avLst/>
          </a:prstGeom>
        </p:spPr>
        <p:txBody>
          <a:bodyPr lIns="50773" tIns="50773" rIns="50773" bIns="50773"/>
          <a:lstStyle>
            <a:lvl1pPr defTabSz="1508556">
              <a:defRPr sz="4524"/>
            </a:lvl1pPr>
          </a:lstStyle>
          <a:p>
            <a:pPr/>
            <a:r>
              <a:t>simprod-scripts</a:t>
            </a:r>
          </a:p>
        </p:txBody>
      </p:sp>
      <p:sp>
        <p:nvSpPr>
          <p:cNvPr id="606" name="Shape 466"/>
          <p:cNvSpPr txBox="1"/>
          <p:nvPr/>
        </p:nvSpPr>
        <p:spPr>
          <a:xfrm>
            <a:off x="308571" y="909781"/>
            <a:ext cx="623401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p>
            <a:pPr defTabSz="1733973">
              <a:defRPr b="1" sz="3000">
                <a:latin typeface="Helvetica Neue"/>
                <a:ea typeface="Helvetica Neue"/>
                <a:cs typeface="Helvetica Neue"/>
                <a:sym typeface="Helvetica Neue"/>
              </a:defRPr>
            </a:pPr>
            <a:r>
              <a:t>Exercise: </a:t>
            </a:r>
            <a:r>
              <a:rPr b="0"/>
              <a:t>Running scripts</a:t>
            </a:r>
            <a:r>
              <a:t>:</a:t>
            </a:r>
          </a:p>
        </p:txBody>
      </p:sp>
      <p:grpSp>
        <p:nvGrpSpPr>
          <p:cNvPr id="609" name="Shape 467"/>
          <p:cNvGrpSpPr/>
          <p:nvPr/>
        </p:nvGrpSpPr>
        <p:grpSpPr>
          <a:xfrm>
            <a:off x="326962" y="1662399"/>
            <a:ext cx="12350876" cy="7800447"/>
            <a:chOff x="0" y="0"/>
            <a:chExt cx="12350874" cy="7800446"/>
          </a:xfrm>
        </p:grpSpPr>
        <p:sp>
          <p:nvSpPr>
            <p:cNvPr id="607" name="Rectángulo"/>
            <p:cNvSpPr/>
            <p:nvPr/>
          </p:nvSpPr>
          <p:spPr>
            <a:xfrm>
              <a:off x="0" y="0"/>
              <a:ext cx="12350875" cy="7800447"/>
            </a:xfrm>
            <a:prstGeom prst="rect">
              <a:avLst/>
            </a:prstGeom>
            <a:solidFill>
              <a:srgbClr val="CBCBCB">
                <a:alpha val="35686"/>
              </a:srgbClr>
            </a:solidFill>
            <a:ln w="12700" cap="flat">
              <a:solidFill>
                <a:schemeClr val="accent6">
                  <a:hueOff val="-12921703"/>
                  <a:satOff val="-11099"/>
                  <a:lumOff val="-7127"/>
                </a:schemeClr>
              </a:solidFill>
              <a:prstDash val="solid"/>
              <a:miter lim="8000"/>
            </a:ln>
            <a:effectLst/>
          </p:spPr>
          <p:txBody>
            <a:bodyPr wrap="square" lIns="0" tIns="0" rIns="0" bIns="0" numCol="1" anchor="ctr">
              <a:noAutofit/>
            </a:bodyPr>
            <a:lstStyle/>
            <a:p>
              <a:pPr defTabSz="1733973">
                <a:defRPr sz="2600">
                  <a:latin typeface="Arial"/>
                  <a:ea typeface="Arial"/>
                  <a:cs typeface="Arial"/>
                  <a:sym typeface="Arial"/>
                </a:defRPr>
              </a:pPr>
            </a:p>
          </p:txBody>
        </p:sp>
        <p:sp>
          <p:nvSpPr>
            <p:cNvPr id="608" name="[gtx-00]$ dataio-shovel merged_pes.i3"/>
            <p:cNvSpPr txBox="1"/>
            <p:nvPr/>
          </p:nvSpPr>
          <p:spPr>
            <a:xfrm>
              <a:off x="0" y="308805"/>
              <a:ext cx="12320776" cy="740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t">
              <a:noAutofit/>
            </a:bodyPr>
            <a:lstStyle/>
            <a:p>
              <a:pPr defTabSz="1733973">
                <a:defRPr sz="2000">
                  <a:latin typeface="Courier New"/>
                  <a:ea typeface="Courier New"/>
                  <a:cs typeface="Courier New"/>
                  <a:sym typeface="Courier New"/>
                </a:defRPr>
              </a:pPr>
              <a:r>
                <a:t>[gtx-00]$</a:t>
              </a:r>
              <a:r>
                <a:rPr b="1"/>
                <a:t> dataio-shovel merged_pes.i3</a:t>
              </a:r>
            </a:p>
          </p:txBody>
        </p:sp>
      </p:grpSp>
      <p:pic>
        <p:nvPicPr>
          <p:cNvPr id="610" name="Imagen" descr="Imagen"/>
          <p:cNvPicPr>
            <a:picLocks noChangeAspect="1"/>
          </p:cNvPicPr>
          <p:nvPr/>
        </p:nvPicPr>
        <p:blipFill>
          <a:blip r:embed="rId2">
            <a:extLst/>
          </a:blip>
          <a:stretch>
            <a:fillRect/>
          </a:stretch>
        </p:blipFill>
        <p:spPr>
          <a:xfrm>
            <a:off x="190229" y="2369311"/>
            <a:ext cx="13004801" cy="76090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More on simulation"/>
          <p:cNvSpPr txBox="1"/>
          <p:nvPr>
            <p:ph type="title"/>
          </p:nvPr>
        </p:nvSpPr>
        <p:spPr>
          <a:xfrm>
            <a:off x="529389" y="-199230"/>
            <a:ext cx="11696701" cy="2374901"/>
          </a:xfrm>
          <a:prstGeom prst="rect">
            <a:avLst/>
          </a:prstGeom>
        </p:spPr>
        <p:txBody>
          <a:bodyPr/>
          <a:lstStyle>
            <a:lvl1pPr>
              <a:defRPr sz="6200"/>
            </a:lvl1pPr>
          </a:lstStyle>
          <a:p>
            <a:pPr/>
            <a:r>
              <a:t>More on simulation</a:t>
            </a:r>
          </a:p>
        </p:txBody>
      </p:sp>
      <p:sp>
        <p:nvSpPr>
          <p:cNvPr id="613" name="https://docs.icecube.aq/icetray/main/…"/>
          <p:cNvSpPr txBox="1"/>
          <p:nvPr>
            <p:ph type="body" idx="1"/>
          </p:nvPr>
        </p:nvSpPr>
        <p:spPr>
          <a:xfrm>
            <a:off x="519261" y="4566196"/>
            <a:ext cx="11966278" cy="4876801"/>
          </a:xfrm>
          <a:prstGeom prst="rect">
            <a:avLst/>
          </a:prstGeom>
        </p:spPr>
        <p:txBody>
          <a:bodyPr/>
          <a:lstStyle/>
          <a:p>
            <a:pPr>
              <a:lnSpc>
                <a:spcPts val="2600"/>
              </a:lnSpc>
              <a:defRPr sz="2500"/>
            </a:pPr>
            <a:r>
              <a:t> </a:t>
            </a:r>
            <a:r>
              <a:rPr u="sng">
                <a:hlinkClick r:id="rId2" invalidUrl="" action="" tgtFrame="" tooltip="" history="1" highlightClick="0" endSnd="0"/>
              </a:rPr>
              <a:t>https://docs.icecube.aq/icetray/main/</a:t>
            </a:r>
          </a:p>
          <a:p>
            <a:pPr>
              <a:lnSpc>
                <a:spcPts val="2600"/>
              </a:lnSpc>
              <a:defRPr sz="2500"/>
            </a:pPr>
            <a:r>
              <a:t> </a:t>
            </a:r>
            <a:r>
              <a:rPr u="sng">
                <a:hlinkClick r:id="rId3" invalidUrl="" action="" tgtFrame="" tooltip="" history="1" highlightClick="0" endSnd="0"/>
              </a:rPr>
              <a:t>http://grid.icecube.wisc.edu/simulation</a:t>
            </a:r>
          </a:p>
          <a:p>
            <a:pPr>
              <a:lnSpc>
                <a:spcPts val="2600"/>
              </a:lnSpc>
              <a:defRPr sz="2500"/>
            </a:pPr>
            <a:r>
              <a:t> </a:t>
            </a:r>
            <a:r>
              <a:rPr u="sng">
                <a:hlinkClick r:id="rId4" invalidUrl="" action="" tgtFrame="" tooltip="" history="1" highlightClick="0" endSnd="0"/>
              </a:rPr>
              <a:t>http://wiki.icecube.wisc.edu/index.php/Simulation_Production</a:t>
            </a:r>
          </a:p>
          <a:p>
            <a:pPr>
              <a:lnSpc>
                <a:spcPts val="2600"/>
              </a:lnSpc>
              <a:defRPr sz="2500"/>
            </a:pPr>
            <a:r>
              <a:t>SLACK: </a:t>
            </a:r>
            <a:r>
              <a:rPr u="sng">
                <a:hlinkClick r:id="rId5" invalidUrl="" action="" tgtFrame="" tooltip="" history="1" highlightClick="0" endSnd="0"/>
              </a:rPr>
              <a:t>#simulation</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6" name="flow of experimental and simulation data"/>
          <p:cNvSpPr txBox="1"/>
          <p:nvPr>
            <p:ph type="title"/>
          </p:nvPr>
        </p:nvSpPr>
        <p:spPr>
          <a:prstGeom prst="rect">
            <a:avLst/>
          </a:prstGeom>
        </p:spPr>
        <p:txBody>
          <a:bodyPr/>
          <a:lstStyle/>
          <a:p>
            <a:pPr/>
            <a:r>
              <a:t>flow of experimental and simulation data</a:t>
            </a:r>
          </a:p>
        </p:txBody>
      </p:sp>
      <p:grpSp>
        <p:nvGrpSpPr>
          <p:cNvPr id="624" name="Agrupar"/>
          <p:cNvGrpSpPr/>
          <p:nvPr/>
        </p:nvGrpSpPr>
        <p:grpSpPr>
          <a:xfrm>
            <a:off x="819062" y="2044700"/>
            <a:ext cx="11731373" cy="6819900"/>
            <a:chOff x="-6" y="0"/>
            <a:chExt cx="11731371" cy="6819900"/>
          </a:xfrm>
        </p:grpSpPr>
        <p:sp>
          <p:nvSpPr>
            <p:cNvPr id="617" name="data"/>
            <p:cNvSpPr txBox="1"/>
            <p:nvPr/>
          </p:nvSpPr>
          <p:spPr>
            <a:xfrm>
              <a:off x="-7" y="28172"/>
              <a:ext cx="1132028"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b">
              <a:spAutoFit/>
            </a:bodyPr>
            <a:lstStyle>
              <a:lvl1pPr algn="ctr" defTabSz="584200">
                <a:defRPr sz="4200">
                  <a:latin typeface="+mj-lt"/>
                  <a:ea typeface="+mj-ea"/>
                  <a:cs typeface="+mj-cs"/>
                  <a:sym typeface="Helvetica Neue Light"/>
                </a:defRPr>
              </a:lvl1pPr>
            </a:lstStyle>
            <a:p>
              <a:pPr/>
              <a:r>
                <a:t>data</a:t>
              </a:r>
            </a:p>
          </p:txBody>
        </p:sp>
        <p:sp>
          <p:nvSpPr>
            <p:cNvPr id="618" name="on-line"/>
            <p:cNvSpPr txBox="1"/>
            <p:nvPr/>
          </p:nvSpPr>
          <p:spPr>
            <a:xfrm>
              <a:off x="2468860" y="28172"/>
              <a:ext cx="1655293"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b">
              <a:spAutoFit/>
            </a:bodyPr>
            <a:lstStyle>
              <a:lvl1pPr algn="ctr" defTabSz="584200">
                <a:defRPr sz="4200">
                  <a:latin typeface="+mj-lt"/>
                  <a:ea typeface="+mj-ea"/>
                  <a:cs typeface="+mj-cs"/>
                  <a:sym typeface="Helvetica Neue Light"/>
                </a:defRPr>
              </a:lvl1pPr>
            </a:lstStyle>
            <a:p>
              <a:pPr/>
              <a:r>
                <a:t>on-line</a:t>
              </a:r>
            </a:p>
          </p:txBody>
        </p:sp>
        <p:sp>
          <p:nvSpPr>
            <p:cNvPr id="619" name="off-line"/>
            <p:cNvSpPr txBox="1"/>
            <p:nvPr/>
          </p:nvSpPr>
          <p:spPr>
            <a:xfrm>
              <a:off x="5285428" y="28172"/>
              <a:ext cx="1635557"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b">
              <a:spAutoFit/>
            </a:bodyPr>
            <a:lstStyle>
              <a:lvl1pPr algn="ctr" defTabSz="584200">
                <a:defRPr sz="4200">
                  <a:latin typeface="+mj-lt"/>
                  <a:ea typeface="+mj-ea"/>
                  <a:cs typeface="+mj-cs"/>
                  <a:sym typeface="Helvetica Neue Light"/>
                </a:defRPr>
              </a:lvl1pPr>
            </a:lstStyle>
            <a:p>
              <a:pPr/>
              <a:r>
                <a:t>off-line</a:t>
              </a:r>
            </a:p>
          </p:txBody>
        </p:sp>
        <p:sp>
          <p:nvSpPr>
            <p:cNvPr id="620" name="physics analyses"/>
            <p:cNvSpPr txBox="1"/>
            <p:nvPr/>
          </p:nvSpPr>
          <p:spPr>
            <a:xfrm>
              <a:off x="7764849" y="28172"/>
              <a:ext cx="3966516"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b">
              <a:spAutoFit/>
            </a:bodyPr>
            <a:lstStyle>
              <a:lvl1pPr algn="ctr" defTabSz="584200">
                <a:defRPr sz="4200">
                  <a:latin typeface="+mj-lt"/>
                  <a:ea typeface="+mj-ea"/>
                  <a:cs typeface="+mj-cs"/>
                  <a:sym typeface="Helvetica Neue Light"/>
                </a:defRPr>
              </a:lvl1pPr>
            </a:lstStyle>
            <a:p>
              <a:pPr/>
              <a:r>
                <a:t>physics analyses</a:t>
              </a:r>
            </a:p>
          </p:txBody>
        </p:sp>
        <p:sp>
          <p:nvSpPr>
            <p:cNvPr id="621" name="Línea"/>
            <p:cNvSpPr/>
            <p:nvPr/>
          </p:nvSpPr>
          <p:spPr>
            <a:xfrm flipH="1">
              <a:off x="1911430" y="0"/>
              <a:ext cx="1" cy="6819900"/>
            </a:xfrm>
            <a:prstGeom prst="line">
              <a:avLst/>
            </a:prstGeom>
            <a:noFill/>
            <a:ln w="25400" cap="flat">
              <a:solidFill>
                <a:srgbClr val="000000"/>
              </a:solidFill>
              <a:prstDash val="solid"/>
              <a:miter lim="400000"/>
            </a:ln>
            <a:effectLst/>
          </p:spPr>
          <p:txBody>
            <a:bodyPr wrap="square" lIns="0" tIns="0" rIns="0" bIns="0" numCol="1" anchor="t">
              <a:noAutofit/>
            </a:bodyPr>
            <a:lstStyle/>
            <a:p>
              <a:pPr/>
            </a:p>
          </p:txBody>
        </p:sp>
        <p:sp>
          <p:nvSpPr>
            <p:cNvPr id="622" name="Línea"/>
            <p:cNvSpPr/>
            <p:nvPr/>
          </p:nvSpPr>
          <p:spPr>
            <a:xfrm flipH="1">
              <a:off x="4667330" y="0"/>
              <a:ext cx="1" cy="6819900"/>
            </a:xfrm>
            <a:prstGeom prst="line">
              <a:avLst/>
            </a:prstGeom>
            <a:noFill/>
            <a:ln w="25400" cap="flat">
              <a:solidFill>
                <a:srgbClr val="000000"/>
              </a:solidFill>
              <a:prstDash val="solid"/>
              <a:miter lim="400000"/>
            </a:ln>
            <a:effectLst/>
          </p:spPr>
          <p:txBody>
            <a:bodyPr wrap="square" lIns="0" tIns="0" rIns="0" bIns="0" numCol="1" anchor="t">
              <a:noAutofit/>
            </a:bodyPr>
            <a:lstStyle/>
            <a:p>
              <a:pPr/>
            </a:p>
          </p:txBody>
        </p:sp>
        <p:sp>
          <p:nvSpPr>
            <p:cNvPr id="623" name="Línea"/>
            <p:cNvSpPr/>
            <p:nvPr/>
          </p:nvSpPr>
          <p:spPr>
            <a:xfrm flipH="1">
              <a:off x="7474030" y="0"/>
              <a:ext cx="1" cy="6819900"/>
            </a:xfrm>
            <a:prstGeom prst="line">
              <a:avLst/>
            </a:prstGeom>
            <a:noFill/>
            <a:ln w="25400" cap="flat">
              <a:solidFill>
                <a:srgbClr val="000000"/>
              </a:solidFill>
              <a:prstDash val="solid"/>
              <a:miter lim="400000"/>
            </a:ln>
            <a:effectLst/>
          </p:spPr>
          <p:txBody>
            <a:bodyPr wrap="square" lIns="0" tIns="0" rIns="0" bIns="0" numCol="1" anchor="t">
              <a:noAutofit/>
            </a:bodyPr>
            <a:lstStyle/>
            <a:p>
              <a:pPr/>
            </a:p>
          </p:txBody>
        </p:sp>
      </p:grpSp>
      <p:sp>
        <p:nvSpPr>
          <p:cNvPr id="625" name="Línea"/>
          <p:cNvSpPr/>
          <p:nvPr/>
        </p:nvSpPr>
        <p:spPr>
          <a:xfrm flipH="1">
            <a:off x="374652" y="5816600"/>
            <a:ext cx="12414248" cy="7729"/>
          </a:xfrm>
          <a:prstGeom prst="line">
            <a:avLst/>
          </a:prstGeom>
          <a:ln w="12700">
            <a:solidFill>
              <a:srgbClr val="919191"/>
            </a:solidFill>
            <a:miter lim="400000"/>
          </a:ln>
        </p:spPr>
        <p:txBody>
          <a:bodyPr lIns="50800" tIns="50800" rIns="50800" bIns="50800" anchor="ctr"/>
          <a:lstStyle/>
          <a:p>
            <a:pPr/>
          </a:p>
        </p:txBody>
      </p:sp>
      <p:grpSp>
        <p:nvGrpSpPr>
          <p:cNvPr id="668" name="Agrupar"/>
          <p:cNvGrpSpPr/>
          <p:nvPr/>
        </p:nvGrpSpPr>
        <p:grpSpPr>
          <a:xfrm>
            <a:off x="393700" y="3009900"/>
            <a:ext cx="12369800" cy="2476500"/>
            <a:chOff x="0" y="0"/>
            <a:chExt cx="12369800" cy="2476500"/>
          </a:xfrm>
        </p:grpSpPr>
        <p:grpSp>
          <p:nvGrpSpPr>
            <p:cNvPr id="651" name="Agrupar"/>
            <p:cNvGrpSpPr/>
            <p:nvPr/>
          </p:nvGrpSpPr>
          <p:grpSpPr>
            <a:xfrm>
              <a:off x="0" y="0"/>
              <a:ext cx="12369800" cy="1841500"/>
              <a:chOff x="0" y="0"/>
              <a:chExt cx="12369800" cy="1841500"/>
            </a:xfrm>
          </p:grpSpPr>
          <p:grpSp>
            <p:nvGrpSpPr>
              <p:cNvPr id="628" name="Agrupar"/>
              <p:cNvGrpSpPr/>
              <p:nvPr/>
            </p:nvGrpSpPr>
            <p:grpSpPr>
              <a:xfrm>
                <a:off x="0" y="114300"/>
                <a:ext cx="1968500" cy="609600"/>
                <a:chOff x="0" y="0"/>
                <a:chExt cx="1968500" cy="609600"/>
              </a:xfrm>
            </p:grpSpPr>
            <p:sp>
              <p:nvSpPr>
                <p:cNvPr id="626" name="Rectángulo redondeado"/>
                <p:cNvSpPr/>
                <p:nvPr/>
              </p:nvSpPr>
              <p:spPr>
                <a:xfrm>
                  <a:off x="0" y="0"/>
                  <a:ext cx="1968500" cy="609600"/>
                </a:xfrm>
                <a:prstGeom prst="roundRect">
                  <a:avLst>
                    <a:gd name="adj" fmla="val 31250"/>
                  </a:avLst>
                </a:prstGeom>
                <a:solidFill>
                  <a:srgbClr val="0433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27" name="experimental"/>
                <p:cNvSpPr txBox="1"/>
                <p:nvPr/>
              </p:nvSpPr>
              <p:spPr>
                <a:xfrm>
                  <a:off x="253962" y="139700"/>
                  <a:ext cx="1473201"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latin typeface="Helvetica Neue"/>
                      <a:ea typeface="Helvetica Neue"/>
                      <a:cs typeface="Helvetica Neue"/>
                      <a:sym typeface="Helvetica Neue"/>
                    </a:defRPr>
                  </a:lvl1pPr>
                </a:lstStyle>
                <a:p>
                  <a:pPr/>
                  <a:r>
                    <a:t>experimental</a:t>
                  </a:r>
                </a:p>
              </p:txBody>
            </p:sp>
          </p:grpSp>
          <p:grpSp>
            <p:nvGrpSpPr>
              <p:cNvPr id="631" name="Agrupar"/>
              <p:cNvGrpSpPr/>
              <p:nvPr/>
            </p:nvGrpSpPr>
            <p:grpSpPr>
              <a:xfrm>
                <a:off x="2730500" y="0"/>
                <a:ext cx="1968500" cy="838200"/>
                <a:chOff x="0" y="0"/>
                <a:chExt cx="1968500" cy="838200"/>
              </a:xfrm>
            </p:grpSpPr>
            <p:sp>
              <p:nvSpPr>
                <p:cNvPr id="629" name="Rectángulo redondeado"/>
                <p:cNvSpPr/>
                <p:nvPr/>
              </p:nvSpPr>
              <p:spPr>
                <a:xfrm>
                  <a:off x="0" y="0"/>
                  <a:ext cx="1968500" cy="838200"/>
                </a:xfrm>
                <a:prstGeom prst="roundRect">
                  <a:avLst>
                    <a:gd name="adj" fmla="val 22727"/>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30" name="filter @…"/>
                <p:cNvSpPr txBox="1"/>
                <p:nvPr/>
              </p:nvSpPr>
              <p:spPr>
                <a:xfrm>
                  <a:off x="253962" y="127000"/>
                  <a:ext cx="1473201" cy="571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p>
                  <a:pPr algn="ctr" defTabSz="584200">
                    <a:defRPr b="1" sz="1600">
                      <a:latin typeface="Helvetica Neue"/>
                      <a:ea typeface="Helvetica Neue"/>
                      <a:cs typeface="Helvetica Neue"/>
                      <a:sym typeface="Helvetica Neue"/>
                    </a:defRPr>
                  </a:pPr>
                  <a:r>
                    <a:t>filter @</a:t>
                  </a:r>
                </a:p>
                <a:p>
                  <a:pPr algn="ctr" defTabSz="584200">
                    <a:defRPr b="1" sz="1600">
                      <a:latin typeface="Helvetica Neue"/>
                      <a:ea typeface="Helvetica Neue"/>
                      <a:cs typeface="Helvetica Neue"/>
                      <a:sym typeface="Helvetica Neue"/>
                    </a:defRPr>
                  </a:pPr>
                  <a:r>
                    <a:t>South Pole</a:t>
                  </a:r>
                </a:p>
              </p:txBody>
            </p:sp>
          </p:grpSp>
          <p:sp>
            <p:nvSpPr>
              <p:cNvPr id="632" name="Línea"/>
              <p:cNvSpPr/>
              <p:nvPr/>
            </p:nvSpPr>
            <p:spPr>
              <a:xfrm flipH="1" flipV="1">
                <a:off x="2082800" y="419376"/>
                <a:ext cx="571501" cy="1"/>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sp>
            <p:nvSpPr>
              <p:cNvPr id="633" name="Línea"/>
              <p:cNvSpPr/>
              <p:nvPr/>
            </p:nvSpPr>
            <p:spPr>
              <a:xfrm flipH="1">
                <a:off x="4800600" y="419100"/>
                <a:ext cx="647700" cy="277"/>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nvGrpSpPr>
              <p:cNvPr id="641" name="Agrupar"/>
              <p:cNvGrpSpPr/>
              <p:nvPr/>
            </p:nvGrpSpPr>
            <p:grpSpPr>
              <a:xfrm>
                <a:off x="5537200" y="139700"/>
                <a:ext cx="1968500" cy="1676400"/>
                <a:chOff x="0" y="0"/>
                <a:chExt cx="1968500" cy="1676400"/>
              </a:xfrm>
            </p:grpSpPr>
            <p:grpSp>
              <p:nvGrpSpPr>
                <p:cNvPr id="636" name="Agrupar"/>
                <p:cNvGrpSpPr/>
                <p:nvPr/>
              </p:nvGrpSpPr>
              <p:grpSpPr>
                <a:xfrm>
                  <a:off x="0" y="0"/>
                  <a:ext cx="1968500" cy="609600"/>
                  <a:chOff x="0" y="0"/>
                  <a:chExt cx="1968500" cy="609600"/>
                </a:xfrm>
              </p:grpSpPr>
              <p:sp>
                <p:nvSpPr>
                  <p:cNvPr id="634" name="Rectángulo redondeado"/>
                  <p:cNvSpPr/>
                  <p:nvPr/>
                </p:nvSpPr>
                <p:spPr>
                  <a:xfrm>
                    <a:off x="0" y="0"/>
                    <a:ext cx="19685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35" name="level 1 filtering…"/>
                  <p:cNvSpPr txBox="1"/>
                  <p:nvPr/>
                </p:nvSpPr>
                <p:spPr>
                  <a:xfrm>
                    <a:off x="101562" y="12700"/>
                    <a:ext cx="1765301"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p>
                    <a:pPr algn="ctr" defTabSz="584200">
                      <a:defRPr b="1" sz="1400">
                        <a:latin typeface="Helvetica Neue"/>
                        <a:ea typeface="Helvetica Neue"/>
                        <a:cs typeface="Helvetica Neue"/>
                        <a:sym typeface="Helvetica Neue"/>
                      </a:defRPr>
                    </a:pPr>
                    <a:r>
                      <a:t>level 1 filtering</a:t>
                    </a:r>
                  </a:p>
                  <a:p>
                    <a:pPr algn="ctr" defTabSz="584200">
                      <a:defRPr b="1" sz="1100">
                        <a:latin typeface="Helvetica Neue"/>
                        <a:ea typeface="Helvetica Neue"/>
                        <a:cs typeface="Helvetica Neue"/>
                        <a:sym typeface="Helvetica Neue"/>
                      </a:defRPr>
                    </a:pPr>
                    <a:r>
                      <a:t>(recreate on-line filter)</a:t>
                    </a:r>
                  </a:p>
                </p:txBody>
              </p:sp>
            </p:grpSp>
            <p:grpSp>
              <p:nvGrpSpPr>
                <p:cNvPr id="639" name="Agrupar"/>
                <p:cNvGrpSpPr/>
                <p:nvPr/>
              </p:nvGrpSpPr>
              <p:grpSpPr>
                <a:xfrm>
                  <a:off x="0" y="1066800"/>
                  <a:ext cx="1968500" cy="609600"/>
                  <a:chOff x="0" y="0"/>
                  <a:chExt cx="1968500" cy="609600"/>
                </a:xfrm>
              </p:grpSpPr>
              <p:sp>
                <p:nvSpPr>
                  <p:cNvPr id="637" name="Rectángulo redondeado"/>
                  <p:cNvSpPr/>
                  <p:nvPr/>
                </p:nvSpPr>
                <p:spPr>
                  <a:xfrm>
                    <a:off x="0" y="0"/>
                    <a:ext cx="19685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38" name="level 2 processing"/>
                  <p:cNvSpPr txBox="1"/>
                  <p:nvPr/>
                </p:nvSpPr>
                <p:spPr>
                  <a:xfrm>
                    <a:off x="101562" y="127000"/>
                    <a:ext cx="17653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400">
                        <a:latin typeface="Helvetica Neue"/>
                        <a:ea typeface="Helvetica Neue"/>
                        <a:cs typeface="Helvetica Neue"/>
                        <a:sym typeface="Helvetica Neue"/>
                      </a:defRPr>
                    </a:lvl1pPr>
                  </a:lstStyle>
                  <a:p>
                    <a:pPr/>
                    <a:r>
                      <a:t>level 2 processing</a:t>
                    </a:r>
                  </a:p>
                </p:txBody>
              </p:sp>
            </p:grpSp>
            <p:sp>
              <p:nvSpPr>
                <p:cNvPr id="640" name="Línea"/>
                <p:cNvSpPr/>
                <p:nvPr/>
              </p:nvSpPr>
              <p:spPr>
                <a:xfrm flipV="1">
                  <a:off x="989012" y="647670"/>
                  <a:ext cx="1" cy="381030"/>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sp>
            <p:nvSpPr>
              <p:cNvPr id="642" name="Línea"/>
              <p:cNvSpPr/>
              <p:nvPr/>
            </p:nvSpPr>
            <p:spPr>
              <a:xfrm flipH="1" flipV="1">
                <a:off x="7607300" y="1536976"/>
                <a:ext cx="571501" cy="1"/>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nvGrpSpPr>
              <p:cNvPr id="645" name="Agrupar"/>
              <p:cNvGrpSpPr/>
              <p:nvPr/>
            </p:nvGrpSpPr>
            <p:grpSpPr>
              <a:xfrm>
                <a:off x="8293100" y="1231900"/>
                <a:ext cx="1968500" cy="609600"/>
                <a:chOff x="0" y="0"/>
                <a:chExt cx="1968500" cy="609600"/>
              </a:xfrm>
            </p:grpSpPr>
            <p:sp>
              <p:nvSpPr>
                <p:cNvPr id="643" name="Rectángulo redondeado"/>
                <p:cNvSpPr/>
                <p:nvPr/>
              </p:nvSpPr>
              <p:spPr>
                <a:xfrm>
                  <a:off x="0" y="0"/>
                  <a:ext cx="19685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44" name="level 3 processing"/>
                <p:cNvSpPr txBox="1"/>
                <p:nvPr/>
              </p:nvSpPr>
              <p:spPr>
                <a:xfrm>
                  <a:off x="101562" y="127000"/>
                  <a:ext cx="17653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400">
                      <a:latin typeface="Helvetica Neue"/>
                      <a:ea typeface="Helvetica Neue"/>
                      <a:cs typeface="Helvetica Neue"/>
                      <a:sym typeface="Helvetica Neue"/>
                    </a:defRPr>
                  </a:lvl1pPr>
                </a:lstStyle>
                <a:p>
                  <a:pPr/>
                  <a:r>
                    <a:t>level 3 processing</a:t>
                  </a:r>
                </a:p>
              </p:txBody>
            </p:sp>
          </p:grpSp>
          <p:grpSp>
            <p:nvGrpSpPr>
              <p:cNvPr id="650" name="Agrupar"/>
              <p:cNvGrpSpPr/>
              <p:nvPr/>
            </p:nvGrpSpPr>
            <p:grpSpPr>
              <a:xfrm>
                <a:off x="10274300" y="1231900"/>
                <a:ext cx="2095500" cy="609600"/>
                <a:chOff x="0" y="0"/>
                <a:chExt cx="2095500" cy="609600"/>
              </a:xfrm>
            </p:grpSpPr>
            <p:grpSp>
              <p:nvGrpSpPr>
                <p:cNvPr id="648" name="Agrupar"/>
                <p:cNvGrpSpPr/>
                <p:nvPr/>
              </p:nvGrpSpPr>
              <p:grpSpPr>
                <a:xfrm>
                  <a:off x="571500" y="0"/>
                  <a:ext cx="1524000" cy="609600"/>
                  <a:chOff x="0" y="0"/>
                  <a:chExt cx="1524000" cy="609600"/>
                </a:xfrm>
              </p:grpSpPr>
              <p:sp>
                <p:nvSpPr>
                  <p:cNvPr id="646" name="Rectángulo redondeado"/>
                  <p:cNvSpPr/>
                  <p:nvPr/>
                </p:nvSpPr>
                <p:spPr>
                  <a:xfrm>
                    <a:off x="0" y="0"/>
                    <a:ext cx="15240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47" name="physics"/>
                  <p:cNvSpPr txBox="1"/>
                  <p:nvPr/>
                </p:nvSpPr>
                <p:spPr>
                  <a:xfrm>
                    <a:off x="139662" y="127000"/>
                    <a:ext cx="12319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400">
                        <a:latin typeface="Helvetica Neue"/>
                        <a:ea typeface="Helvetica Neue"/>
                        <a:cs typeface="Helvetica Neue"/>
                        <a:sym typeface="Helvetica Neue"/>
                      </a:defRPr>
                    </a:lvl1pPr>
                  </a:lstStyle>
                  <a:p>
                    <a:pPr/>
                    <a:r>
                      <a:t>physics</a:t>
                    </a:r>
                  </a:p>
                </p:txBody>
              </p:sp>
            </p:grpSp>
            <p:sp>
              <p:nvSpPr>
                <p:cNvPr id="649" name="Línea"/>
                <p:cNvSpPr/>
                <p:nvPr/>
              </p:nvSpPr>
              <p:spPr>
                <a:xfrm flipH="1" flipV="1">
                  <a:off x="0" y="305076"/>
                  <a:ext cx="571501" cy="1"/>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grpSp>
        <p:grpSp>
          <p:nvGrpSpPr>
            <p:cNvPr id="667" name="Agrupar"/>
            <p:cNvGrpSpPr/>
            <p:nvPr/>
          </p:nvGrpSpPr>
          <p:grpSpPr>
            <a:xfrm>
              <a:off x="723958" y="2032000"/>
              <a:ext cx="10083744" cy="444500"/>
              <a:chOff x="0" y="0"/>
              <a:chExt cx="10083743" cy="444500"/>
            </a:xfrm>
          </p:grpSpPr>
          <p:grpSp>
            <p:nvGrpSpPr>
              <p:cNvPr id="654" name="Agrupar"/>
              <p:cNvGrpSpPr/>
              <p:nvPr/>
            </p:nvGrpSpPr>
            <p:grpSpPr>
              <a:xfrm>
                <a:off x="3835341" y="0"/>
                <a:ext cx="1143001" cy="444500"/>
                <a:chOff x="0" y="0"/>
                <a:chExt cx="1143000" cy="444500"/>
              </a:xfrm>
            </p:grpSpPr>
            <p:sp>
              <p:nvSpPr>
                <p:cNvPr id="652" name="Flecha"/>
                <p:cNvSpPr/>
                <p:nvPr/>
              </p:nvSpPr>
              <p:spPr>
                <a:xfrm>
                  <a:off x="0" y="0"/>
                  <a:ext cx="1143000" cy="444500"/>
                </a:xfrm>
                <a:prstGeom prst="rightArrow">
                  <a:avLst>
                    <a:gd name="adj1" fmla="val 63158"/>
                    <a:gd name="adj2" fmla="val 125714"/>
                  </a:avLst>
                </a:prstGeom>
                <a:solidFill>
                  <a:srgbClr val="0433FF"/>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53" name="spade"/>
                <p:cNvSpPr txBox="1"/>
                <p:nvPr/>
              </p:nvSpPr>
              <p:spPr>
                <a:xfrm>
                  <a:off x="8528" y="50800"/>
                  <a:ext cx="882399"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spade</a:t>
                  </a:r>
                </a:p>
              </p:txBody>
            </p:sp>
          </p:grpSp>
          <p:grpSp>
            <p:nvGrpSpPr>
              <p:cNvPr id="657" name="Agrupar"/>
              <p:cNvGrpSpPr/>
              <p:nvPr/>
            </p:nvGrpSpPr>
            <p:grpSpPr>
              <a:xfrm>
                <a:off x="6946841" y="0"/>
                <a:ext cx="3136903" cy="444500"/>
                <a:chOff x="0" y="0"/>
                <a:chExt cx="3136901" cy="444500"/>
              </a:xfrm>
            </p:grpSpPr>
            <p:sp>
              <p:nvSpPr>
                <p:cNvPr id="655" name="Flecha"/>
                <p:cNvSpPr/>
                <p:nvPr/>
              </p:nvSpPr>
              <p:spPr>
                <a:xfrm>
                  <a:off x="0" y="0"/>
                  <a:ext cx="3136902" cy="444500"/>
                </a:xfrm>
                <a:prstGeom prst="rightArrow">
                  <a:avLst>
                    <a:gd name="adj1" fmla="val 63158"/>
                    <a:gd name="adj2" fmla="val 125714"/>
                  </a:avLst>
                </a:prstGeom>
                <a:solidFill>
                  <a:srgbClr val="FF2600"/>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56" name="working groups"/>
                <p:cNvSpPr txBox="1"/>
                <p:nvPr/>
              </p:nvSpPr>
              <p:spPr>
                <a:xfrm>
                  <a:off x="15508" y="50800"/>
                  <a:ext cx="2301439"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working groups</a:t>
                  </a:r>
                </a:p>
              </p:txBody>
            </p:sp>
          </p:grpSp>
          <p:grpSp>
            <p:nvGrpSpPr>
              <p:cNvPr id="660" name="Agrupar"/>
              <p:cNvGrpSpPr/>
              <p:nvPr/>
            </p:nvGrpSpPr>
            <p:grpSpPr>
              <a:xfrm>
                <a:off x="1663700" y="0"/>
                <a:ext cx="2159001" cy="444500"/>
                <a:chOff x="0" y="0"/>
                <a:chExt cx="2159000" cy="444500"/>
              </a:xfrm>
            </p:grpSpPr>
            <p:sp>
              <p:nvSpPr>
                <p:cNvPr id="658" name="Flecha"/>
                <p:cNvSpPr/>
                <p:nvPr/>
              </p:nvSpPr>
              <p:spPr>
                <a:xfrm>
                  <a:off x="0" y="0"/>
                  <a:ext cx="2159001" cy="444500"/>
                </a:xfrm>
                <a:prstGeom prst="rightArrow">
                  <a:avLst>
                    <a:gd name="adj1" fmla="val 63158"/>
                    <a:gd name="adj2" fmla="val 125714"/>
                  </a:avLst>
                </a:prstGeom>
                <a:solidFill>
                  <a:srgbClr val="0A6E04"/>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59" name="P&amp;F computing"/>
                <p:cNvSpPr txBox="1"/>
                <p:nvPr/>
              </p:nvSpPr>
              <p:spPr>
                <a:xfrm>
                  <a:off x="23782" y="50800"/>
                  <a:ext cx="1884277"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P&amp;F computing</a:t>
                  </a:r>
                </a:p>
              </p:txBody>
            </p:sp>
          </p:grpSp>
          <p:grpSp>
            <p:nvGrpSpPr>
              <p:cNvPr id="663" name="Agrupar"/>
              <p:cNvGrpSpPr/>
              <p:nvPr/>
            </p:nvGrpSpPr>
            <p:grpSpPr>
              <a:xfrm>
                <a:off x="4960724" y="0"/>
                <a:ext cx="1955801" cy="444500"/>
                <a:chOff x="0" y="0"/>
                <a:chExt cx="1955800" cy="444500"/>
              </a:xfrm>
            </p:grpSpPr>
            <p:sp>
              <p:nvSpPr>
                <p:cNvPr id="661" name="Flecha"/>
                <p:cNvSpPr/>
                <p:nvPr/>
              </p:nvSpPr>
              <p:spPr>
                <a:xfrm>
                  <a:off x="70529" y="0"/>
                  <a:ext cx="1885272" cy="444500"/>
                </a:xfrm>
                <a:prstGeom prst="rightArrow">
                  <a:avLst>
                    <a:gd name="adj1" fmla="val 63158"/>
                    <a:gd name="adj2" fmla="val 125714"/>
                  </a:avLst>
                </a:prstGeom>
                <a:solidFill>
                  <a:srgbClr val="0A6E04"/>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62" name="core computing"/>
                <p:cNvSpPr txBox="1"/>
                <p:nvPr/>
              </p:nvSpPr>
              <p:spPr>
                <a:xfrm>
                  <a:off x="0" y="38100"/>
                  <a:ext cx="1728165"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core computing</a:t>
                  </a:r>
                </a:p>
              </p:txBody>
            </p:sp>
          </p:grpSp>
          <p:grpSp>
            <p:nvGrpSpPr>
              <p:cNvPr id="666" name="Agrupar"/>
              <p:cNvGrpSpPr/>
              <p:nvPr/>
            </p:nvGrpSpPr>
            <p:grpSpPr>
              <a:xfrm>
                <a:off x="0" y="0"/>
                <a:ext cx="1562100" cy="444500"/>
                <a:chOff x="0" y="0"/>
                <a:chExt cx="1562100" cy="444500"/>
              </a:xfrm>
            </p:grpSpPr>
            <p:sp>
              <p:nvSpPr>
                <p:cNvPr id="664" name="Flecha"/>
                <p:cNvSpPr/>
                <p:nvPr/>
              </p:nvSpPr>
              <p:spPr>
                <a:xfrm>
                  <a:off x="0" y="0"/>
                  <a:ext cx="1562100" cy="444500"/>
                </a:xfrm>
                <a:prstGeom prst="rightArrow">
                  <a:avLst>
                    <a:gd name="adj1" fmla="val 63158"/>
                    <a:gd name="adj2" fmla="val 125714"/>
                  </a:avLst>
                </a:prstGeom>
                <a:solidFill>
                  <a:srgbClr val="0A6E04"/>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65" name="DAQ"/>
                <p:cNvSpPr txBox="1"/>
                <p:nvPr/>
              </p:nvSpPr>
              <p:spPr>
                <a:xfrm>
                  <a:off x="101985" y="50800"/>
                  <a:ext cx="9144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DAQ</a:t>
                  </a:r>
                </a:p>
              </p:txBody>
            </p:sp>
          </p:grpSp>
        </p:grpSp>
      </p:grpSp>
      <p:sp>
        <p:nvSpPr>
          <p:cNvPr id="669" name="Línea"/>
          <p:cNvSpPr/>
          <p:nvPr/>
        </p:nvSpPr>
        <p:spPr>
          <a:xfrm flipH="1">
            <a:off x="374652" y="2819400"/>
            <a:ext cx="12414248" cy="7730"/>
          </a:xfrm>
          <a:prstGeom prst="line">
            <a:avLst/>
          </a:prstGeom>
          <a:ln w="12700">
            <a:solidFill>
              <a:srgbClr val="919191"/>
            </a:solidFill>
            <a:miter lim="400000"/>
          </a:ln>
        </p:spPr>
        <p:txBody>
          <a:bodyPr lIns="50800" tIns="50800" rIns="50800" bIns="50800" anchor="ctr"/>
          <a:lstStyle/>
          <a:p>
            <a:pPr/>
          </a:p>
        </p:txBody>
      </p:sp>
      <p:grpSp>
        <p:nvGrpSpPr>
          <p:cNvPr id="699" name="Agrupar"/>
          <p:cNvGrpSpPr/>
          <p:nvPr/>
        </p:nvGrpSpPr>
        <p:grpSpPr>
          <a:xfrm>
            <a:off x="393700" y="6070600"/>
            <a:ext cx="12369800" cy="2451100"/>
            <a:chOff x="0" y="0"/>
            <a:chExt cx="12369800" cy="2451100"/>
          </a:xfrm>
        </p:grpSpPr>
        <p:grpSp>
          <p:nvGrpSpPr>
            <p:cNvPr id="676" name="Agrupar"/>
            <p:cNvGrpSpPr/>
            <p:nvPr/>
          </p:nvGrpSpPr>
          <p:grpSpPr>
            <a:xfrm>
              <a:off x="711024" y="2006600"/>
              <a:ext cx="10172877" cy="444500"/>
              <a:chOff x="0" y="0"/>
              <a:chExt cx="10172876" cy="444500"/>
            </a:xfrm>
          </p:grpSpPr>
          <p:grpSp>
            <p:nvGrpSpPr>
              <p:cNvPr id="672" name="Agrupar"/>
              <p:cNvGrpSpPr/>
              <p:nvPr/>
            </p:nvGrpSpPr>
            <p:grpSpPr>
              <a:xfrm>
                <a:off x="6947075" y="0"/>
                <a:ext cx="3225802" cy="444500"/>
                <a:chOff x="0" y="0"/>
                <a:chExt cx="3225800" cy="444500"/>
              </a:xfrm>
            </p:grpSpPr>
            <p:sp>
              <p:nvSpPr>
                <p:cNvPr id="670" name="Flecha"/>
                <p:cNvSpPr/>
                <p:nvPr/>
              </p:nvSpPr>
              <p:spPr>
                <a:xfrm>
                  <a:off x="0" y="0"/>
                  <a:ext cx="3225801" cy="444500"/>
                </a:xfrm>
                <a:prstGeom prst="rightArrow">
                  <a:avLst>
                    <a:gd name="adj1" fmla="val 63158"/>
                    <a:gd name="adj2" fmla="val 125714"/>
                  </a:avLst>
                </a:prstGeom>
                <a:solidFill>
                  <a:srgbClr val="FF2600"/>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71" name="working groups"/>
                <p:cNvSpPr txBox="1"/>
                <p:nvPr/>
              </p:nvSpPr>
              <p:spPr>
                <a:xfrm>
                  <a:off x="34381" y="50800"/>
                  <a:ext cx="2366663"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working groups</a:t>
                  </a:r>
                </a:p>
              </p:txBody>
            </p:sp>
          </p:grpSp>
          <p:grpSp>
            <p:nvGrpSpPr>
              <p:cNvPr id="675" name="Agrupar"/>
              <p:cNvGrpSpPr/>
              <p:nvPr/>
            </p:nvGrpSpPr>
            <p:grpSpPr>
              <a:xfrm>
                <a:off x="0" y="0"/>
                <a:ext cx="6858174" cy="444500"/>
                <a:chOff x="0" y="0"/>
                <a:chExt cx="6858173" cy="444500"/>
              </a:xfrm>
            </p:grpSpPr>
            <p:sp>
              <p:nvSpPr>
                <p:cNvPr id="673" name="Flecha"/>
                <p:cNvSpPr/>
                <p:nvPr/>
              </p:nvSpPr>
              <p:spPr>
                <a:xfrm>
                  <a:off x="0" y="0"/>
                  <a:ext cx="6858174" cy="444500"/>
                </a:xfrm>
                <a:prstGeom prst="rightArrow">
                  <a:avLst>
                    <a:gd name="adj1" fmla="val 63158"/>
                    <a:gd name="adj2" fmla="val 125714"/>
                  </a:avLst>
                </a:prstGeom>
                <a:solidFill>
                  <a:srgbClr val="0A6E04"/>
                </a:solidFill>
                <a:ln w="12700" cap="flat">
                  <a:noFill/>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74" name="distributed computing"/>
                <p:cNvSpPr txBox="1"/>
                <p:nvPr/>
              </p:nvSpPr>
              <p:spPr>
                <a:xfrm>
                  <a:off x="1574975" y="50800"/>
                  <a:ext cx="23495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solidFill>
                        <a:srgbClr val="FFFFFF"/>
                      </a:solidFill>
                      <a:latin typeface="Helvetica Neue"/>
                      <a:ea typeface="Helvetica Neue"/>
                      <a:cs typeface="Helvetica Neue"/>
                      <a:sym typeface="Helvetica Neue"/>
                    </a:defRPr>
                  </a:lvl1pPr>
                </a:lstStyle>
                <a:p>
                  <a:pPr/>
                  <a:r>
                    <a:t>distributed computing</a:t>
                  </a:r>
                </a:p>
              </p:txBody>
            </p:sp>
          </p:grpSp>
        </p:grpSp>
        <p:grpSp>
          <p:nvGrpSpPr>
            <p:cNvPr id="698" name="Agrupar"/>
            <p:cNvGrpSpPr/>
            <p:nvPr/>
          </p:nvGrpSpPr>
          <p:grpSpPr>
            <a:xfrm>
              <a:off x="0" y="0"/>
              <a:ext cx="12369800" cy="1752600"/>
              <a:chOff x="0" y="0"/>
              <a:chExt cx="12369800" cy="1752600"/>
            </a:xfrm>
          </p:grpSpPr>
          <p:grpSp>
            <p:nvGrpSpPr>
              <p:cNvPr id="679" name="Agrupar"/>
              <p:cNvGrpSpPr/>
              <p:nvPr/>
            </p:nvGrpSpPr>
            <p:grpSpPr>
              <a:xfrm>
                <a:off x="0" y="0"/>
                <a:ext cx="1968500" cy="647700"/>
                <a:chOff x="0" y="0"/>
                <a:chExt cx="1968500" cy="647700"/>
              </a:xfrm>
            </p:grpSpPr>
            <p:sp>
              <p:nvSpPr>
                <p:cNvPr id="677" name="Rectángulo redondeado"/>
                <p:cNvSpPr/>
                <p:nvPr/>
              </p:nvSpPr>
              <p:spPr>
                <a:xfrm>
                  <a:off x="0" y="38100"/>
                  <a:ext cx="1968500" cy="609600"/>
                </a:xfrm>
                <a:prstGeom prst="roundRect">
                  <a:avLst>
                    <a:gd name="adj" fmla="val 31250"/>
                  </a:avLst>
                </a:prstGeom>
                <a:solidFill>
                  <a:srgbClr val="FF2600">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78" name="simulation generation"/>
                <p:cNvSpPr txBox="1"/>
                <p:nvPr/>
              </p:nvSpPr>
              <p:spPr>
                <a:xfrm>
                  <a:off x="253962" y="0"/>
                  <a:ext cx="1605162" cy="62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600">
                      <a:latin typeface="Helvetica Neue"/>
                      <a:ea typeface="Helvetica Neue"/>
                      <a:cs typeface="Helvetica Neue"/>
                      <a:sym typeface="Helvetica Neue"/>
                    </a:defRPr>
                  </a:lvl1pPr>
                </a:lstStyle>
                <a:p>
                  <a:pPr/>
                  <a:r>
                    <a:t>simulation generation</a:t>
                  </a:r>
                </a:p>
              </p:txBody>
            </p:sp>
          </p:grpSp>
          <p:sp>
            <p:nvSpPr>
              <p:cNvPr id="680" name="Línea"/>
              <p:cNvSpPr/>
              <p:nvPr/>
            </p:nvSpPr>
            <p:spPr>
              <a:xfrm flipH="1">
                <a:off x="2044700" y="342900"/>
                <a:ext cx="3403600" cy="280"/>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sp>
            <p:nvSpPr>
              <p:cNvPr id="681" name="Línea"/>
              <p:cNvSpPr/>
              <p:nvPr/>
            </p:nvSpPr>
            <p:spPr>
              <a:xfrm flipH="1" flipV="1">
                <a:off x="7607300" y="1448076"/>
                <a:ext cx="571501" cy="1"/>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nvGrpSpPr>
              <p:cNvPr id="684" name="Agrupar"/>
              <p:cNvGrpSpPr/>
              <p:nvPr/>
            </p:nvGrpSpPr>
            <p:grpSpPr>
              <a:xfrm>
                <a:off x="8293100" y="1143000"/>
                <a:ext cx="1968500" cy="609600"/>
                <a:chOff x="0" y="0"/>
                <a:chExt cx="1968500" cy="609600"/>
              </a:xfrm>
            </p:grpSpPr>
            <p:sp>
              <p:nvSpPr>
                <p:cNvPr id="682" name="Rectángulo redondeado"/>
                <p:cNvSpPr/>
                <p:nvPr/>
              </p:nvSpPr>
              <p:spPr>
                <a:xfrm>
                  <a:off x="0" y="0"/>
                  <a:ext cx="19685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83" name="level 3 processing"/>
                <p:cNvSpPr txBox="1"/>
                <p:nvPr/>
              </p:nvSpPr>
              <p:spPr>
                <a:xfrm>
                  <a:off x="101562" y="127000"/>
                  <a:ext cx="17653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400">
                      <a:latin typeface="Helvetica Neue"/>
                      <a:ea typeface="Helvetica Neue"/>
                      <a:cs typeface="Helvetica Neue"/>
                      <a:sym typeface="Helvetica Neue"/>
                    </a:defRPr>
                  </a:lvl1pPr>
                </a:lstStyle>
                <a:p>
                  <a:pPr/>
                  <a:r>
                    <a:t>level 3 processing</a:t>
                  </a:r>
                </a:p>
              </p:txBody>
            </p:sp>
          </p:grpSp>
          <p:grpSp>
            <p:nvGrpSpPr>
              <p:cNvPr id="689" name="Agrupar"/>
              <p:cNvGrpSpPr/>
              <p:nvPr/>
            </p:nvGrpSpPr>
            <p:grpSpPr>
              <a:xfrm>
                <a:off x="10274300" y="1143000"/>
                <a:ext cx="2095500" cy="609600"/>
                <a:chOff x="0" y="0"/>
                <a:chExt cx="2095500" cy="609600"/>
              </a:xfrm>
            </p:grpSpPr>
            <p:grpSp>
              <p:nvGrpSpPr>
                <p:cNvPr id="687" name="Agrupar"/>
                <p:cNvGrpSpPr/>
                <p:nvPr/>
              </p:nvGrpSpPr>
              <p:grpSpPr>
                <a:xfrm>
                  <a:off x="571500" y="0"/>
                  <a:ext cx="1524000" cy="609600"/>
                  <a:chOff x="0" y="0"/>
                  <a:chExt cx="1524000" cy="609600"/>
                </a:xfrm>
              </p:grpSpPr>
              <p:sp>
                <p:nvSpPr>
                  <p:cNvPr id="685" name="Rectángulo redondeado"/>
                  <p:cNvSpPr/>
                  <p:nvPr/>
                </p:nvSpPr>
                <p:spPr>
                  <a:xfrm>
                    <a:off x="0" y="0"/>
                    <a:ext cx="15240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86" name="physics"/>
                  <p:cNvSpPr txBox="1"/>
                  <p:nvPr/>
                </p:nvSpPr>
                <p:spPr>
                  <a:xfrm>
                    <a:off x="139662" y="127000"/>
                    <a:ext cx="12319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400">
                        <a:latin typeface="Helvetica Neue"/>
                        <a:ea typeface="Helvetica Neue"/>
                        <a:cs typeface="Helvetica Neue"/>
                        <a:sym typeface="Helvetica Neue"/>
                      </a:defRPr>
                    </a:lvl1pPr>
                  </a:lstStyle>
                  <a:p>
                    <a:pPr/>
                    <a:r>
                      <a:t>physics</a:t>
                    </a:r>
                  </a:p>
                </p:txBody>
              </p:sp>
            </p:grpSp>
            <p:sp>
              <p:nvSpPr>
                <p:cNvPr id="688" name="Línea"/>
                <p:cNvSpPr/>
                <p:nvPr/>
              </p:nvSpPr>
              <p:spPr>
                <a:xfrm flipH="1" flipV="1">
                  <a:off x="0" y="305076"/>
                  <a:ext cx="571501" cy="1"/>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grpSp>
            <p:nvGrpSpPr>
              <p:cNvPr id="697" name="Agrupar"/>
              <p:cNvGrpSpPr/>
              <p:nvPr/>
            </p:nvGrpSpPr>
            <p:grpSpPr>
              <a:xfrm>
                <a:off x="5537200" y="38100"/>
                <a:ext cx="1968500" cy="1689100"/>
                <a:chOff x="0" y="0"/>
                <a:chExt cx="1968500" cy="1689100"/>
              </a:xfrm>
            </p:grpSpPr>
            <p:grpSp>
              <p:nvGrpSpPr>
                <p:cNvPr id="692" name="Agrupar"/>
                <p:cNvGrpSpPr/>
                <p:nvPr/>
              </p:nvGrpSpPr>
              <p:grpSpPr>
                <a:xfrm>
                  <a:off x="0" y="1079500"/>
                  <a:ext cx="1968500" cy="609600"/>
                  <a:chOff x="0" y="0"/>
                  <a:chExt cx="1968500" cy="609600"/>
                </a:xfrm>
              </p:grpSpPr>
              <p:sp>
                <p:nvSpPr>
                  <p:cNvPr id="690" name="Rectángulo redondeado"/>
                  <p:cNvSpPr/>
                  <p:nvPr/>
                </p:nvSpPr>
                <p:spPr>
                  <a:xfrm>
                    <a:off x="0" y="0"/>
                    <a:ext cx="19685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91" name="level 2 processing"/>
                  <p:cNvSpPr txBox="1"/>
                  <p:nvPr/>
                </p:nvSpPr>
                <p:spPr>
                  <a:xfrm>
                    <a:off x="101562" y="127000"/>
                    <a:ext cx="17653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lvl1pPr algn="ctr" defTabSz="584200">
                      <a:defRPr b="1" sz="1400">
                        <a:latin typeface="Helvetica Neue"/>
                        <a:ea typeface="Helvetica Neue"/>
                        <a:cs typeface="Helvetica Neue"/>
                        <a:sym typeface="Helvetica Neue"/>
                      </a:defRPr>
                    </a:lvl1pPr>
                  </a:lstStyle>
                  <a:p>
                    <a:pPr/>
                    <a:r>
                      <a:t>level 2 processing</a:t>
                    </a:r>
                  </a:p>
                </p:txBody>
              </p:sp>
            </p:grpSp>
            <p:sp>
              <p:nvSpPr>
                <p:cNvPr id="693" name="Línea"/>
                <p:cNvSpPr/>
                <p:nvPr/>
              </p:nvSpPr>
              <p:spPr>
                <a:xfrm flipV="1">
                  <a:off x="989012" y="660370"/>
                  <a:ext cx="1" cy="381030"/>
                </a:xfrm>
                <a:prstGeom prst="line">
                  <a:avLst/>
                </a:prstGeom>
                <a:noFill/>
                <a:ln w="25400" cap="flat">
                  <a:solidFill>
                    <a:srgbClr val="8F8F8F"/>
                  </a:solidFill>
                  <a:prstDash val="solid"/>
                  <a:miter lim="400000"/>
                  <a:headEnd type="triangle" w="med" len="med"/>
                </a:ln>
                <a:effectLst/>
              </p:spPr>
              <p:txBody>
                <a:bodyPr wrap="square" lIns="50800" tIns="50800" rIns="50800" bIns="50800" numCol="1" anchor="ctr">
                  <a:noAutofit/>
                </a:bodyPr>
                <a:lstStyle/>
                <a:p>
                  <a:pPr/>
                </a:p>
              </p:txBody>
            </p:sp>
            <p:grpSp>
              <p:nvGrpSpPr>
                <p:cNvPr id="696" name="Agrupar"/>
                <p:cNvGrpSpPr/>
                <p:nvPr/>
              </p:nvGrpSpPr>
              <p:grpSpPr>
                <a:xfrm>
                  <a:off x="0" y="0"/>
                  <a:ext cx="1968500" cy="609600"/>
                  <a:chOff x="0" y="0"/>
                  <a:chExt cx="1968500" cy="609600"/>
                </a:xfrm>
              </p:grpSpPr>
              <p:sp>
                <p:nvSpPr>
                  <p:cNvPr id="694" name="Rectángulo redondeado"/>
                  <p:cNvSpPr/>
                  <p:nvPr/>
                </p:nvSpPr>
                <p:spPr>
                  <a:xfrm>
                    <a:off x="0" y="0"/>
                    <a:ext cx="1968500" cy="609600"/>
                  </a:xfrm>
                  <a:prstGeom prst="roundRect">
                    <a:avLst>
                      <a:gd name="adj" fmla="val 31250"/>
                    </a:avLst>
                  </a:prstGeom>
                  <a:solidFill>
                    <a:srgbClr val="FFFFFF">
                      <a:alpha val="50000"/>
                    </a:srgbClr>
                  </a:solidFill>
                  <a:ln w="25400" cap="flat">
                    <a:solidFill>
                      <a:srgbClr val="000000">
                        <a:alpha val="50000"/>
                      </a:srgbClr>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p>
                </p:txBody>
              </p:sp>
              <p:sp>
                <p:nvSpPr>
                  <p:cNvPr id="695" name="level 1 filtering…"/>
                  <p:cNvSpPr txBox="1"/>
                  <p:nvPr/>
                </p:nvSpPr>
                <p:spPr>
                  <a:xfrm>
                    <a:off x="101562" y="12700"/>
                    <a:ext cx="1765301"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noAutofit/>
                  </a:bodyPr>
                  <a:lstStyle/>
                  <a:p>
                    <a:pPr algn="ctr" defTabSz="584200">
                      <a:defRPr b="1" sz="1400">
                        <a:latin typeface="Helvetica Neue"/>
                        <a:ea typeface="Helvetica Neue"/>
                        <a:cs typeface="Helvetica Neue"/>
                        <a:sym typeface="Helvetica Neue"/>
                      </a:defRPr>
                    </a:pPr>
                    <a:r>
                      <a:t>level 1 filtering</a:t>
                    </a:r>
                  </a:p>
                  <a:p>
                    <a:pPr algn="ctr" defTabSz="584200">
                      <a:defRPr b="1" sz="1100">
                        <a:latin typeface="Helvetica Neue"/>
                        <a:ea typeface="Helvetica Neue"/>
                        <a:cs typeface="Helvetica Neue"/>
                        <a:sym typeface="Helvetica Neue"/>
                      </a:defRPr>
                    </a:pPr>
                    <a:r>
                      <a:t>(recreate on-line filter)</a:t>
                    </a:r>
                  </a:p>
                </p:txBody>
              </p:sp>
            </p:grpSp>
          </p:grpSp>
        </p:gr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472"/>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702" name="Shape 474"/>
          <p:cNvSpPr txBox="1"/>
          <p:nvPr/>
        </p:nvSpPr>
        <p:spPr>
          <a:xfrm>
            <a:off x="281463" y="147510"/>
            <a:ext cx="89986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Simulating the online filter and L2 processing</a:t>
            </a:r>
          </a:p>
        </p:txBody>
      </p:sp>
      <p:sp>
        <p:nvSpPr>
          <p:cNvPr id="703" name="Texto"/>
          <p:cNvSpPr txBox="1"/>
          <p:nvPr/>
        </p:nvSpPr>
        <p:spPr>
          <a:xfrm>
            <a:off x="1269379" y="2134193"/>
            <a:ext cx="18487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u="sng">
                <a:hlinkClick r:id="rId2" invalidUrl="" action="" tgtFrame="" tooltip="" history="1" highlightClick="0" endSnd="0"/>
              </a:defRPr>
            </a:lvl1pPr>
          </a:lstStyle>
          <a:p>
            <a:pPr>
              <a:defRPr u="none"/>
            </a:pPr>
            <a:r>
              <a:rPr u="sng">
                <a:hlinkClick r:id="rId2" invalidUrl="" action="" tgtFrame="" tooltip="" history="1" highlightClick="0" endSnd="0"/>
              </a:rPr>
              <a:t> </a:t>
            </a:r>
          </a:p>
        </p:txBody>
      </p:sp>
      <p:sp>
        <p:nvSpPr>
          <p:cNvPr id="704" name="[gtx-00]$  python filterscripts/resources/scripts/SimulationFiltering.py -h…"/>
          <p:cNvSpPr txBox="1"/>
          <p:nvPr/>
        </p:nvSpPr>
        <p:spPr>
          <a:xfrm>
            <a:off x="954633" y="1873114"/>
            <a:ext cx="11095535" cy="7010401"/>
          </a:xfrm>
          <a:prstGeom prst="rect">
            <a:avLst/>
          </a:prstGeom>
          <a:solidFill>
            <a:srgbClr val="CBCBCB"/>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400"/>
            </a:pPr>
            <a:r>
              <a:t>[gtx-00]$  python filterscripts/resources/scripts/SimulationFiltering.py -h</a:t>
            </a:r>
          </a:p>
          <a:p>
            <a:pPr>
              <a:defRPr sz="1400"/>
            </a:pPr>
          </a:p>
          <a:p>
            <a:pPr>
              <a:defRPr sz="1400"/>
            </a:pPr>
            <a:r>
              <a:t>usage: SimulationFiltering.py [-h] [-i INFILE] [-g GCDFILE] [-o OUTFILE]</a:t>
            </a:r>
          </a:p>
          <a:p>
            <a:pPr>
              <a:defRPr sz="1400"/>
            </a:pPr>
            <a:r>
              <a:t>                              [-n NUM] [--qify]</a:t>
            </a:r>
          </a:p>
          <a:p>
            <a:pPr>
              <a:defRPr sz="1400"/>
            </a:pPr>
            <a:r>
              <a:t>                              [--MinBiasPrescale MINBIASPRESCALE]</a:t>
            </a:r>
          </a:p>
          <a:p>
            <a:pPr>
              <a:defRPr sz="1400"/>
            </a:pPr>
            <a:r>
              <a:t>                              [--photonicsdir PHOTONICSDIR] [--enable-gfu]</a:t>
            </a:r>
          </a:p>
          <a:p>
            <a:pPr>
              <a:defRPr sz="1400"/>
            </a:pPr>
            <a:r>
              <a:t>                              [--log-level LOG_LEVEL] [--log-filename LOGFN]</a:t>
            </a:r>
          </a:p>
          <a:p>
            <a:pPr>
              <a:defRPr sz="1400"/>
            </a:pPr>
            <a:r>
              <a:t>                              [--needs_wavedeform_spe_corr]</a:t>
            </a:r>
          </a:p>
          <a:p>
            <a:pPr>
              <a:defRPr sz="1400"/>
            </a:pPr>
          </a:p>
          <a:p>
            <a:pPr>
              <a:defRPr sz="1400"/>
            </a:pPr>
            <a:r>
              <a:t>optional arguments:</a:t>
            </a:r>
          </a:p>
          <a:p>
            <a:pPr>
              <a:defRPr sz="1400"/>
            </a:pPr>
            <a:r>
              <a:t>  -h, --help            show this help message and exit</a:t>
            </a:r>
          </a:p>
          <a:p>
            <a:pPr>
              <a:defRPr sz="1400"/>
            </a:pPr>
            <a:r>
              <a:t>  -i INFILE, --input INFILE</a:t>
            </a:r>
          </a:p>
          <a:p>
            <a:pPr>
              <a:defRPr sz="1400"/>
            </a:pPr>
            <a:r>
              <a:t>                        Input i3 file(s) (use comma separated list for</a:t>
            </a:r>
          </a:p>
          <a:p>
            <a:pPr>
              <a:defRPr sz="1400"/>
            </a:pPr>
            <a:r>
              <a:t>                        multiple files)</a:t>
            </a:r>
          </a:p>
          <a:p>
            <a:pPr>
              <a:defRPr sz="1400"/>
            </a:pPr>
            <a:r>
              <a:t>  -g GCDFILE, --gcd GCDFILE</a:t>
            </a:r>
          </a:p>
          <a:p>
            <a:pPr>
              <a:defRPr sz="1400"/>
            </a:pPr>
            <a:r>
              <a:t>                        GCD file for input i3 file</a:t>
            </a:r>
          </a:p>
          <a:p>
            <a:pPr>
              <a:defRPr sz="1400"/>
            </a:pPr>
            <a:r>
              <a:t>  -o OUTFILE, --output OUTFILE</a:t>
            </a:r>
          </a:p>
          <a:p>
            <a:pPr>
              <a:defRPr sz="1400"/>
            </a:pPr>
            <a:r>
              <a:t>                        Output i3 file</a:t>
            </a:r>
          </a:p>
          <a:p>
            <a:pPr>
              <a:defRPr sz="1400"/>
            </a:pPr>
            <a:r>
              <a:t>  -n NUM, --num NUM     Number of frames to process</a:t>
            </a:r>
          </a:p>
          <a:p>
            <a:pPr>
              <a:defRPr sz="1400"/>
            </a:pPr>
            <a:r>
              <a:t>  --qify                Apply QConverter, use if file is P frame only</a:t>
            </a:r>
          </a:p>
          <a:p>
            <a:pPr>
              <a:defRPr sz="1400"/>
            </a:pPr>
            <a:r>
              <a:t>  --MinBiasPrescale MINBIASPRESCALE</a:t>
            </a:r>
          </a:p>
          <a:p>
            <a:pPr>
              <a:defRPr sz="1400"/>
            </a:pPr>
            <a:r>
              <a:t>                        Set the Min Bias prescale to something other than</a:t>
            </a:r>
          </a:p>
          <a:p>
            <a:pPr>
              <a:defRPr sz="1400"/>
            </a:pPr>
            <a:r>
              <a:t>                        default</a:t>
            </a:r>
          </a:p>
          <a:p>
            <a:pPr>
              <a:defRPr sz="1400"/>
            </a:pPr>
            <a:r>
              <a:t>  --photonicsdir PHOTONICSDIR</a:t>
            </a:r>
          </a:p>
          <a:p>
            <a:pPr>
              <a:defRPr sz="1400"/>
            </a:pPr>
            <a:r>
              <a:t>                        Directory with photonics tables</a:t>
            </a:r>
          </a:p>
          <a:p>
            <a:pPr>
              <a:defRPr sz="1400"/>
            </a:pPr>
            <a:r>
              <a:t>  --enable-gfu          Do not run GFU filter</a:t>
            </a:r>
          </a:p>
          <a:p>
            <a:pPr>
              <a:defRPr sz="1400"/>
            </a:pPr>
            <a:r>
              <a:t>  --log-level LOG_LEVEL</a:t>
            </a:r>
          </a:p>
          <a:p>
            <a:pPr>
              <a:defRPr sz="1400"/>
            </a:pPr>
            <a:r>
              <a:t>                        Sets the logging level (ERROR, WARN, INFO, DEBUG,</a:t>
            </a:r>
          </a:p>
          <a:p>
            <a:pPr>
              <a:defRPr sz="1400"/>
            </a:pPr>
            <a:r>
              <a:t>                        TRACE)</a:t>
            </a:r>
          </a:p>
          <a:p>
            <a:pPr>
              <a:defRPr sz="1400"/>
            </a:pPr>
            <a:r>
              <a:t>  --log-filename LOGFN  If set logging is redirected to the specified file.</a:t>
            </a:r>
          </a:p>
          <a:p>
            <a:pPr>
              <a:defRPr sz="1400"/>
            </a:pPr>
            <a:r>
              <a:t>  --needs_wavedeform_spe_corr</a:t>
            </a:r>
          </a:p>
          <a:p>
            <a:pPr>
              <a:defRPr sz="1400"/>
            </a:pPr>
            <a:r>
              <a:t>                        apply_spe_corection in wavedeform.</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EBEBEB"/>
        </a:solidFill>
      </p:bgPr>
    </p:bg>
    <p:spTree>
      <p:nvGrpSpPr>
        <p:cNvPr id="1" name=""/>
        <p:cNvGrpSpPr/>
        <p:nvPr/>
      </p:nvGrpSpPr>
      <p:grpSpPr>
        <a:xfrm>
          <a:off x="0" y="0"/>
          <a:ext cx="0" cy="0"/>
          <a:chOff x="0" y="0"/>
          <a:chExt cx="0" cy="0"/>
        </a:xfrm>
      </p:grpSpPr>
      <p:grpSp>
        <p:nvGrpSpPr>
          <p:cNvPr id="246" name="Agrupar"/>
          <p:cNvGrpSpPr/>
          <p:nvPr/>
        </p:nvGrpSpPr>
        <p:grpSpPr>
          <a:xfrm>
            <a:off x="1024398" y="3581400"/>
            <a:ext cx="3441701" cy="2260601"/>
            <a:chOff x="0" y="0"/>
            <a:chExt cx="3441700" cy="2260600"/>
          </a:xfrm>
        </p:grpSpPr>
        <p:sp>
          <p:nvSpPr>
            <p:cNvPr id="241" name="PHOTON PROPAGATION"/>
            <p:cNvSpPr/>
            <p:nvPr/>
          </p:nvSpPr>
          <p:spPr>
            <a:xfrm>
              <a:off x="0" y="0"/>
              <a:ext cx="3441700" cy="2260600"/>
            </a:xfrm>
            <a:prstGeom prst="roundRect">
              <a:avLst>
                <a:gd name="adj" fmla="val 8427"/>
              </a:avLst>
            </a:prstGeom>
            <a:noFill/>
            <a:ln w="25400" cap="flat">
              <a:solidFill>
                <a:srgbClr val="0096FF"/>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2000">
                  <a:solidFill>
                    <a:srgbClr val="0096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PHOTON PROPAGATION</a:t>
              </a:r>
            </a:p>
          </p:txBody>
        </p:sp>
        <p:sp>
          <p:nvSpPr>
            <p:cNvPr id="242" name="HitMaker"/>
            <p:cNvSpPr/>
            <p:nvPr/>
          </p:nvSpPr>
          <p:spPr>
            <a:xfrm>
              <a:off x="1714500" y="723900"/>
              <a:ext cx="1435100" cy="596900"/>
            </a:xfrm>
            <a:prstGeom prst="roundRect">
              <a:avLst>
                <a:gd name="adj" fmla="val 31915"/>
              </a:avLst>
            </a:prstGeom>
            <a:solidFill>
              <a:srgbClr val="0096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6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HitMaker</a:t>
              </a:r>
            </a:p>
          </p:txBody>
        </p:sp>
        <p:sp>
          <p:nvSpPr>
            <p:cNvPr id="243" name="PPC"/>
            <p:cNvSpPr/>
            <p:nvPr/>
          </p:nvSpPr>
          <p:spPr>
            <a:xfrm>
              <a:off x="215900" y="723900"/>
              <a:ext cx="1435100" cy="596900"/>
            </a:xfrm>
            <a:prstGeom prst="roundRect">
              <a:avLst>
                <a:gd name="adj" fmla="val 31915"/>
              </a:avLst>
            </a:prstGeom>
            <a:solidFill>
              <a:srgbClr val="0096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PPC</a:t>
              </a:r>
            </a:p>
          </p:txBody>
        </p:sp>
        <p:sp>
          <p:nvSpPr>
            <p:cNvPr id="244" name="CLSIM"/>
            <p:cNvSpPr/>
            <p:nvPr/>
          </p:nvSpPr>
          <p:spPr>
            <a:xfrm>
              <a:off x="215900" y="1384300"/>
              <a:ext cx="1435100" cy="596900"/>
            </a:xfrm>
            <a:prstGeom prst="roundRect">
              <a:avLst>
                <a:gd name="adj" fmla="val 31915"/>
              </a:avLst>
            </a:prstGeom>
            <a:solidFill>
              <a:srgbClr val="0096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CLSIM</a:t>
              </a:r>
            </a:p>
          </p:txBody>
        </p:sp>
        <p:sp>
          <p:nvSpPr>
            <p:cNvPr id="245" name="HYBRID"/>
            <p:cNvSpPr/>
            <p:nvPr/>
          </p:nvSpPr>
          <p:spPr>
            <a:xfrm>
              <a:off x="1714500" y="1384300"/>
              <a:ext cx="1435100" cy="596900"/>
            </a:xfrm>
            <a:prstGeom prst="roundRect">
              <a:avLst>
                <a:gd name="adj" fmla="val 31915"/>
              </a:avLst>
            </a:prstGeom>
            <a:solidFill>
              <a:srgbClr val="0096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HYBRID</a:t>
              </a:r>
            </a:p>
          </p:txBody>
        </p:sp>
      </p:grpSp>
      <p:grpSp>
        <p:nvGrpSpPr>
          <p:cNvPr id="251" name="Agrupar"/>
          <p:cNvGrpSpPr/>
          <p:nvPr/>
        </p:nvGrpSpPr>
        <p:grpSpPr>
          <a:xfrm>
            <a:off x="243347" y="6223000"/>
            <a:ext cx="4724401" cy="3199595"/>
            <a:chOff x="0" y="0"/>
            <a:chExt cx="4724400" cy="3199594"/>
          </a:xfrm>
        </p:grpSpPr>
        <p:sp>
          <p:nvSpPr>
            <p:cNvPr id="247" name="Detector"/>
            <p:cNvSpPr/>
            <p:nvPr/>
          </p:nvSpPr>
          <p:spPr>
            <a:xfrm>
              <a:off x="0" y="0"/>
              <a:ext cx="4724400" cy="3199595"/>
            </a:xfrm>
            <a:prstGeom prst="roundRect">
              <a:avLst>
                <a:gd name="adj" fmla="val 5859"/>
              </a:avLst>
            </a:prstGeom>
            <a:noFill/>
            <a:ln w="25400" cap="flat">
              <a:solidFill>
                <a:srgbClr val="00F9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3000">
                  <a:solidFill>
                    <a:srgbClr val="00F900"/>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Detector</a:t>
              </a:r>
            </a:p>
          </p:txBody>
        </p:sp>
        <p:sp>
          <p:nvSpPr>
            <p:cNvPr id="248" name="PMT"/>
            <p:cNvSpPr/>
            <p:nvPr/>
          </p:nvSpPr>
          <p:spPr>
            <a:xfrm>
              <a:off x="557388" y="847221"/>
              <a:ext cx="1563593" cy="644793"/>
            </a:xfrm>
            <a:prstGeom prst="roundRect">
              <a:avLst>
                <a:gd name="adj" fmla="val 33203"/>
              </a:avLst>
            </a:prstGeom>
            <a:solidFill>
              <a:srgbClr val="00F9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21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PMT</a:t>
              </a:r>
            </a:p>
          </p:txBody>
        </p:sp>
        <p:sp>
          <p:nvSpPr>
            <p:cNvPr id="249" name="DomLauncher"/>
            <p:cNvSpPr/>
            <p:nvPr/>
          </p:nvSpPr>
          <p:spPr>
            <a:xfrm>
              <a:off x="2300323" y="847221"/>
              <a:ext cx="2197484" cy="604494"/>
            </a:xfrm>
            <a:prstGeom prst="roundRect">
              <a:avLst>
                <a:gd name="adj" fmla="val 35417"/>
              </a:avLst>
            </a:prstGeom>
            <a:solidFill>
              <a:srgbClr val="00F9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DomLauncher</a:t>
              </a:r>
            </a:p>
          </p:txBody>
        </p:sp>
        <p:sp>
          <p:nvSpPr>
            <p:cNvPr id="250" name="TriggerSim"/>
            <p:cNvSpPr/>
            <p:nvPr/>
          </p:nvSpPr>
          <p:spPr>
            <a:xfrm>
              <a:off x="1212648" y="1846737"/>
              <a:ext cx="1986185" cy="577627"/>
            </a:xfrm>
            <a:prstGeom prst="roundRect">
              <a:avLst>
                <a:gd name="adj" fmla="val 37064"/>
              </a:avLst>
            </a:prstGeom>
            <a:solidFill>
              <a:srgbClr val="00F9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TriggerSim</a:t>
              </a:r>
            </a:p>
          </p:txBody>
        </p:sp>
      </p:grpSp>
      <p:sp>
        <p:nvSpPr>
          <p:cNvPr id="252" name="Línea"/>
          <p:cNvSpPr/>
          <p:nvPr/>
        </p:nvSpPr>
        <p:spPr>
          <a:xfrm flipH="1" flipV="1">
            <a:off x="6175838" y="1811964"/>
            <a:ext cx="1497589" cy="176232"/>
          </a:xfrm>
          <a:prstGeom prst="line">
            <a:avLst/>
          </a:prstGeom>
          <a:ln w="63500" cap="rnd">
            <a:solidFill>
              <a:srgbClr val="FF2600"/>
            </a:solidFill>
            <a:custDash>
              <a:ds d="100000" sp="200000"/>
            </a:custDash>
            <a:miter lim="400000"/>
            <a:headEnd type="stealth"/>
          </a:ln>
        </p:spPr>
        <p:txBody>
          <a:bodyPr lIns="50800" tIns="50800" rIns="50800" bIns="50800" anchor="ctr"/>
          <a:lstStyle/>
          <a:p>
            <a:pPr/>
          </a:p>
        </p:txBody>
      </p:sp>
      <p:sp>
        <p:nvSpPr>
          <p:cNvPr id="253" name="Línea"/>
          <p:cNvSpPr/>
          <p:nvPr/>
        </p:nvSpPr>
        <p:spPr>
          <a:xfrm flipV="1">
            <a:off x="4410426" y="3065917"/>
            <a:ext cx="3201526" cy="603677"/>
          </a:xfrm>
          <a:prstGeom prst="line">
            <a:avLst/>
          </a:prstGeom>
          <a:ln w="63500" cap="rnd">
            <a:solidFill>
              <a:srgbClr val="FF40FF"/>
            </a:solidFill>
            <a:custDash>
              <a:ds d="100000" sp="200000"/>
            </a:custDash>
            <a:miter lim="400000"/>
            <a:headEnd type="stealth"/>
          </a:ln>
        </p:spPr>
        <p:txBody>
          <a:bodyPr lIns="50800" tIns="50800" rIns="50800" bIns="50800" anchor="ctr"/>
          <a:lstStyle/>
          <a:p>
            <a:pPr/>
          </a:p>
        </p:txBody>
      </p:sp>
      <p:sp>
        <p:nvSpPr>
          <p:cNvPr id="254" name="Línea"/>
          <p:cNvSpPr/>
          <p:nvPr/>
        </p:nvSpPr>
        <p:spPr>
          <a:xfrm flipH="1">
            <a:off x="4523624" y="4811313"/>
            <a:ext cx="3064933" cy="1"/>
          </a:xfrm>
          <a:prstGeom prst="line">
            <a:avLst/>
          </a:prstGeom>
          <a:ln w="63500" cap="rnd">
            <a:solidFill>
              <a:srgbClr val="0096FF"/>
            </a:solidFill>
            <a:custDash>
              <a:ds d="100000" sp="200000"/>
            </a:custDash>
            <a:miter lim="400000"/>
            <a:headEnd type="stealth"/>
          </a:ln>
        </p:spPr>
        <p:txBody>
          <a:bodyPr lIns="50800" tIns="50800" rIns="50800" bIns="50800" anchor="ctr"/>
          <a:lstStyle/>
          <a:p>
            <a:pPr/>
          </a:p>
        </p:txBody>
      </p:sp>
      <p:sp>
        <p:nvSpPr>
          <p:cNvPr id="255" name="Línea"/>
          <p:cNvSpPr/>
          <p:nvPr/>
        </p:nvSpPr>
        <p:spPr>
          <a:xfrm flipV="1">
            <a:off x="2742968" y="4716432"/>
            <a:ext cx="6004" cy="320973"/>
          </a:xfrm>
          <a:prstGeom prst="line">
            <a:avLst/>
          </a:prstGeom>
          <a:ln w="25400">
            <a:solidFill>
              <a:srgbClr val="FFFFFF"/>
            </a:solidFill>
            <a:miter lim="400000"/>
            <a:headEnd type="stealth"/>
          </a:ln>
        </p:spPr>
        <p:txBody>
          <a:bodyPr lIns="0" tIns="0" rIns="0" bIns="0"/>
          <a:lstStyle/>
          <a:p>
            <a:pPr/>
          </a:p>
        </p:txBody>
      </p:sp>
      <p:sp>
        <p:nvSpPr>
          <p:cNvPr id="256" name="Línea"/>
          <p:cNvSpPr/>
          <p:nvPr/>
        </p:nvSpPr>
        <p:spPr>
          <a:xfrm flipH="1">
            <a:off x="1841695" y="5326905"/>
            <a:ext cx="342951" cy="11907"/>
          </a:xfrm>
          <a:prstGeom prst="line">
            <a:avLst/>
          </a:prstGeom>
          <a:ln w="25400">
            <a:solidFill>
              <a:srgbClr val="FFFFFF"/>
            </a:solidFill>
            <a:miter lim="400000"/>
            <a:headEnd type="stealth"/>
          </a:ln>
        </p:spPr>
        <p:txBody>
          <a:bodyPr lIns="0" tIns="0" rIns="0" bIns="0"/>
          <a:lstStyle/>
          <a:p>
            <a:pPr/>
          </a:p>
        </p:txBody>
      </p:sp>
      <p:sp>
        <p:nvSpPr>
          <p:cNvPr id="257" name="i3SIM"/>
          <p:cNvSpPr txBox="1"/>
          <p:nvPr/>
        </p:nvSpPr>
        <p:spPr>
          <a:xfrm>
            <a:off x="9694986" y="8310858"/>
            <a:ext cx="3187701" cy="1268351"/>
          </a:xfrm>
          <a:prstGeom prst="rect">
            <a:avLst/>
          </a:prstGeom>
          <a:ln w="12700">
            <a:miter lim="400000"/>
          </a:ln>
          <a:effectLst>
            <a:outerShdw sx="100000" sy="100000" kx="0" ky="0" algn="b" rotWithShape="0" blurRad="38100" dist="38100" dir="2700000">
              <a:srgbClr val="D6D6D6"/>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60000"/>
              </a:lnSpc>
              <a:defRPr sz="4900"/>
            </a:pPr>
            <a:r>
              <a:rPr b="1" spc="260" sz="6500">
                <a:solidFill>
                  <a:srgbClr val="FFFFFF"/>
                </a:solidFill>
                <a:effectLst>
                  <a:outerShdw sx="100000" sy="100000" kx="0" ky="0" algn="b" rotWithShape="0" blurRad="0" dist="53392" dir="2700000">
                    <a:srgbClr val="000000">
                      <a:alpha val="27586"/>
                    </a:srgbClr>
                  </a:outerShdw>
                </a:effectLst>
              </a:rPr>
              <a:t>i</a:t>
            </a:r>
            <a:r>
              <a:rPr b="1" baseline="31999" spc="291" sz="7300">
                <a:solidFill>
                  <a:srgbClr val="4F8F00"/>
                </a:solidFill>
                <a:effectLst>
                  <a:outerShdw sx="100000" sy="100000" kx="0" ky="0" algn="b" rotWithShape="0" blurRad="0" dist="53392" dir="2700000">
                    <a:srgbClr val="000000">
                      <a:alpha val="27586"/>
                    </a:srgbClr>
                  </a:outerShdw>
                </a:effectLst>
                <a:latin typeface="Century Gothic"/>
                <a:ea typeface="Century Gothic"/>
                <a:cs typeface="Century Gothic"/>
                <a:sym typeface="Century Gothic"/>
              </a:rPr>
              <a:t>3</a:t>
            </a:r>
            <a:r>
              <a:rPr spc="267" sz="67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S</a:t>
            </a:r>
            <a:r>
              <a:rPr spc="256" sz="64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I</a:t>
            </a:r>
            <a:r>
              <a:rPr spc="284" sz="7100">
                <a:solidFill>
                  <a:srgbClr val="FF2600"/>
                </a:solidFill>
                <a:effectLst>
                  <a:outerShdw sx="100000" sy="100000" kx="0" ky="0" algn="b" rotWithShape="0" blurRad="0" dist="53392" dir="2700000">
                    <a:srgbClr val="000000">
                      <a:alpha val="27586"/>
                    </a:srgbClr>
                  </a:outerShdw>
                </a:effectLst>
                <a:latin typeface="Futura Bold"/>
                <a:ea typeface="Futura Bold"/>
                <a:cs typeface="Futura Bold"/>
                <a:sym typeface="Futura Bold"/>
              </a:rPr>
              <a:t>M</a:t>
            </a:r>
            <a:r>
              <a:rPr>
                <a:solidFill>
                  <a:srgbClr val="A9A9A9"/>
                </a:solidFill>
              </a:rPr>
              <a:t> </a:t>
            </a:r>
          </a:p>
        </p:txBody>
      </p:sp>
      <p:grpSp>
        <p:nvGrpSpPr>
          <p:cNvPr id="261" name="Agrupar"/>
          <p:cNvGrpSpPr/>
          <p:nvPr/>
        </p:nvGrpSpPr>
        <p:grpSpPr>
          <a:xfrm>
            <a:off x="7601180" y="3810184"/>
            <a:ext cx="4524973" cy="2133232"/>
            <a:chOff x="0" y="0"/>
            <a:chExt cx="4524971" cy="2133230"/>
          </a:xfrm>
        </p:grpSpPr>
        <p:sp>
          <p:nvSpPr>
            <p:cNvPr id="258" name="BGND Noise/Muons"/>
            <p:cNvSpPr/>
            <p:nvPr/>
          </p:nvSpPr>
          <p:spPr>
            <a:xfrm>
              <a:off x="0" y="0"/>
              <a:ext cx="4524972" cy="2133231"/>
            </a:xfrm>
            <a:prstGeom prst="roundRect">
              <a:avLst>
                <a:gd name="adj" fmla="val 8154"/>
              </a:avLst>
            </a:prstGeom>
            <a:noFill/>
            <a:ln w="25400" cap="flat">
              <a:solidFill>
                <a:srgbClr val="7A81FF"/>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3000">
                  <a:solidFill>
                    <a:srgbClr val="7A81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BGND Noise/Muons</a:t>
              </a:r>
            </a:p>
          </p:txBody>
        </p:sp>
        <p:sp>
          <p:nvSpPr>
            <p:cNvPr id="259" name="Vuvuzela…"/>
            <p:cNvSpPr/>
            <p:nvPr/>
          </p:nvSpPr>
          <p:spPr>
            <a:xfrm>
              <a:off x="2566025" y="889239"/>
              <a:ext cx="1739901" cy="800101"/>
            </a:xfrm>
            <a:prstGeom prst="roundRect">
              <a:avLst>
                <a:gd name="adj" fmla="val 26347"/>
              </a:avLst>
            </a:prstGeom>
            <a:solidFill>
              <a:srgbClr val="7A81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Vuvuzela</a:t>
              </a:r>
            </a:p>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(noise)</a:t>
              </a:r>
            </a:p>
          </p:txBody>
        </p:sp>
        <p:sp>
          <p:nvSpPr>
            <p:cNvPr id="260" name="PolyPlopia…"/>
            <p:cNvSpPr/>
            <p:nvPr/>
          </p:nvSpPr>
          <p:spPr>
            <a:xfrm>
              <a:off x="170503" y="693122"/>
              <a:ext cx="2232928" cy="969211"/>
            </a:xfrm>
            <a:prstGeom prst="roundRect">
              <a:avLst>
                <a:gd name="adj" fmla="val 23353"/>
              </a:avLst>
            </a:prstGeom>
            <a:solidFill>
              <a:srgbClr val="7A81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PolyPlopia</a:t>
              </a:r>
            </a:p>
            <a:p>
              <a:pPr algn="ctr" defTabSz="584200">
                <a:defRPr sz="1700">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(coinc. backgrnd)</a:t>
              </a:r>
            </a:p>
          </p:txBody>
        </p:sp>
      </p:grpSp>
      <p:sp>
        <p:nvSpPr>
          <p:cNvPr id="262" name="Línea"/>
          <p:cNvSpPr/>
          <p:nvPr/>
        </p:nvSpPr>
        <p:spPr>
          <a:xfrm flipV="1">
            <a:off x="5133478" y="6043990"/>
            <a:ext cx="2692943" cy="1192234"/>
          </a:xfrm>
          <a:prstGeom prst="line">
            <a:avLst/>
          </a:prstGeom>
          <a:ln w="63500" cap="rnd">
            <a:solidFill>
              <a:srgbClr val="7A81FF"/>
            </a:solidFill>
            <a:custDash>
              <a:ds d="100000" sp="200000"/>
            </a:custDash>
            <a:miter lim="400000"/>
            <a:headEnd type="stealth"/>
          </a:ln>
        </p:spPr>
        <p:txBody>
          <a:bodyPr lIns="50800" tIns="50800" rIns="50800" bIns="50800" anchor="ctr"/>
          <a:lstStyle/>
          <a:p>
            <a:pPr/>
          </a:p>
        </p:txBody>
      </p:sp>
      <p:grpSp>
        <p:nvGrpSpPr>
          <p:cNvPr id="267" name="Agrupar"/>
          <p:cNvGrpSpPr/>
          <p:nvPr/>
        </p:nvGrpSpPr>
        <p:grpSpPr>
          <a:xfrm>
            <a:off x="7681856" y="857895"/>
            <a:ext cx="3187701" cy="2260601"/>
            <a:chOff x="0" y="0"/>
            <a:chExt cx="3187700" cy="2260600"/>
          </a:xfrm>
        </p:grpSpPr>
        <p:grpSp>
          <p:nvGrpSpPr>
            <p:cNvPr id="265" name="Agrupar"/>
            <p:cNvGrpSpPr/>
            <p:nvPr/>
          </p:nvGrpSpPr>
          <p:grpSpPr>
            <a:xfrm>
              <a:off x="0" y="0"/>
              <a:ext cx="3187700" cy="2260600"/>
              <a:chOff x="0" y="0"/>
              <a:chExt cx="3187700" cy="2260600"/>
            </a:xfrm>
          </p:grpSpPr>
          <p:sp>
            <p:nvSpPr>
              <p:cNvPr id="263" name="PROPAGATION"/>
              <p:cNvSpPr/>
              <p:nvPr/>
            </p:nvSpPr>
            <p:spPr>
              <a:xfrm>
                <a:off x="0" y="0"/>
                <a:ext cx="3187700" cy="2260600"/>
              </a:xfrm>
              <a:prstGeom prst="roundRect">
                <a:avLst>
                  <a:gd name="adj" fmla="val 8427"/>
                </a:avLst>
              </a:prstGeom>
              <a:noFill/>
              <a:ln w="25400" cap="flat">
                <a:solidFill>
                  <a:srgbClr val="FF40FF"/>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2700">
                    <a:solidFill>
                      <a:srgbClr val="FF40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PROPAGATION</a:t>
                </a:r>
              </a:p>
            </p:txBody>
          </p:sp>
          <p:sp>
            <p:nvSpPr>
              <p:cNvPr id="264" name="PROPOSAL"/>
              <p:cNvSpPr/>
              <p:nvPr/>
            </p:nvSpPr>
            <p:spPr>
              <a:xfrm>
                <a:off x="733777" y="594164"/>
                <a:ext cx="1739901" cy="622301"/>
              </a:xfrm>
              <a:prstGeom prst="roundRect">
                <a:avLst>
                  <a:gd name="adj" fmla="val 30612"/>
                </a:avLst>
              </a:prstGeom>
              <a:solidFill>
                <a:srgbClr val="FF40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PROPOSAL</a:t>
                </a:r>
              </a:p>
            </p:txBody>
          </p:sp>
        </p:grpSp>
        <p:sp>
          <p:nvSpPr>
            <p:cNvPr id="266" name="GEANT4…"/>
            <p:cNvSpPr/>
            <p:nvPr/>
          </p:nvSpPr>
          <p:spPr>
            <a:xfrm>
              <a:off x="723900" y="1364631"/>
              <a:ext cx="1638367" cy="657623"/>
            </a:xfrm>
            <a:prstGeom prst="roundRect">
              <a:avLst>
                <a:gd name="adj" fmla="val 28968"/>
              </a:avLst>
            </a:prstGeom>
            <a:solidFill>
              <a:srgbClr val="FF40FF"/>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GEANT4</a:t>
              </a:r>
            </a:p>
            <a:p>
              <a: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(CLSim)</a:t>
              </a:r>
            </a:p>
          </p:txBody>
        </p:sp>
      </p:grpSp>
      <p:grpSp>
        <p:nvGrpSpPr>
          <p:cNvPr id="275" name="Agrupar"/>
          <p:cNvGrpSpPr/>
          <p:nvPr/>
        </p:nvGrpSpPr>
        <p:grpSpPr>
          <a:xfrm>
            <a:off x="1089211" y="469857"/>
            <a:ext cx="5033298" cy="2730543"/>
            <a:chOff x="0" y="0"/>
            <a:chExt cx="5033296" cy="2730541"/>
          </a:xfrm>
        </p:grpSpPr>
        <p:sp>
          <p:nvSpPr>
            <p:cNvPr id="268" name="Generation"/>
            <p:cNvSpPr/>
            <p:nvPr/>
          </p:nvSpPr>
          <p:spPr>
            <a:xfrm>
              <a:off x="0" y="0"/>
              <a:ext cx="5033297" cy="2730542"/>
            </a:xfrm>
            <a:prstGeom prst="roundRect">
              <a:avLst>
                <a:gd name="adj" fmla="val 6977"/>
              </a:avLst>
            </a:prstGeom>
            <a:noFill/>
            <a:ln w="25400" cap="flat">
              <a:solidFill>
                <a:srgbClr val="FF26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584200">
                <a:defRPr sz="3000">
                  <a:solidFill>
                    <a:srgbClr val="FF2600"/>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Generation</a:t>
              </a:r>
            </a:p>
          </p:txBody>
        </p:sp>
        <p:sp>
          <p:nvSpPr>
            <p:cNvPr id="269" name="CORSIKA…"/>
            <p:cNvSpPr/>
            <p:nvPr/>
          </p:nvSpPr>
          <p:spPr>
            <a:xfrm>
              <a:off x="161446" y="666829"/>
              <a:ext cx="1317855" cy="720189"/>
            </a:xfrm>
            <a:prstGeom prst="roundRect">
              <a:avLst>
                <a:gd name="adj" fmla="val 26451"/>
              </a:avLst>
            </a:prstGeom>
            <a:solidFill>
              <a:srgbClr val="FF26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5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CORSIKA</a:t>
              </a:r>
            </a:p>
            <a:p>
              <a:pPr algn="ctr" defTabSz="584200">
                <a:defRPr sz="15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READER</a:t>
              </a:r>
            </a:p>
          </p:txBody>
        </p:sp>
        <p:sp>
          <p:nvSpPr>
            <p:cNvPr id="270" name="NuGen"/>
            <p:cNvSpPr/>
            <p:nvPr/>
          </p:nvSpPr>
          <p:spPr>
            <a:xfrm>
              <a:off x="143952" y="1709347"/>
              <a:ext cx="1352842" cy="644379"/>
            </a:xfrm>
            <a:prstGeom prst="roundRect">
              <a:avLst>
                <a:gd name="adj" fmla="val 29563"/>
              </a:avLst>
            </a:prstGeom>
            <a:solidFill>
              <a:srgbClr val="FF26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NuGen</a:t>
              </a:r>
            </a:p>
          </p:txBody>
        </p:sp>
        <p:sp>
          <p:nvSpPr>
            <p:cNvPr id="271" name="MUONGUN"/>
            <p:cNvSpPr/>
            <p:nvPr/>
          </p:nvSpPr>
          <p:spPr>
            <a:xfrm>
              <a:off x="1552512" y="692099"/>
              <a:ext cx="1446141" cy="669649"/>
            </a:xfrm>
            <a:prstGeom prst="roundRect">
              <a:avLst>
                <a:gd name="adj" fmla="val 28448"/>
              </a:avLst>
            </a:prstGeom>
            <a:solidFill>
              <a:srgbClr val="FF26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5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MUONGUN</a:t>
              </a:r>
            </a:p>
          </p:txBody>
        </p:sp>
        <p:sp>
          <p:nvSpPr>
            <p:cNvPr id="272" name="GENIE"/>
            <p:cNvSpPr/>
            <p:nvPr/>
          </p:nvSpPr>
          <p:spPr>
            <a:xfrm>
              <a:off x="1687950" y="1728299"/>
              <a:ext cx="1189568" cy="606475"/>
            </a:xfrm>
            <a:prstGeom prst="roundRect">
              <a:avLst>
                <a:gd name="adj" fmla="val 31411"/>
              </a:avLst>
            </a:prstGeom>
            <a:solidFill>
              <a:srgbClr val="FF26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8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GENIE</a:t>
              </a:r>
            </a:p>
          </p:txBody>
        </p:sp>
        <p:sp>
          <p:nvSpPr>
            <p:cNvPr id="273" name="Corsika…"/>
            <p:cNvSpPr/>
            <p:nvPr/>
          </p:nvSpPr>
          <p:spPr>
            <a:xfrm>
              <a:off x="3119473" y="1409236"/>
              <a:ext cx="1202268" cy="1244601"/>
            </a:xfrm>
            <a:prstGeom prst="ellipse">
              <a:avLst/>
            </a:prstGeom>
            <a:solidFill>
              <a:srgbClr val="FF2600"/>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1300">
                  <a:solidFill>
                    <a:srgbClr val="FCFCFC"/>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Corsika</a:t>
              </a:r>
            </a:p>
            <a:p>
              <a:pPr algn="ctr" defTabSz="584200">
                <a:defRPr sz="1300">
                  <a:solidFill>
                    <a:srgbClr val="FCFCFC"/>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injector</a:t>
              </a:r>
            </a:p>
            <a:p>
              <a:pPr algn="ctr" defTabSz="584200">
                <a:defRPr sz="1300">
                  <a:solidFill>
                    <a:srgbClr val="FCFCFC"/>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service</a:t>
              </a:r>
            </a:p>
          </p:txBody>
        </p:sp>
        <p:sp>
          <p:nvSpPr>
            <p:cNvPr id="274" name="LeptonInjector"/>
            <p:cNvSpPr/>
            <p:nvPr/>
          </p:nvSpPr>
          <p:spPr>
            <a:xfrm>
              <a:off x="3071865" y="692099"/>
              <a:ext cx="1748879" cy="669649"/>
            </a:xfrm>
            <a:prstGeom prst="roundRect">
              <a:avLst>
                <a:gd name="adj" fmla="val 28448"/>
              </a:avLst>
            </a:prstGeom>
            <a:solidFill>
              <a:srgbClr val="FF2600"/>
            </a:solidFill>
            <a:ln w="12700" cap="flat">
              <a:solidFill>
                <a:srgbClr val="000000"/>
              </a:solidFill>
              <a:prstDash val="solid"/>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sz="15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LeptonInjector</a:t>
              </a:r>
            </a:p>
          </p:txBody>
        </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hape 472"/>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707" name="Shape 474"/>
          <p:cNvSpPr txBox="1"/>
          <p:nvPr/>
        </p:nvSpPr>
        <p:spPr>
          <a:xfrm>
            <a:off x="281463" y="147510"/>
            <a:ext cx="89986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Simulating the online filter and L2 processing</a:t>
            </a:r>
          </a:p>
        </p:txBody>
      </p:sp>
      <p:sp>
        <p:nvSpPr>
          <p:cNvPr id="708" name="Texto"/>
          <p:cNvSpPr txBox="1"/>
          <p:nvPr/>
        </p:nvSpPr>
        <p:spPr>
          <a:xfrm>
            <a:off x="1269379" y="2134193"/>
            <a:ext cx="18487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u="sng">
                <a:hlinkClick r:id="rId2" invalidUrl="" action="" tgtFrame="" tooltip="" history="1" highlightClick="0" endSnd="0"/>
              </a:defRPr>
            </a:lvl1pPr>
          </a:lstStyle>
          <a:p>
            <a:pPr>
              <a:defRPr u="none"/>
            </a:pPr>
            <a:r>
              <a:rPr u="sng">
                <a:hlinkClick r:id="rId2" invalidUrl="" action="" tgtFrame="" tooltip="" history="1" highlightClick="0" endSnd="0"/>
              </a:rPr>
              <a:t> </a:t>
            </a:r>
          </a:p>
        </p:txBody>
      </p:sp>
      <p:sp>
        <p:nvSpPr>
          <p:cNvPr id="709" name="[gtx-00]$  python filterscripts/resources/scripts/offlineL2/process.py -h…"/>
          <p:cNvSpPr txBox="1"/>
          <p:nvPr/>
        </p:nvSpPr>
        <p:spPr>
          <a:xfrm>
            <a:off x="954633" y="1441314"/>
            <a:ext cx="11095535" cy="7874001"/>
          </a:xfrm>
          <a:prstGeom prst="rect">
            <a:avLst/>
          </a:prstGeom>
          <a:solidFill>
            <a:srgbClr val="CBCBCB"/>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400"/>
            </a:pPr>
            <a:r>
              <a:t>[gtx-00]$  python filterscripts/resources/scripts/offlineL2/process.py -h</a:t>
            </a:r>
          </a:p>
          <a:p>
            <a:pPr>
              <a:defRPr sz="1400"/>
            </a:pPr>
          </a:p>
          <a:p>
            <a:pPr>
              <a:defRPr sz="1400"/>
            </a:pPr>
            <a:r>
              <a:t>usage: process.py [-h] [-s] [-i INFILE] [-g GCDFILE] [-o OUTFILE] [-n NUM]</a:t>
            </a:r>
          </a:p>
          <a:p>
            <a:pPr>
              <a:defRPr sz="1400"/>
            </a:pPr>
            <a:r>
              <a:t>                  [--dstfile DSTFILE] [--gapsfile GAPSFILE]</a:t>
            </a:r>
          </a:p>
          <a:p>
            <a:pPr>
              <a:defRPr sz="1400"/>
            </a:pPr>
            <a:r>
              <a:t>                  [--icetopoutput ICETOPOUTPUT] [--eheoutput EHEOUTPUT]</a:t>
            </a:r>
          </a:p>
          <a:p>
            <a:pPr>
              <a:defRPr sz="1400"/>
            </a:pPr>
            <a:r>
              <a:t>                  [--slopoutput SLOPOUTPUT] [--rootoutput ROOTOUTPUT]</a:t>
            </a:r>
          </a:p>
          <a:p>
            <a:pPr>
              <a:defRPr sz="1400"/>
            </a:pPr>
            <a:r>
              <a:t>                  [--photonicsdir PHOTONICSDIR] [--log-level LOG_LEVEL]</a:t>
            </a:r>
          </a:p>
          <a:p>
            <a:pPr>
              <a:defRPr sz="1400"/>
            </a:pPr>
            <a:r>
              <a:t>                  [--log-filename LOGFN]</a:t>
            </a:r>
          </a:p>
          <a:p>
            <a:pPr>
              <a:defRPr sz="1400"/>
            </a:pPr>
          </a:p>
          <a:p>
            <a:pPr>
              <a:defRPr sz="1400"/>
            </a:pPr>
            <a:r>
              <a:t>optional arguments:</a:t>
            </a:r>
          </a:p>
          <a:p>
            <a:pPr>
              <a:defRPr sz="1400"/>
            </a:pPr>
            <a:r>
              <a:t>  -h, --help            show this help message and exit</a:t>
            </a:r>
          </a:p>
          <a:p>
            <a:pPr>
              <a:defRPr sz="1400"/>
            </a:pPr>
            <a:r>
              <a:t>  -s, --simulation      Mark as simulation (MC)</a:t>
            </a:r>
          </a:p>
          <a:p>
            <a:pPr>
              <a:defRPr sz="1400"/>
            </a:pPr>
            <a:r>
              <a:t>  -i INFILE, --input INFILE</a:t>
            </a:r>
          </a:p>
          <a:p>
            <a:pPr>
              <a:defRPr sz="1400"/>
            </a:pPr>
            <a:r>
              <a:t>                        Input i3 file(s) (use comma separated list for</a:t>
            </a:r>
          </a:p>
          <a:p>
            <a:pPr>
              <a:defRPr sz="1400"/>
            </a:pPr>
            <a:r>
              <a:t>                        multiple files)</a:t>
            </a:r>
          </a:p>
          <a:p>
            <a:pPr>
              <a:defRPr sz="1400"/>
            </a:pPr>
            <a:r>
              <a:t>  -g GCDFILE, --gcd GCDFILE</a:t>
            </a:r>
          </a:p>
          <a:p>
            <a:pPr>
              <a:defRPr sz="1400"/>
            </a:pPr>
            <a:r>
              <a:t>                        GCD file for input i3 file</a:t>
            </a:r>
          </a:p>
          <a:p>
            <a:pPr>
              <a:defRPr sz="1400"/>
            </a:pPr>
            <a:r>
              <a:t>  -o OUTFILE, --output OUTFILE</a:t>
            </a:r>
          </a:p>
          <a:p>
            <a:pPr>
              <a:defRPr sz="1400"/>
            </a:pPr>
            <a:r>
              <a:t>                        Output i3 file</a:t>
            </a:r>
          </a:p>
          <a:p>
            <a:pPr>
              <a:defRPr sz="1400"/>
            </a:pPr>
            <a:r>
              <a:t>  -n NUM, --num NUM     Number of frames to process</a:t>
            </a:r>
          </a:p>
          <a:p>
            <a:pPr>
              <a:defRPr sz="1400"/>
            </a:pPr>
            <a:r>
              <a:t>  --dstfile DSTFILE     DST root file (should be .root)</a:t>
            </a:r>
          </a:p>
          <a:p>
            <a:pPr>
              <a:defRPr sz="1400"/>
            </a:pPr>
            <a:r>
              <a:t>  --gapsfile GAPSFILE   gaps text file (should be .txt)</a:t>
            </a:r>
          </a:p>
          <a:p>
            <a:pPr>
              <a:defRPr sz="1400"/>
            </a:pPr>
            <a:r>
              <a:t>  --icetopoutput ICETOPOUTPUT</a:t>
            </a:r>
          </a:p>
          <a:p>
            <a:pPr>
              <a:defRPr sz="1400"/>
            </a:pPr>
            <a:r>
              <a:t>                        Output IceTop file</a:t>
            </a:r>
          </a:p>
          <a:p>
            <a:pPr>
              <a:defRPr sz="1400"/>
            </a:pPr>
            <a:r>
              <a:t>  --eheoutput EHEOUTPUT</a:t>
            </a:r>
          </a:p>
          <a:p>
            <a:pPr>
              <a:defRPr sz="1400"/>
            </a:pPr>
            <a:r>
              <a:t>                        Output EHE i3 file</a:t>
            </a:r>
          </a:p>
          <a:p>
            <a:pPr>
              <a:defRPr sz="1400"/>
            </a:pPr>
            <a:r>
              <a:t>  --slopoutput SLOPOUTPUT</a:t>
            </a:r>
          </a:p>
          <a:p>
            <a:pPr>
              <a:defRPr sz="1400"/>
            </a:pPr>
            <a:r>
              <a:t>                        Output SLOP file</a:t>
            </a:r>
          </a:p>
          <a:p>
            <a:pPr>
              <a:defRPr sz="1400"/>
            </a:pPr>
            <a:r>
              <a:t>  --rootoutput ROOTOUTPUT</a:t>
            </a:r>
          </a:p>
          <a:p>
            <a:pPr>
              <a:defRPr sz="1400"/>
            </a:pPr>
            <a:r>
              <a:t>                        Output root file</a:t>
            </a:r>
          </a:p>
          <a:p>
            <a:pPr>
              <a:defRPr sz="1400"/>
            </a:pPr>
            <a:r>
              <a:t>  --photonicsdir PHOTONICSDIR</a:t>
            </a:r>
          </a:p>
          <a:p>
            <a:pPr>
              <a:defRPr sz="1400"/>
            </a:pPr>
            <a:r>
              <a:t>                        Directory with photonics tables</a:t>
            </a:r>
          </a:p>
          <a:p>
            <a:pPr>
              <a:defRPr sz="1400"/>
            </a:pPr>
            <a:r>
              <a:t>  --log-level LOG_LEVEL</a:t>
            </a:r>
          </a:p>
          <a:p>
            <a:pPr>
              <a:defRPr sz="1400"/>
            </a:pPr>
            <a:r>
              <a:t>                        Sets the logging level (ERROR, WARN, INFO, DEBUG,</a:t>
            </a:r>
          </a:p>
          <a:p>
            <a:pPr>
              <a:defRPr sz="1400"/>
            </a:pPr>
            <a:r>
              <a:t>                        TRACE)</a:t>
            </a:r>
          </a:p>
          <a:p>
            <a:pPr>
              <a:defRPr sz="1400"/>
            </a:pPr>
            <a:r>
              <a:t>  --log-filename LOGFN  If set logging is redirected to the specified file.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472"/>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712" name="Shape 474"/>
          <p:cNvSpPr txBox="1"/>
          <p:nvPr/>
        </p:nvSpPr>
        <p:spPr>
          <a:xfrm>
            <a:off x="281463" y="147510"/>
            <a:ext cx="89986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Simulation Production</a:t>
            </a:r>
          </a:p>
        </p:txBody>
      </p:sp>
      <p:sp>
        <p:nvSpPr>
          <p:cNvPr id="713" name="Óvalo"/>
          <p:cNvSpPr/>
          <p:nvPr/>
        </p:nvSpPr>
        <p:spPr>
          <a:xfrm>
            <a:off x="482600" y="7023100"/>
            <a:ext cx="419100" cy="368300"/>
          </a:xfrm>
          <a:prstGeom prst="ellipse">
            <a:avLst/>
          </a:prstGeom>
          <a:solidFill>
            <a:srgbClr val="D3221A">
              <a:alpha val="29000"/>
            </a:srgbClr>
          </a:solidFill>
          <a:ln w="12700">
            <a:solidFill>
              <a:srgbClr val="000000">
                <a:alpha val="29000"/>
              </a:srgbClr>
            </a:solidFill>
            <a:miter lim="400000"/>
          </a:ln>
        </p:spPr>
        <p:txBody>
          <a:bodyPr lIns="38100" tIns="38100" rIns="38100" bIns="38100" anchor="ct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14" name="Tokio"/>
          <p:cNvSpPr txBox="1"/>
          <p:nvPr/>
        </p:nvSpPr>
        <p:spPr>
          <a:xfrm>
            <a:off x="-12700" y="6172200"/>
            <a:ext cx="351483" cy="22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647700">
              <a:lnSpc>
                <a:spcPts val="9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800"/>
            </a:lvl1pPr>
          </a:lstStyle>
          <a:p>
            <a:pPr/>
            <a:r>
              <a:t>Tokio</a:t>
            </a:r>
          </a:p>
        </p:txBody>
      </p:sp>
      <p:sp>
        <p:nvSpPr>
          <p:cNvPr id="715" name="Óvalo"/>
          <p:cNvSpPr/>
          <p:nvPr/>
        </p:nvSpPr>
        <p:spPr>
          <a:xfrm>
            <a:off x="647700" y="7277100"/>
            <a:ext cx="279400" cy="215900"/>
          </a:xfrm>
          <a:prstGeom prst="ellipse">
            <a:avLst/>
          </a:prstGeom>
          <a:solidFill>
            <a:srgbClr val="D3221A">
              <a:alpha val="29000"/>
            </a:srgbClr>
          </a:solidFill>
          <a:ln w="12700">
            <a:solidFill>
              <a:srgbClr val="000000">
                <a:alpha val="29000"/>
              </a:srgbClr>
            </a:solidFill>
            <a:miter lim="400000"/>
          </a:ln>
        </p:spPr>
        <p:txBody>
          <a:bodyPr lIns="38100" tIns="38100" rIns="38100" bIns="38100" anchor="ct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grpSp>
        <p:nvGrpSpPr>
          <p:cNvPr id="754" name="Agrupar"/>
          <p:cNvGrpSpPr/>
          <p:nvPr/>
        </p:nvGrpSpPr>
        <p:grpSpPr>
          <a:xfrm>
            <a:off x="216623" y="3480070"/>
            <a:ext cx="12571554" cy="6019801"/>
            <a:chOff x="0" y="0"/>
            <a:chExt cx="12571553" cy="6019800"/>
          </a:xfrm>
        </p:grpSpPr>
        <p:pic>
          <p:nvPicPr>
            <p:cNvPr id="716" name="Captura de pantalla 2013-05-02 a la(s) 22.09.02.png" descr="Captura de pantalla 2013-05-02 a la(s) 22.09.02.png"/>
            <p:cNvPicPr>
              <a:picLocks noChangeAspect="1"/>
            </p:cNvPicPr>
            <p:nvPr/>
          </p:nvPicPr>
          <p:blipFill>
            <a:blip r:embed="rId2">
              <a:extLst/>
            </a:blip>
            <a:stretch>
              <a:fillRect/>
            </a:stretch>
          </p:blipFill>
          <p:spPr>
            <a:xfrm>
              <a:off x="0" y="0"/>
              <a:ext cx="12489959" cy="6019800"/>
            </a:xfrm>
            <a:prstGeom prst="rect">
              <a:avLst/>
            </a:prstGeom>
            <a:ln w="12700" cap="flat">
              <a:noFill/>
              <a:miter lim="400000"/>
            </a:ln>
            <a:effectLst/>
          </p:spPr>
        </p:pic>
        <p:sp>
          <p:nvSpPr>
            <p:cNvPr id="717" name="Óvalo"/>
            <p:cNvSpPr/>
            <p:nvPr/>
          </p:nvSpPr>
          <p:spPr>
            <a:xfrm>
              <a:off x="3022600" y="35814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18" name="Óvalo"/>
            <p:cNvSpPr/>
            <p:nvPr/>
          </p:nvSpPr>
          <p:spPr>
            <a:xfrm>
              <a:off x="11696700" y="2387600"/>
              <a:ext cx="444500" cy="4064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19" name="Óvalo"/>
            <p:cNvSpPr/>
            <p:nvPr/>
          </p:nvSpPr>
          <p:spPr>
            <a:xfrm>
              <a:off x="11938000" y="18288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0" name="Óvalo"/>
            <p:cNvSpPr/>
            <p:nvPr/>
          </p:nvSpPr>
          <p:spPr>
            <a:xfrm>
              <a:off x="11938000" y="16764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1" name="Óvalo"/>
            <p:cNvSpPr/>
            <p:nvPr/>
          </p:nvSpPr>
          <p:spPr>
            <a:xfrm>
              <a:off x="11468100" y="28194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2" name="Óvalo"/>
            <p:cNvSpPr/>
            <p:nvPr/>
          </p:nvSpPr>
          <p:spPr>
            <a:xfrm>
              <a:off x="11328400" y="26670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3" name="Óvalo"/>
            <p:cNvSpPr/>
            <p:nvPr/>
          </p:nvSpPr>
          <p:spPr>
            <a:xfrm>
              <a:off x="3022600" y="3581400"/>
              <a:ext cx="508000" cy="4699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4" name="Óvalo"/>
            <p:cNvSpPr/>
            <p:nvPr/>
          </p:nvSpPr>
          <p:spPr>
            <a:xfrm>
              <a:off x="800100" y="2374900"/>
              <a:ext cx="457200" cy="4445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5" name="Óvalo"/>
            <p:cNvSpPr/>
            <p:nvPr/>
          </p:nvSpPr>
          <p:spPr>
            <a:xfrm>
              <a:off x="4152900" y="4203700"/>
              <a:ext cx="368300" cy="3429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6" name="Óvalo"/>
            <p:cNvSpPr/>
            <p:nvPr/>
          </p:nvSpPr>
          <p:spPr>
            <a:xfrm>
              <a:off x="4152900" y="40005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7" name="Óvalo"/>
            <p:cNvSpPr/>
            <p:nvPr/>
          </p:nvSpPr>
          <p:spPr>
            <a:xfrm>
              <a:off x="4292600" y="4203700"/>
              <a:ext cx="342900" cy="2794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8" name="Óvalo"/>
            <p:cNvSpPr/>
            <p:nvPr/>
          </p:nvSpPr>
          <p:spPr>
            <a:xfrm>
              <a:off x="11061700" y="2667000"/>
              <a:ext cx="330200" cy="241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29" name="Óvalo"/>
            <p:cNvSpPr/>
            <p:nvPr/>
          </p:nvSpPr>
          <p:spPr>
            <a:xfrm>
              <a:off x="10553700" y="2438400"/>
              <a:ext cx="419100" cy="3048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30" name="Óvalo"/>
            <p:cNvSpPr/>
            <p:nvPr/>
          </p:nvSpPr>
          <p:spPr>
            <a:xfrm>
              <a:off x="2755900" y="4940300"/>
              <a:ext cx="419100" cy="368300"/>
            </a:xfrm>
            <a:prstGeom prst="ellipse">
              <a:avLst/>
            </a:prstGeom>
            <a:solidFill>
              <a:srgbClr val="D3221A">
                <a:alpha val="29000"/>
              </a:srgbClr>
            </a:solidFill>
            <a:ln w="12700" cap="flat">
              <a:solidFill>
                <a:srgbClr val="000000">
                  <a:alpha val="29000"/>
                </a:srgbClr>
              </a:solidFill>
              <a:prstDash val="solid"/>
              <a:miter lim="400000"/>
            </a:ln>
            <a:effectLst/>
          </p:spPr>
          <p:txBody>
            <a:bodyPr wrap="square" lIns="38100" tIns="38100" rIns="38100" bIns="38100" numCol="1" anchor="ctr">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effectLst>
                    <a:outerShdw sx="100000" sy="100000" kx="0" ky="0" algn="b" rotWithShape="0" blurRad="38100" dist="12700" dir="5400000">
                      <a:srgbClr val="000000">
                        <a:alpha val="50000"/>
                      </a:srgbClr>
                    </a:outerShdw>
                  </a:effectLst>
                </a:defRPr>
              </a:pPr>
            </a:p>
          </p:txBody>
        </p:sp>
        <p:sp>
          <p:nvSpPr>
            <p:cNvPr id="731" name="Línea"/>
            <p:cNvSpPr/>
            <p:nvPr/>
          </p:nvSpPr>
          <p:spPr>
            <a:xfrm>
              <a:off x="3233335" y="1533104"/>
              <a:ext cx="8502438" cy="2255730"/>
            </a:xfrm>
            <a:custGeom>
              <a:avLst/>
              <a:gdLst/>
              <a:ahLst/>
              <a:cxnLst>
                <a:cxn ang="0">
                  <a:pos x="wd2" y="hd2"/>
                </a:cxn>
                <a:cxn ang="5400000">
                  <a:pos x="wd2" y="hd2"/>
                </a:cxn>
                <a:cxn ang="10800000">
                  <a:pos x="wd2" y="hd2"/>
                </a:cxn>
                <a:cxn ang="16200000">
                  <a:pos x="wd2" y="hd2"/>
                </a:cxn>
              </a:cxnLst>
              <a:rect l="0" t="0" r="r" b="b"/>
              <a:pathLst>
                <a:path w="21600" h="10860" fill="norm" stroke="1" extrusionOk="0">
                  <a:moveTo>
                    <a:pt x="0" y="10860"/>
                  </a:moveTo>
                  <a:cubicBezTo>
                    <a:pt x="0" y="10860"/>
                    <a:pt x="1083" y="-10740"/>
                    <a:pt x="21600" y="6984"/>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2" name="Línea"/>
            <p:cNvSpPr/>
            <p:nvPr/>
          </p:nvSpPr>
          <p:spPr>
            <a:xfrm>
              <a:off x="3258650" y="3760420"/>
              <a:ext cx="1243077" cy="669806"/>
            </a:xfrm>
            <a:custGeom>
              <a:avLst/>
              <a:gdLst/>
              <a:ahLst/>
              <a:cxnLst>
                <a:cxn ang="0">
                  <a:pos x="wd2" y="hd2"/>
                </a:cxn>
                <a:cxn ang="5400000">
                  <a:pos x="wd2" y="hd2"/>
                </a:cxn>
                <a:cxn ang="10800000">
                  <a:pos x="wd2" y="hd2"/>
                </a:cxn>
                <a:cxn ang="16200000">
                  <a:pos x="wd2" y="hd2"/>
                </a:cxn>
              </a:cxnLst>
              <a:rect l="0" t="0" r="r" b="b"/>
              <a:pathLst>
                <a:path w="21600" h="17412" fill="norm" stroke="1" extrusionOk="0">
                  <a:moveTo>
                    <a:pt x="21600" y="17412"/>
                  </a:moveTo>
                  <a:cubicBezTo>
                    <a:pt x="21600" y="17412"/>
                    <a:pt x="15548" y="-4188"/>
                    <a:pt x="0" y="727"/>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3" name="Línea"/>
            <p:cNvSpPr/>
            <p:nvPr/>
          </p:nvSpPr>
          <p:spPr>
            <a:xfrm>
              <a:off x="2946611" y="3775372"/>
              <a:ext cx="451526" cy="1335870"/>
            </a:xfrm>
            <a:custGeom>
              <a:avLst/>
              <a:gdLst/>
              <a:ahLst/>
              <a:cxnLst>
                <a:cxn ang="0">
                  <a:pos x="wd2" y="hd2"/>
                </a:cxn>
                <a:cxn ang="5400000">
                  <a:pos x="wd2" y="hd2"/>
                </a:cxn>
                <a:cxn ang="10800000">
                  <a:pos x="wd2" y="hd2"/>
                </a:cxn>
                <a:cxn ang="16200000">
                  <a:pos x="wd2" y="hd2"/>
                </a:cxn>
              </a:cxnLst>
              <a:rect l="0" t="0" r="r" b="b"/>
              <a:pathLst>
                <a:path w="13531" h="21600" fill="norm" stroke="1" extrusionOk="0">
                  <a:moveTo>
                    <a:pt x="0" y="21600"/>
                  </a:moveTo>
                  <a:cubicBezTo>
                    <a:pt x="0" y="21600"/>
                    <a:pt x="21600" y="13217"/>
                    <a:pt x="10219" y="0"/>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4" name="Línea"/>
            <p:cNvSpPr/>
            <p:nvPr/>
          </p:nvSpPr>
          <p:spPr>
            <a:xfrm>
              <a:off x="419100" y="3517016"/>
              <a:ext cx="2821729" cy="843081"/>
            </a:xfrm>
            <a:custGeom>
              <a:avLst/>
              <a:gdLst/>
              <a:ahLst/>
              <a:cxnLst>
                <a:cxn ang="0">
                  <a:pos x="wd2" y="hd2"/>
                </a:cxn>
                <a:cxn ang="5400000">
                  <a:pos x="wd2" y="hd2"/>
                </a:cxn>
                <a:cxn ang="10800000">
                  <a:pos x="wd2" y="hd2"/>
                </a:cxn>
                <a:cxn ang="16200000">
                  <a:pos x="wd2" y="hd2"/>
                </a:cxn>
              </a:cxnLst>
              <a:rect l="0" t="0" r="r" b="b"/>
              <a:pathLst>
                <a:path w="21600" h="12469" fill="norm" stroke="1" extrusionOk="0">
                  <a:moveTo>
                    <a:pt x="21600" y="3892"/>
                  </a:moveTo>
                  <a:cubicBezTo>
                    <a:pt x="21600" y="3892"/>
                    <a:pt x="9101" y="-9131"/>
                    <a:pt x="0" y="12469"/>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5" name="Línea"/>
            <p:cNvSpPr/>
            <p:nvPr/>
          </p:nvSpPr>
          <p:spPr>
            <a:xfrm>
              <a:off x="965200" y="2540838"/>
              <a:ext cx="2290826" cy="1258155"/>
            </a:xfrm>
            <a:custGeom>
              <a:avLst/>
              <a:gdLst/>
              <a:ahLst/>
              <a:cxnLst>
                <a:cxn ang="0">
                  <a:pos x="wd2" y="hd2"/>
                </a:cxn>
                <a:cxn ang="5400000">
                  <a:pos x="wd2" y="hd2"/>
                </a:cxn>
                <a:cxn ang="10800000">
                  <a:pos x="wd2" y="hd2"/>
                </a:cxn>
                <a:cxn ang="16200000">
                  <a:pos x="wd2" y="hd2"/>
                </a:cxn>
              </a:cxnLst>
              <a:rect l="0" t="0" r="r" b="b"/>
              <a:pathLst>
                <a:path w="21600" h="17589" fill="norm" stroke="1" extrusionOk="0">
                  <a:moveTo>
                    <a:pt x="21600" y="17589"/>
                  </a:moveTo>
                  <a:cubicBezTo>
                    <a:pt x="21600" y="17589"/>
                    <a:pt x="15658" y="-4011"/>
                    <a:pt x="0" y="662"/>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6" name="Línea"/>
            <p:cNvSpPr/>
            <p:nvPr/>
          </p:nvSpPr>
          <p:spPr>
            <a:xfrm flipH="1">
              <a:off x="3259032" y="956777"/>
              <a:ext cx="8633624" cy="2810870"/>
            </a:xfrm>
            <a:custGeom>
              <a:avLst/>
              <a:gdLst/>
              <a:ahLst/>
              <a:cxnLst>
                <a:cxn ang="0">
                  <a:pos x="wd2" y="hd2"/>
                </a:cxn>
                <a:cxn ang="5400000">
                  <a:pos x="wd2" y="hd2"/>
                </a:cxn>
                <a:cxn ang="10800000">
                  <a:pos x="wd2" y="hd2"/>
                </a:cxn>
                <a:cxn ang="16200000">
                  <a:pos x="wd2" y="hd2"/>
                </a:cxn>
              </a:cxnLst>
              <a:rect l="0" t="0" r="r" b="b"/>
              <a:pathLst>
                <a:path w="21600" h="10960" fill="norm" stroke="1" extrusionOk="0">
                  <a:moveTo>
                    <a:pt x="0" y="6350"/>
                  </a:moveTo>
                  <a:cubicBezTo>
                    <a:pt x="0" y="6350"/>
                    <a:pt x="3676" y="-10640"/>
                    <a:pt x="21600" y="10960"/>
                  </a:cubicBezTo>
                </a:path>
              </a:pathLst>
            </a:custGeom>
            <a:noFill/>
            <a:ln w="508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7" name="Línea"/>
            <p:cNvSpPr/>
            <p:nvPr/>
          </p:nvSpPr>
          <p:spPr>
            <a:xfrm flipH="1">
              <a:off x="3258057" y="719419"/>
              <a:ext cx="8899017" cy="3026829"/>
            </a:xfrm>
            <a:custGeom>
              <a:avLst/>
              <a:gdLst/>
              <a:ahLst/>
              <a:cxnLst>
                <a:cxn ang="0">
                  <a:pos x="wd2" y="hd2"/>
                </a:cxn>
                <a:cxn ang="5400000">
                  <a:pos x="wd2" y="hd2"/>
                </a:cxn>
                <a:cxn ang="10800000">
                  <a:pos x="wd2" y="hd2"/>
                </a:cxn>
                <a:cxn ang="16200000">
                  <a:pos x="wd2" y="hd2"/>
                </a:cxn>
              </a:cxnLst>
              <a:rect l="0" t="0" r="r" b="b"/>
              <a:pathLst>
                <a:path w="21600" h="11885" fill="norm" stroke="1" extrusionOk="0">
                  <a:moveTo>
                    <a:pt x="0" y="4728"/>
                  </a:moveTo>
                  <a:cubicBezTo>
                    <a:pt x="0" y="4728"/>
                    <a:pt x="8058" y="-9715"/>
                    <a:pt x="21600" y="11885"/>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8" name="Línea"/>
            <p:cNvSpPr/>
            <p:nvPr/>
          </p:nvSpPr>
          <p:spPr>
            <a:xfrm>
              <a:off x="3291289" y="660837"/>
              <a:ext cx="7432258" cy="3122917"/>
            </a:xfrm>
            <a:custGeom>
              <a:avLst/>
              <a:gdLst/>
              <a:ahLst/>
              <a:cxnLst>
                <a:cxn ang="0">
                  <a:pos x="wd2" y="hd2"/>
                </a:cxn>
                <a:cxn ang="5400000">
                  <a:pos x="wd2" y="hd2"/>
                </a:cxn>
                <a:cxn ang="10800000">
                  <a:pos x="wd2" y="hd2"/>
                </a:cxn>
                <a:cxn ang="16200000">
                  <a:pos x="wd2" y="hd2"/>
                </a:cxn>
              </a:cxnLst>
              <a:rect l="0" t="0" r="r" b="b"/>
              <a:pathLst>
                <a:path w="21600" h="10901" fill="norm" stroke="1" extrusionOk="0">
                  <a:moveTo>
                    <a:pt x="0" y="10901"/>
                  </a:moveTo>
                  <a:cubicBezTo>
                    <a:pt x="0" y="10901"/>
                    <a:pt x="6316" y="-10699"/>
                    <a:pt x="21600" y="6912"/>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39" name="Línea"/>
            <p:cNvSpPr/>
            <p:nvPr/>
          </p:nvSpPr>
          <p:spPr>
            <a:xfrm>
              <a:off x="3228805" y="564943"/>
              <a:ext cx="7975601" cy="3223680"/>
            </a:xfrm>
            <a:custGeom>
              <a:avLst/>
              <a:gdLst/>
              <a:ahLst/>
              <a:cxnLst>
                <a:cxn ang="0">
                  <a:pos x="wd2" y="hd2"/>
                </a:cxn>
                <a:cxn ang="5400000">
                  <a:pos x="wd2" y="hd2"/>
                </a:cxn>
                <a:cxn ang="10800000">
                  <a:pos x="wd2" y="hd2"/>
                </a:cxn>
                <a:cxn ang="16200000">
                  <a:pos x="wd2" y="hd2"/>
                </a:cxn>
              </a:cxnLst>
              <a:rect l="0" t="0" r="r" b="b"/>
              <a:pathLst>
                <a:path w="21600" h="10644" fill="norm" stroke="1" extrusionOk="0">
                  <a:moveTo>
                    <a:pt x="0" y="10644"/>
                  </a:moveTo>
                  <a:cubicBezTo>
                    <a:pt x="0" y="10644"/>
                    <a:pt x="6814" y="-10956"/>
                    <a:pt x="21600" y="7385"/>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0" name="Línea"/>
            <p:cNvSpPr/>
            <p:nvPr/>
          </p:nvSpPr>
          <p:spPr>
            <a:xfrm>
              <a:off x="11648144" y="1884763"/>
              <a:ext cx="510883" cy="676123"/>
            </a:xfrm>
            <a:custGeom>
              <a:avLst/>
              <a:gdLst/>
              <a:ahLst/>
              <a:cxnLst>
                <a:cxn ang="0">
                  <a:pos x="wd2" y="hd2"/>
                </a:cxn>
                <a:cxn ang="5400000">
                  <a:pos x="wd2" y="hd2"/>
                </a:cxn>
                <a:cxn ang="10800000">
                  <a:pos x="wd2" y="hd2"/>
                </a:cxn>
                <a:cxn ang="16200000">
                  <a:pos x="wd2" y="hd2"/>
                </a:cxn>
              </a:cxnLst>
              <a:rect l="0" t="0" r="r" b="b"/>
              <a:pathLst>
                <a:path w="12257" h="17925" fill="norm" stroke="1" extrusionOk="0">
                  <a:moveTo>
                    <a:pt x="12257" y="285"/>
                  </a:moveTo>
                  <a:cubicBezTo>
                    <a:pt x="12257" y="285"/>
                    <a:pt x="-9343" y="-3675"/>
                    <a:pt x="4806" y="17925"/>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1" name="Línea"/>
            <p:cNvSpPr/>
            <p:nvPr/>
          </p:nvSpPr>
          <p:spPr>
            <a:xfrm>
              <a:off x="10814097" y="2010723"/>
              <a:ext cx="1066802" cy="809693"/>
            </a:xfrm>
            <a:custGeom>
              <a:avLst/>
              <a:gdLst/>
              <a:ahLst/>
              <a:cxnLst>
                <a:cxn ang="0">
                  <a:pos x="wd2" y="hd2"/>
                </a:cxn>
                <a:cxn ang="5400000">
                  <a:pos x="wd2" y="hd2"/>
                </a:cxn>
                <a:cxn ang="10800000">
                  <a:pos x="wd2" y="hd2"/>
                </a:cxn>
                <a:cxn ang="16200000">
                  <a:pos x="wd2" y="hd2"/>
                </a:cxn>
              </a:cxnLst>
              <a:rect l="0" t="0" r="r" b="b"/>
              <a:pathLst>
                <a:path w="11996" h="10690" fill="norm" stroke="1" extrusionOk="0">
                  <a:moveTo>
                    <a:pt x="4558" y="10690"/>
                  </a:moveTo>
                  <a:cubicBezTo>
                    <a:pt x="4558" y="10690"/>
                    <a:pt x="-9604" y="-10910"/>
                    <a:pt x="11996" y="7298"/>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2" name="Línea"/>
            <p:cNvSpPr/>
            <p:nvPr/>
          </p:nvSpPr>
          <p:spPr>
            <a:xfrm>
              <a:off x="11732517" y="2291239"/>
              <a:ext cx="839037" cy="680611"/>
            </a:xfrm>
            <a:custGeom>
              <a:avLst/>
              <a:gdLst/>
              <a:ahLst/>
              <a:cxnLst>
                <a:cxn ang="0">
                  <a:pos x="wd2" y="hd2"/>
                </a:cxn>
                <a:cxn ang="5400000">
                  <a:pos x="wd2" y="hd2"/>
                </a:cxn>
                <a:cxn ang="10800000">
                  <a:pos x="wd2" y="hd2"/>
                </a:cxn>
                <a:cxn ang="16200000">
                  <a:pos x="wd2" y="hd2"/>
                </a:cxn>
              </a:cxnLst>
              <a:rect l="0" t="0" r="r" b="b"/>
              <a:pathLst>
                <a:path w="10156" h="12182" fill="norm" stroke="1" extrusionOk="0">
                  <a:moveTo>
                    <a:pt x="0" y="12182"/>
                  </a:moveTo>
                  <a:cubicBezTo>
                    <a:pt x="0" y="12182"/>
                    <a:pt x="21600" y="-9418"/>
                    <a:pt x="1798" y="4907"/>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3" name="Línea"/>
            <p:cNvSpPr/>
            <p:nvPr/>
          </p:nvSpPr>
          <p:spPr>
            <a:xfrm>
              <a:off x="11114758" y="2357262"/>
              <a:ext cx="748035" cy="551435"/>
            </a:xfrm>
            <a:custGeom>
              <a:avLst/>
              <a:gdLst/>
              <a:ahLst/>
              <a:cxnLst>
                <a:cxn ang="0">
                  <a:pos x="wd2" y="hd2"/>
                </a:cxn>
                <a:cxn ang="5400000">
                  <a:pos x="wd2" y="hd2"/>
                </a:cxn>
                <a:cxn ang="10800000">
                  <a:pos x="wd2" y="hd2"/>
                </a:cxn>
                <a:cxn ang="16200000">
                  <a:pos x="wd2" y="hd2"/>
                </a:cxn>
              </a:cxnLst>
              <a:rect l="0" t="0" r="r" b="b"/>
              <a:pathLst>
                <a:path w="10856" h="12124" fill="norm" stroke="1" extrusionOk="0">
                  <a:moveTo>
                    <a:pt x="6560" y="12124"/>
                  </a:moveTo>
                  <a:cubicBezTo>
                    <a:pt x="6560" y="12124"/>
                    <a:pt x="-10744" y="-9476"/>
                    <a:pt x="10856" y="4985"/>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4" name="Línea"/>
            <p:cNvSpPr/>
            <p:nvPr/>
          </p:nvSpPr>
          <p:spPr>
            <a:xfrm>
              <a:off x="3277446" y="1426534"/>
              <a:ext cx="8353869" cy="2209603"/>
            </a:xfrm>
            <a:custGeom>
              <a:avLst/>
              <a:gdLst/>
              <a:ahLst/>
              <a:cxnLst>
                <a:cxn ang="0">
                  <a:pos x="wd2" y="hd2"/>
                </a:cxn>
                <a:cxn ang="5400000">
                  <a:pos x="wd2" y="hd2"/>
                </a:cxn>
                <a:cxn ang="10800000">
                  <a:pos x="wd2" y="hd2"/>
                </a:cxn>
                <a:cxn ang="16200000">
                  <a:pos x="wd2" y="hd2"/>
                </a:cxn>
              </a:cxnLst>
              <a:rect l="0" t="0" r="r" b="b"/>
              <a:pathLst>
                <a:path w="21600" h="10832" fill="norm" stroke="1" extrusionOk="0">
                  <a:moveTo>
                    <a:pt x="0" y="10832"/>
                  </a:moveTo>
                  <a:cubicBezTo>
                    <a:pt x="0" y="10832"/>
                    <a:pt x="1106" y="-10768"/>
                    <a:pt x="21600" y="7037"/>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5" name="Línea"/>
            <p:cNvSpPr/>
            <p:nvPr/>
          </p:nvSpPr>
          <p:spPr>
            <a:xfrm>
              <a:off x="425704" y="815016"/>
              <a:ext cx="11472410" cy="3543541"/>
            </a:xfrm>
            <a:custGeom>
              <a:avLst/>
              <a:gdLst/>
              <a:ahLst/>
              <a:cxnLst>
                <a:cxn ang="0">
                  <a:pos x="wd2" y="hd2"/>
                </a:cxn>
                <a:cxn ang="5400000">
                  <a:pos x="wd2" y="hd2"/>
                </a:cxn>
                <a:cxn ang="10800000">
                  <a:pos x="wd2" y="hd2"/>
                </a:cxn>
                <a:cxn ang="16200000">
                  <a:pos x="wd2" y="hd2"/>
                </a:cxn>
              </a:cxnLst>
              <a:rect l="0" t="0" r="r" b="b"/>
              <a:pathLst>
                <a:path w="21600" h="11645" fill="norm" stroke="1" extrusionOk="0">
                  <a:moveTo>
                    <a:pt x="0" y="11645"/>
                  </a:moveTo>
                  <a:cubicBezTo>
                    <a:pt x="0" y="11645"/>
                    <a:pt x="12717" y="-9955"/>
                    <a:pt x="21600" y="5680"/>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6" name="Línea"/>
            <p:cNvSpPr/>
            <p:nvPr/>
          </p:nvSpPr>
          <p:spPr>
            <a:xfrm>
              <a:off x="10723606" y="1934874"/>
              <a:ext cx="1160965" cy="704988"/>
            </a:xfrm>
            <a:custGeom>
              <a:avLst/>
              <a:gdLst/>
              <a:ahLst/>
              <a:cxnLst>
                <a:cxn ang="0">
                  <a:pos x="wd2" y="hd2"/>
                </a:cxn>
                <a:cxn ang="5400000">
                  <a:pos x="wd2" y="hd2"/>
                </a:cxn>
                <a:cxn ang="10800000">
                  <a:pos x="wd2" y="hd2"/>
                </a:cxn>
                <a:cxn ang="16200000">
                  <a:pos x="wd2" y="hd2"/>
                </a:cxn>
              </a:cxnLst>
              <a:rect l="0" t="0" r="r" b="b"/>
              <a:pathLst>
                <a:path w="18988" h="9878" fill="norm" stroke="1" extrusionOk="0">
                  <a:moveTo>
                    <a:pt x="111" y="9878"/>
                  </a:moveTo>
                  <a:cubicBezTo>
                    <a:pt x="111" y="9878"/>
                    <a:pt x="-2612" y="-11722"/>
                    <a:pt x="18988" y="8959"/>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7" name="Línea"/>
            <p:cNvSpPr/>
            <p:nvPr/>
          </p:nvSpPr>
          <p:spPr>
            <a:xfrm>
              <a:off x="4294420" y="1325988"/>
              <a:ext cx="7574475" cy="3026810"/>
            </a:xfrm>
            <a:custGeom>
              <a:avLst/>
              <a:gdLst/>
              <a:ahLst/>
              <a:cxnLst>
                <a:cxn ang="0">
                  <a:pos x="wd2" y="hd2"/>
                </a:cxn>
                <a:cxn ang="5400000">
                  <a:pos x="wd2" y="hd2"/>
                </a:cxn>
                <a:cxn ang="10800000">
                  <a:pos x="wd2" y="hd2"/>
                </a:cxn>
                <a:cxn ang="16200000">
                  <a:pos x="wd2" y="hd2"/>
                </a:cxn>
              </a:cxnLst>
              <a:rect l="0" t="0" r="r" b="b"/>
              <a:pathLst>
                <a:path w="21600" h="12156" fill="norm" stroke="1" extrusionOk="0">
                  <a:moveTo>
                    <a:pt x="0" y="12156"/>
                  </a:moveTo>
                  <a:cubicBezTo>
                    <a:pt x="0" y="12156"/>
                    <a:pt x="16901" y="-9444"/>
                    <a:pt x="21600" y="4941"/>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8" name="Línea"/>
            <p:cNvSpPr/>
            <p:nvPr/>
          </p:nvSpPr>
          <p:spPr>
            <a:xfrm>
              <a:off x="1005458" y="642958"/>
              <a:ext cx="10880551" cy="1936960"/>
            </a:xfrm>
            <a:custGeom>
              <a:avLst/>
              <a:gdLst/>
              <a:ahLst/>
              <a:cxnLst>
                <a:cxn ang="0">
                  <a:pos x="wd2" y="hd2"/>
                </a:cxn>
                <a:cxn ang="5400000">
                  <a:pos x="wd2" y="hd2"/>
                </a:cxn>
                <a:cxn ang="10800000">
                  <a:pos x="wd2" y="hd2"/>
                </a:cxn>
                <a:cxn ang="16200000">
                  <a:pos x="wd2" y="hd2"/>
                </a:cxn>
              </a:cxnLst>
              <a:rect l="0" t="0" r="r" b="b"/>
              <a:pathLst>
                <a:path w="21600" h="9656" fill="norm" stroke="1" extrusionOk="0">
                  <a:moveTo>
                    <a:pt x="0" y="9656"/>
                  </a:moveTo>
                  <a:cubicBezTo>
                    <a:pt x="0" y="9656"/>
                    <a:pt x="10858" y="-11944"/>
                    <a:pt x="21600" y="9469"/>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49" name="Línea"/>
            <p:cNvSpPr/>
            <p:nvPr/>
          </p:nvSpPr>
          <p:spPr>
            <a:xfrm>
              <a:off x="4448522" y="1842806"/>
              <a:ext cx="7391646" cy="2278394"/>
            </a:xfrm>
            <a:custGeom>
              <a:avLst/>
              <a:gdLst/>
              <a:ahLst/>
              <a:cxnLst>
                <a:cxn ang="0">
                  <a:pos x="wd2" y="hd2"/>
                </a:cxn>
                <a:cxn ang="5400000">
                  <a:pos x="wd2" y="hd2"/>
                </a:cxn>
                <a:cxn ang="10800000">
                  <a:pos x="wd2" y="hd2"/>
                </a:cxn>
                <a:cxn ang="16200000">
                  <a:pos x="wd2" y="hd2"/>
                </a:cxn>
              </a:cxnLst>
              <a:rect l="0" t="0" r="r" b="b"/>
              <a:pathLst>
                <a:path w="21600" h="12907" fill="norm" stroke="1" extrusionOk="0">
                  <a:moveTo>
                    <a:pt x="0" y="12907"/>
                  </a:moveTo>
                  <a:cubicBezTo>
                    <a:pt x="0" y="12907"/>
                    <a:pt x="14478" y="-8693"/>
                    <a:pt x="21600" y="3993"/>
                  </a:cubicBezTo>
                </a:path>
              </a:pathLst>
            </a:custGeom>
            <a:noFill/>
            <a:ln w="12700" cap="flat">
              <a:solidFill>
                <a:srgbClr val="FF26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50" name="Línea"/>
            <p:cNvSpPr/>
            <p:nvPr/>
          </p:nvSpPr>
          <p:spPr>
            <a:xfrm>
              <a:off x="8551" y="3127577"/>
              <a:ext cx="3246883" cy="638225"/>
            </a:xfrm>
            <a:custGeom>
              <a:avLst/>
              <a:gdLst/>
              <a:ahLst/>
              <a:cxnLst>
                <a:cxn ang="0">
                  <a:pos x="wd2" y="hd2"/>
                </a:cxn>
                <a:cxn ang="5400000">
                  <a:pos x="wd2" y="hd2"/>
                </a:cxn>
                <a:cxn ang="10800000">
                  <a:pos x="wd2" y="hd2"/>
                </a:cxn>
                <a:cxn ang="16200000">
                  <a:pos x="wd2" y="hd2"/>
                </a:cxn>
              </a:cxnLst>
              <a:rect l="0" t="0" r="r" b="b"/>
              <a:pathLst>
                <a:path w="21600" h="10431" fill="norm" stroke="1" extrusionOk="0">
                  <a:moveTo>
                    <a:pt x="21600" y="10431"/>
                  </a:moveTo>
                  <a:cubicBezTo>
                    <a:pt x="21600" y="10431"/>
                    <a:pt x="15839" y="-11169"/>
                    <a:pt x="0" y="7797"/>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51" name="Línea"/>
            <p:cNvSpPr/>
            <p:nvPr/>
          </p:nvSpPr>
          <p:spPr>
            <a:xfrm>
              <a:off x="3271689" y="3404878"/>
              <a:ext cx="1306213" cy="749301"/>
            </a:xfrm>
            <a:custGeom>
              <a:avLst/>
              <a:gdLst/>
              <a:ahLst/>
              <a:cxnLst>
                <a:cxn ang="0">
                  <a:pos x="wd2" y="hd2"/>
                </a:cxn>
                <a:cxn ang="5400000">
                  <a:pos x="wd2" y="hd2"/>
                </a:cxn>
                <a:cxn ang="10800000">
                  <a:pos x="wd2" y="hd2"/>
                </a:cxn>
                <a:cxn ang="16200000">
                  <a:pos x="wd2" y="hd2"/>
                </a:cxn>
              </a:cxnLst>
              <a:rect l="0" t="0" r="r" b="b"/>
              <a:pathLst>
                <a:path w="14956" h="11273" fill="norm" stroke="1" extrusionOk="0">
                  <a:moveTo>
                    <a:pt x="0" y="5756"/>
                  </a:moveTo>
                  <a:cubicBezTo>
                    <a:pt x="0" y="5756"/>
                    <a:pt x="21600" y="-10327"/>
                    <a:pt x="12884" y="11273"/>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52" name="Línea"/>
            <p:cNvSpPr/>
            <p:nvPr/>
          </p:nvSpPr>
          <p:spPr>
            <a:xfrm>
              <a:off x="3272620" y="3564355"/>
              <a:ext cx="1155701" cy="841911"/>
            </a:xfrm>
            <a:custGeom>
              <a:avLst/>
              <a:gdLst/>
              <a:ahLst/>
              <a:cxnLst>
                <a:cxn ang="0">
                  <a:pos x="wd2" y="hd2"/>
                </a:cxn>
                <a:cxn ang="5400000">
                  <a:pos x="wd2" y="hd2"/>
                </a:cxn>
                <a:cxn ang="10800000">
                  <a:pos x="wd2" y="hd2"/>
                </a:cxn>
                <a:cxn ang="16200000">
                  <a:pos x="wd2" y="hd2"/>
                </a:cxn>
              </a:cxnLst>
              <a:rect l="0" t="0" r="r" b="b"/>
              <a:pathLst>
                <a:path w="15956" h="12893" fill="norm" stroke="1" extrusionOk="0">
                  <a:moveTo>
                    <a:pt x="0" y="3360"/>
                  </a:moveTo>
                  <a:cubicBezTo>
                    <a:pt x="0" y="3360"/>
                    <a:pt x="21600" y="-8707"/>
                    <a:pt x="14538" y="12893"/>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sp>
          <p:nvSpPr>
            <p:cNvPr id="753" name="Línea"/>
            <p:cNvSpPr/>
            <p:nvPr/>
          </p:nvSpPr>
          <p:spPr>
            <a:xfrm>
              <a:off x="526880" y="3375585"/>
              <a:ext cx="2742439" cy="1175545"/>
            </a:xfrm>
            <a:custGeom>
              <a:avLst/>
              <a:gdLst/>
              <a:ahLst/>
              <a:cxnLst>
                <a:cxn ang="0">
                  <a:pos x="wd2" y="hd2"/>
                </a:cxn>
                <a:cxn ang="5400000">
                  <a:pos x="wd2" y="hd2"/>
                </a:cxn>
                <a:cxn ang="10800000">
                  <a:pos x="wd2" y="hd2"/>
                </a:cxn>
                <a:cxn ang="16200000">
                  <a:pos x="wd2" y="hd2"/>
                </a:cxn>
              </a:cxnLst>
              <a:rect l="0" t="0" r="r" b="b"/>
              <a:pathLst>
                <a:path w="21600" h="12683" fill="norm" stroke="1" extrusionOk="0">
                  <a:moveTo>
                    <a:pt x="0" y="12683"/>
                  </a:moveTo>
                  <a:cubicBezTo>
                    <a:pt x="0" y="12683"/>
                    <a:pt x="13962" y="-8917"/>
                    <a:pt x="21600" y="4259"/>
                  </a:cubicBezTo>
                </a:path>
              </a:pathLst>
            </a:custGeom>
            <a:noFill/>
            <a:ln w="12700" cap="flat">
              <a:solidFill>
                <a:srgbClr val="000000"/>
              </a:solidFill>
              <a:prstDash val="solid"/>
              <a:miter lim="400000"/>
            </a:ln>
            <a:effectLst/>
          </p:spPr>
          <p:txBody>
            <a:bodyPr wrap="square" lIns="50800" tIns="50800" rIns="50800" bIns="50800" numCol="1" anchor="t">
              <a:noAutofit/>
            </a:bodyPr>
            <a:lstStyle/>
            <a:p>
              <a:pPr defTabSz="647700">
                <a:lnSpc>
                  <a:spcPts val="1600"/>
                </a:lnSpc>
                <a:tabLst>
                  <a:tab pos="508000" algn="l"/>
                  <a:tab pos="1003300" algn="l"/>
                  <a:tab pos="1511300" algn="l"/>
                  <a:tab pos="2019300" algn="l"/>
                  <a:tab pos="2540000" algn="l"/>
                  <a:tab pos="3035300" algn="l"/>
                  <a:tab pos="3543300" algn="l"/>
                  <a:tab pos="4051300" algn="l"/>
                  <a:tab pos="4546600" algn="l"/>
                  <a:tab pos="5054600" algn="l"/>
                  <a:tab pos="5562600" algn="l"/>
                  <a:tab pos="6057900" algn="l"/>
                </a:tabLst>
                <a:defRPr sz="1400"/>
              </a:pPr>
            </a:p>
          </p:txBody>
        </p:sp>
      </p:grpSp>
      <p:sp>
        <p:nvSpPr>
          <p:cNvPr id="755" name="You will typically not be generating you own simulation.…"/>
          <p:cNvSpPr txBox="1"/>
          <p:nvPr/>
        </p:nvSpPr>
        <p:spPr>
          <a:xfrm>
            <a:off x="847960" y="1410645"/>
            <a:ext cx="11308880" cy="4457701"/>
          </a:xfrm>
          <a:prstGeom prst="rect">
            <a:avLst/>
          </a:prstGeom>
          <a:solidFill>
            <a:srgbClr val="FFFFFF">
              <a:alpha val="7172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599" indent="-228599">
              <a:spcBef>
                <a:spcPts val="1700"/>
              </a:spcBef>
              <a:buSzPct val="100000"/>
              <a:buChar char="•"/>
              <a:defRPr sz="2300"/>
            </a:pPr>
            <a:r>
              <a:t>You will typically not be generating you own simulation.</a:t>
            </a:r>
          </a:p>
          <a:p>
            <a:pPr marL="228599" indent="-228599">
              <a:spcBef>
                <a:spcPts val="1700"/>
              </a:spcBef>
              <a:buSzPct val="100000"/>
              <a:buChar char="•"/>
              <a:defRPr sz="2300"/>
            </a:pPr>
            <a:r>
              <a:t>Simulating IceCube takes many computing cycles </a:t>
            </a:r>
          </a:p>
          <a:p>
            <a:pPr marL="228599" indent="-228599">
              <a:spcBef>
                <a:spcPts val="1700"/>
              </a:spcBef>
              <a:buSzPct val="100000"/>
              <a:buChar char="•"/>
              <a:defRPr sz="2300"/>
            </a:pPr>
            <a:r>
              <a:t>The collaboration utilizes distributed computing resources from around the world</a:t>
            </a:r>
          </a:p>
          <a:p>
            <a:pPr marL="228599" indent="-228599">
              <a:spcBef>
                <a:spcPts val="1700"/>
              </a:spcBef>
              <a:buSzPct val="100000"/>
              <a:buChar char="•"/>
              <a:defRPr sz="2300"/>
            </a:pPr>
            <a:r>
              <a:t>You can find information on generated datasets in</a:t>
            </a:r>
          </a:p>
          <a:p>
            <a:pPr lvl="1" marL="419100" indent="-190500">
              <a:spcBef>
                <a:spcPts val="1700"/>
              </a:spcBef>
              <a:buSzPct val="100000"/>
              <a:buChar char="•"/>
              <a:defRPr sz="2300"/>
            </a:pPr>
            <a:r>
              <a:rPr u="sng">
                <a:hlinkClick r:id="rId3" invalidUrl="" action="" tgtFrame="" tooltip="" history="1" highlightClick="0" endSnd="0"/>
              </a:rPr>
              <a:t>http://wiki.icecube.wisc.edu/index.php/Simulation_Production</a:t>
            </a:r>
          </a:p>
          <a:p>
            <a:pPr marL="228599" indent="-228599">
              <a:spcBef>
                <a:spcPts val="1700"/>
              </a:spcBef>
              <a:buSzPct val="100000"/>
              <a:buChar char="•"/>
              <a:defRPr sz="2300"/>
            </a:pPr>
            <a:r>
              <a:t>Simulations are stored in “Data Warehouse”</a:t>
            </a:r>
          </a:p>
          <a:p>
            <a:pPr lvl="1" marL="457200" indent="-228600">
              <a:spcBef>
                <a:spcPts val="1700"/>
              </a:spcBef>
              <a:buSzPct val="100000"/>
              <a:buChar char="•"/>
              <a:defRPr sz="2300"/>
            </a:pPr>
            <a:r>
              <a:t>In-ince: /data/sim/IceCube/[YEAR]</a:t>
            </a:r>
          </a:p>
          <a:p>
            <a:pPr lvl="1" marL="457200" indent="-228600">
              <a:spcBef>
                <a:spcPts val="1700"/>
              </a:spcBef>
              <a:buSzPct val="100000"/>
              <a:buChar char="•"/>
              <a:defRPr sz="2300"/>
            </a:pPr>
            <a:r>
              <a:t>IceTop: /data/sim/IceTop/[YEAR]</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Distributed Computing"/>
          <p:cNvSpPr txBox="1"/>
          <p:nvPr>
            <p:ph type="body" idx="21"/>
          </p:nvPr>
        </p:nvSpPr>
        <p:spPr>
          <a:xfrm>
            <a:off x="698499" y="1412977"/>
            <a:ext cx="3694781" cy="671803"/>
          </a:xfrm>
          <a:prstGeom prst="rect">
            <a:avLst/>
          </a:prstGeom>
          <a:extLst>
            <a:ext uri="{C572A759-6A51-4108-AA02-DFA0A04FC94B}">
              <ma14:wrappingTextBoxFlag xmlns:ma14="http://schemas.microsoft.com/office/mac/drawingml/2011/main" val="1"/>
            </a:ext>
          </a:extLst>
        </p:spPr>
        <p:txBody>
          <a:bodyPr/>
          <a:lstStyle>
            <a:lvl1pPr defTabSz="399175">
              <a:defRPr sz="2584"/>
            </a:lvl1pPr>
          </a:lstStyle>
          <a:p>
            <a:pPr/>
            <a:r>
              <a:t>Distributed Computing</a:t>
            </a:r>
          </a:p>
        </p:txBody>
      </p:sp>
      <p:sp>
        <p:nvSpPr>
          <p:cNvPr id="758" name="IceProd2"/>
          <p:cNvSpPr txBox="1"/>
          <p:nvPr>
            <p:ph type="title"/>
          </p:nvPr>
        </p:nvSpPr>
        <p:spPr>
          <a:prstGeom prst="rect">
            <a:avLst/>
          </a:prstGeom>
        </p:spPr>
        <p:txBody>
          <a:bodyPr/>
          <a:lstStyle>
            <a:lvl1pPr defTabSz="1716590">
              <a:defRPr spc="-118" sz="5940"/>
            </a:lvl1pPr>
          </a:lstStyle>
          <a:p>
            <a:pPr/>
            <a:r>
              <a:t>IceProd2</a:t>
            </a:r>
          </a:p>
        </p:txBody>
      </p:sp>
      <p:pic>
        <p:nvPicPr>
          <p:cNvPr id="759" name="Imagen" descr="Imagen"/>
          <p:cNvPicPr>
            <a:picLocks noChangeAspect="1"/>
          </p:cNvPicPr>
          <p:nvPr/>
        </p:nvPicPr>
        <p:blipFill>
          <a:blip r:embed="rId2">
            <a:extLst/>
          </a:blip>
          <a:srcRect l="0" t="13107" r="49382" b="5356"/>
          <a:stretch>
            <a:fillRect/>
          </a:stretch>
        </p:blipFill>
        <p:spPr>
          <a:xfrm>
            <a:off x="4671535" y="117871"/>
            <a:ext cx="7878205" cy="9517762"/>
          </a:xfrm>
          <a:prstGeom prst="rect">
            <a:avLst/>
          </a:prstGeom>
          <a:ln w="12700">
            <a:miter lim="400000"/>
          </a:ln>
        </p:spPr>
      </p:pic>
      <p:pic>
        <p:nvPicPr>
          <p:cNvPr id="760" name="Imagen" descr="Imagen"/>
          <p:cNvPicPr>
            <a:picLocks noChangeAspect="1"/>
          </p:cNvPicPr>
          <p:nvPr/>
        </p:nvPicPr>
        <p:blipFill>
          <a:blip r:embed="rId3">
            <a:extLst/>
          </a:blip>
          <a:srcRect l="6408" t="17342" r="59859" b="17342"/>
          <a:stretch>
            <a:fillRect/>
          </a:stretch>
        </p:blipFill>
        <p:spPr>
          <a:xfrm>
            <a:off x="475915" y="1860530"/>
            <a:ext cx="3931209" cy="4281805"/>
          </a:xfrm>
          <a:prstGeom prst="rect">
            <a:avLst/>
          </a:prstGeom>
          <a:ln w="12700">
            <a:miter lim="400000"/>
          </a:ln>
        </p:spPr>
      </p:pic>
      <p:sp>
        <p:nvSpPr>
          <p:cNvPr id="761" name="Data provenance…"/>
          <p:cNvSpPr txBox="1"/>
          <p:nvPr/>
        </p:nvSpPr>
        <p:spPr>
          <a:xfrm>
            <a:off x="614810" y="6047245"/>
            <a:ext cx="4655072"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Data provenance</a:t>
            </a:r>
          </a:p>
          <a:p>
            <a:pPr lvl="1" marL="4572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Configuration </a:t>
            </a:r>
          </a:p>
          <a:p>
            <a:pPr lvl="2" marL="6858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 which software, what versions,</a:t>
            </a:r>
          </a:p>
          <a:p>
            <a:pPr lvl="1" marL="4572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when/where it ran, ...</a:t>
            </a:r>
          </a:p>
          <a:p>
            <a:pPr marL="2286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Dataset submission </a:t>
            </a:r>
          </a:p>
          <a:p>
            <a:pPr lvl="1" marL="4572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Monitor job status, resource usage</a:t>
            </a:r>
          </a:p>
          <a:p>
            <a:pPr lvl="1" marL="457200" indent="-228600">
              <a:spcBef>
                <a:spcPts val="700"/>
              </a:spcBef>
              <a:buSzPct val="100000"/>
              <a:buChar char="•"/>
              <a:defRPr sz="2000">
                <a:solidFill>
                  <a:schemeClr val="accent6">
                    <a:hueOff val="-12921703"/>
                    <a:satOff val="-11099"/>
                    <a:lumOff val="-7127"/>
                  </a:schemeClr>
                </a:solidFill>
                <a:latin typeface="Century Gothic"/>
                <a:ea typeface="Century Gothic"/>
                <a:cs typeface="Century Gothic"/>
                <a:sym typeface="Century Gothic"/>
              </a:defRPr>
            </a:pPr>
            <a:r>
              <a:t>Retry failed jobs - resubmit with different requirements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3" name="Imagen" descr="Imagen"/>
          <p:cNvPicPr>
            <a:picLocks noChangeAspect="1"/>
          </p:cNvPicPr>
          <p:nvPr/>
        </p:nvPicPr>
        <p:blipFill>
          <a:blip r:embed="rId2">
            <a:extLst/>
          </a:blip>
          <a:stretch>
            <a:fillRect/>
          </a:stretch>
        </p:blipFill>
        <p:spPr>
          <a:xfrm>
            <a:off x="8026400" y="743152"/>
            <a:ext cx="4748711" cy="3387923"/>
          </a:xfrm>
          <a:prstGeom prst="rect">
            <a:avLst/>
          </a:prstGeom>
          <a:ln w="25400">
            <a:miter lim="400000"/>
          </a:ln>
          <a:effectLst>
            <a:outerShdw sx="100000" sy="100000" kx="0" ky="0" algn="b" rotWithShape="0" blurRad="254000" dist="127000" dir="5400000">
              <a:srgbClr val="000000">
                <a:alpha val="70000"/>
              </a:srgbClr>
            </a:outerShdw>
          </a:effectLst>
        </p:spPr>
      </p:pic>
      <p:pic>
        <p:nvPicPr>
          <p:cNvPr id="764" name="Imagen" descr="Imagen"/>
          <p:cNvPicPr>
            <a:picLocks noChangeAspect="1"/>
          </p:cNvPicPr>
          <p:nvPr/>
        </p:nvPicPr>
        <p:blipFill>
          <a:blip r:embed="rId3">
            <a:extLst/>
          </a:blip>
          <a:srcRect l="0" t="8512" r="0" b="0"/>
          <a:stretch>
            <a:fillRect/>
          </a:stretch>
        </p:blipFill>
        <p:spPr>
          <a:xfrm>
            <a:off x="-168019" y="4366323"/>
            <a:ext cx="4377286" cy="4916092"/>
          </a:xfrm>
          <a:prstGeom prst="rect">
            <a:avLst/>
          </a:prstGeom>
          <a:ln w="25400">
            <a:miter lim="400000"/>
          </a:ln>
          <a:effectLst>
            <a:outerShdw sx="100000" sy="100000" kx="0" ky="0" algn="b" rotWithShape="0" blurRad="254000" dist="127000" dir="5400000">
              <a:srgbClr val="000000">
                <a:alpha val="70000"/>
              </a:srgbClr>
            </a:outerShdw>
          </a:effectLst>
        </p:spPr>
      </p:pic>
      <p:pic>
        <p:nvPicPr>
          <p:cNvPr id="765" name="Imagen" descr="Imagen"/>
          <p:cNvPicPr>
            <a:picLocks noChangeAspect="1"/>
          </p:cNvPicPr>
          <p:nvPr/>
        </p:nvPicPr>
        <p:blipFill>
          <a:blip r:embed="rId4">
            <a:extLst/>
          </a:blip>
          <a:stretch>
            <a:fillRect/>
          </a:stretch>
        </p:blipFill>
        <p:spPr>
          <a:xfrm>
            <a:off x="4427170" y="3969599"/>
            <a:ext cx="8420209" cy="5100774"/>
          </a:xfrm>
          <a:prstGeom prst="rect">
            <a:avLst/>
          </a:prstGeom>
          <a:ln w="25400">
            <a:miter lim="400000"/>
          </a:ln>
          <a:effectLst>
            <a:outerShdw sx="100000" sy="100000" kx="0" ky="0" algn="b" rotWithShape="0" blurRad="254000" dist="127000" dir="5400000">
              <a:srgbClr val="000000">
                <a:alpha val="70000"/>
              </a:srgbClr>
            </a:outerShdw>
          </a:effectLst>
        </p:spPr>
      </p:pic>
      <p:sp>
        <p:nvSpPr>
          <p:cNvPr id="766" name="Simprod DashBoard"/>
          <p:cNvSpPr txBox="1"/>
          <p:nvPr/>
        </p:nvSpPr>
        <p:spPr>
          <a:xfrm>
            <a:off x="440086" y="737555"/>
            <a:ext cx="5177194" cy="10394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733930">
              <a:lnSpc>
                <a:spcPct val="80000"/>
              </a:lnSpc>
              <a:spcBef>
                <a:spcPts val="1300"/>
              </a:spcBef>
              <a:defRPr b="1" spc="-85" sz="4300">
                <a:latin typeface="Helvetica Neue"/>
                <a:ea typeface="Helvetica Neue"/>
                <a:cs typeface="Helvetica Neue"/>
                <a:sym typeface="Helvetica Neue"/>
              </a:defRPr>
            </a:lvl1pPr>
          </a:lstStyle>
          <a:p>
            <a:pPr/>
            <a:r>
              <a:t>Simprod DashBoard</a:t>
            </a:r>
          </a:p>
        </p:txBody>
      </p:sp>
      <p:sp>
        <p:nvSpPr>
          <p:cNvPr id="767" name="https://grid.icecube.wisc.edu/simulation/DashBoard"/>
          <p:cNvSpPr txBox="1"/>
          <p:nvPr/>
        </p:nvSpPr>
        <p:spPr>
          <a:xfrm>
            <a:off x="589930" y="1459273"/>
            <a:ext cx="6603366" cy="4366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733930">
              <a:defRPr sz="2200" u="sng">
                <a:solidFill>
                  <a:srgbClr val="004D80"/>
                </a:solidFill>
                <a:latin typeface="Helvetica Neue"/>
                <a:ea typeface="Helvetica Neue"/>
                <a:cs typeface="Helvetica Neue"/>
                <a:sym typeface="Helvetica Neue"/>
                <a:hlinkClick r:id="rId5" invalidUrl="" action="" tgtFrame="" tooltip="" history="1" highlightClick="0" endSnd="0"/>
              </a:defRPr>
            </a:lvl1pPr>
          </a:lstStyle>
          <a:p>
            <a:pPr>
              <a:defRPr u="none"/>
            </a:pPr>
            <a:r>
              <a:rPr u="sng">
                <a:hlinkClick r:id="rId5" invalidUrl="" action="" tgtFrame="" tooltip="" history="1" highlightClick="0" endSnd="0"/>
              </a:rPr>
              <a:t>https://grid.icecube.wisc.edu/simulation/DashBoard</a:t>
            </a:r>
          </a:p>
        </p:txBody>
      </p:sp>
      <p:sp>
        <p:nvSpPr>
          <p:cNvPr id="768" name="Catalog of official MC datasets…"/>
          <p:cNvSpPr txBox="1"/>
          <p:nvPr/>
        </p:nvSpPr>
        <p:spPr>
          <a:xfrm>
            <a:off x="1106865" y="2384372"/>
            <a:ext cx="3843636" cy="977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defRPr sz="1900"/>
            </a:pPr>
            <a:r>
              <a:t>Catalog of official MC datasets</a:t>
            </a:r>
          </a:p>
          <a:p>
            <a:pPr marL="228600" indent="-228600">
              <a:buSzPct val="100000"/>
              <a:buChar char="•"/>
              <a:defRPr sz="1900"/>
            </a:pPr>
            <a:r>
              <a:t>Simulation Requests</a:t>
            </a:r>
          </a:p>
          <a:p>
            <a:pPr marL="228600" indent="-228600">
              <a:buSzPct val="100000"/>
              <a:buChar char="•"/>
              <a:defRPr sz="1900"/>
            </a:pPr>
            <a:r>
              <a:t>Dataset and resource Monitoring</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Sim-Prod Requests"/>
          <p:cNvSpPr txBox="1"/>
          <p:nvPr/>
        </p:nvSpPr>
        <p:spPr>
          <a:xfrm>
            <a:off x="-480657" y="-28728"/>
            <a:ext cx="12797714" cy="911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584200">
              <a:defRPr sz="4200"/>
            </a:lvl1pPr>
          </a:lstStyle>
          <a:p>
            <a:pPr/>
            <a:r>
              <a:t>Sim-Prod Requests</a:t>
            </a:r>
          </a:p>
        </p:txBody>
      </p:sp>
      <p:sp>
        <p:nvSpPr>
          <p:cNvPr id="771" name="Número de diapositiva"/>
          <p:cNvSpPr txBox="1"/>
          <p:nvPr>
            <p:ph type="sldNum" sz="quarter" idx="4294967295"/>
          </p:nvPr>
        </p:nvSpPr>
        <p:spPr>
          <a:xfrm>
            <a:off x="12517974" y="9362694"/>
            <a:ext cx="258370" cy="249734"/>
          </a:xfrm>
          <a:prstGeom prst="rect">
            <a:avLst/>
          </a:prstGeom>
          <a:extLst>
            <a:ext uri="{C572A759-6A51-4108-AA02-DFA0A04FC94B}">
              <ma14:wrappingTextBoxFlag xmlns:ma14="http://schemas.microsoft.com/office/mac/drawingml/2011/main" val="1"/>
            </a:ext>
          </a:extLst>
        </p:spPr>
        <p:txBody>
          <a:bodyPr lIns="38100" tIns="38100" rIns="38100" bIns="38100"/>
          <a:lstStyle>
            <a:lvl1pPr algn="l">
              <a:defRPr sz="1200"/>
            </a:lvl1pPr>
          </a:lstStyle>
          <a:p>
            <a:pPr/>
            <a:fld id="{86CB4B4D-7CA3-9044-876B-883B54F8677D}" type="slidenum"/>
          </a:p>
        </p:txBody>
      </p:sp>
      <p:sp>
        <p:nvSpPr>
          <p:cNvPr id="772" name="Texto"/>
          <p:cNvSpPr txBox="1"/>
          <p:nvPr/>
        </p:nvSpPr>
        <p:spPr>
          <a:xfrm>
            <a:off x="6228613" y="1117833"/>
            <a:ext cx="166574" cy="41099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b="1" sz="2200">
                <a:latin typeface="Helvetica Neue"/>
                <a:ea typeface="Helvetica Neue"/>
                <a:cs typeface="Helvetica Neue"/>
                <a:sym typeface="Helvetica Neue"/>
              </a:defRPr>
            </a:lvl1pPr>
          </a:lstStyle>
          <a:p>
            <a:pPr/>
            <a:r>
              <a:t> </a:t>
            </a:r>
          </a:p>
        </p:txBody>
      </p:sp>
      <p:pic>
        <p:nvPicPr>
          <p:cNvPr id="773" name="Imagen" descr="Imagen"/>
          <p:cNvPicPr>
            <a:picLocks noChangeAspect="1"/>
          </p:cNvPicPr>
          <p:nvPr/>
        </p:nvPicPr>
        <p:blipFill>
          <a:blip r:embed="rId2">
            <a:extLst/>
          </a:blip>
          <a:srcRect l="1049" t="0" r="0" b="0"/>
          <a:stretch>
            <a:fillRect/>
          </a:stretch>
        </p:blipFill>
        <p:spPr>
          <a:xfrm>
            <a:off x="290909" y="2735015"/>
            <a:ext cx="9298659" cy="8707685"/>
          </a:xfrm>
          <a:prstGeom prst="rect">
            <a:avLst/>
          </a:prstGeom>
          <a:ln w="12700">
            <a:miter lim="400000"/>
          </a:ln>
        </p:spPr>
      </p:pic>
      <p:sp>
        <p:nvSpPr>
          <p:cNvPr id="774" name="Need high statistics simulations?…"/>
          <p:cNvSpPr txBox="1"/>
          <p:nvPr/>
        </p:nvSpPr>
        <p:spPr>
          <a:xfrm>
            <a:off x="3482410" y="961844"/>
            <a:ext cx="6039980" cy="1490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733930">
              <a:defRPr sz="2400">
                <a:latin typeface="Helvetica Neue"/>
                <a:ea typeface="Helvetica Neue"/>
                <a:cs typeface="Helvetica Neue"/>
                <a:sym typeface="Helvetica Neue"/>
              </a:defRPr>
            </a:pPr>
            <a:r>
              <a:t>Need high statistics simulations?</a:t>
            </a:r>
          </a:p>
          <a:p>
            <a:pPr marL="426719" indent="-426719" defTabSz="1733930">
              <a:buSzPct val="100000"/>
              <a:buAutoNum type="arabicPeriod" startAt="1"/>
              <a:defRPr sz="2200">
                <a:latin typeface="Helvetica Neue"/>
                <a:ea typeface="Helvetica Neue"/>
                <a:cs typeface="Helvetica Neue"/>
                <a:sym typeface="Helvetica Neue"/>
              </a:defRPr>
            </a:pPr>
            <a:r>
              <a:t>Discuss with your WG</a:t>
            </a:r>
          </a:p>
          <a:p>
            <a:pPr marL="426719" indent="-426719" defTabSz="1733930">
              <a:buSzPct val="100000"/>
              <a:buAutoNum type="arabicPeriod" startAt="1"/>
              <a:defRPr sz="2200">
                <a:latin typeface="Helvetica Neue"/>
                <a:ea typeface="Helvetica Neue"/>
                <a:cs typeface="Helvetica Neue"/>
                <a:sym typeface="Helvetica Neue"/>
              </a:defRPr>
            </a:pPr>
            <a:r>
              <a:t>Submit a request</a:t>
            </a:r>
          </a:p>
          <a:p>
            <a:pPr marL="426719" indent="-426719" defTabSz="1733930">
              <a:buSzPct val="100000"/>
              <a:buAutoNum type="arabicPeriod" startAt="1"/>
              <a:defRPr sz="2200">
                <a:latin typeface="Helvetica Neue"/>
                <a:ea typeface="Helvetica Neue"/>
                <a:cs typeface="Helvetica Neue"/>
                <a:sym typeface="Helvetica Neue"/>
              </a:defRPr>
            </a:pPr>
            <a:r>
              <a:t>Priority will be evaluated by tech leads</a:t>
            </a:r>
          </a:p>
        </p:txBody>
      </p:sp>
      <p:pic>
        <p:nvPicPr>
          <p:cNvPr id="775" name="Imagen" descr="Imagen"/>
          <p:cNvPicPr>
            <a:picLocks noChangeAspect="1"/>
          </p:cNvPicPr>
          <p:nvPr/>
        </p:nvPicPr>
        <p:blipFill>
          <a:blip r:embed="rId3">
            <a:extLst/>
          </a:blip>
          <a:stretch>
            <a:fillRect/>
          </a:stretch>
        </p:blipFill>
        <p:spPr>
          <a:xfrm>
            <a:off x="685404" y="4160110"/>
            <a:ext cx="9298782" cy="6291990"/>
          </a:xfrm>
          <a:prstGeom prst="rect">
            <a:avLst/>
          </a:prstGeom>
          <a:ln w="12700">
            <a:miter lim="400000"/>
          </a:ln>
        </p:spPr>
      </p:pic>
      <p:sp>
        <p:nvSpPr>
          <p:cNvPr id="776" name="https://grid.icecube.wisc.edu/simulation/DashBoard/#simreqform"/>
          <p:cNvSpPr txBox="1"/>
          <p:nvPr/>
        </p:nvSpPr>
        <p:spPr>
          <a:xfrm>
            <a:off x="5790946" y="2961944"/>
            <a:ext cx="6045709" cy="3245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733930">
              <a:defRPr sz="1600">
                <a:solidFill>
                  <a:srgbClr val="5E5E5E"/>
                </a:solidFill>
                <a:latin typeface="Helvetica Neue"/>
                <a:ea typeface="Helvetica Neue"/>
                <a:cs typeface="Helvetica Neue"/>
                <a:sym typeface="Helvetica Neue"/>
              </a:defRPr>
            </a:lvl1pPr>
          </a:lstStyle>
          <a:p>
            <a:pPr/>
            <a:r>
              <a:t>https://grid.icecube.wisc.edu/simulation/DashBoard/#simreqform</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472"/>
          <p:cNvSpPr txBox="1"/>
          <p:nvPr>
            <p:ph type="sldNum" sz="quarter" idx="4294967295"/>
          </p:nvPr>
        </p:nvSpPr>
        <p:spPr>
          <a:xfrm>
            <a:off x="12239888" y="8115299"/>
            <a:ext cx="340206" cy="324458"/>
          </a:xfrm>
          <a:prstGeom prst="rect">
            <a:avLst/>
          </a:prstGeom>
          <a:extLst>
            <a:ext uri="{C572A759-6A51-4108-AA02-DFA0A04FC94B}">
              <ma14:wrappingTextBoxFlag xmlns:ma14="http://schemas.microsoft.com/office/mac/drawingml/2011/main" val="1"/>
            </a:ext>
          </a:extLst>
        </p:spPr>
        <p:txBody>
          <a:bodyPr lIns="50773" tIns="50773" rIns="50773" bIns="50773"/>
          <a:lstStyle>
            <a:lvl1pPr defTabSz="1733973">
              <a:defRPr sz="1600"/>
            </a:lvl1pPr>
          </a:lstStyle>
          <a:p>
            <a:pPr/>
            <a:fld id="{86CB4B4D-7CA3-9044-876B-883B54F8677D}" type="slidenum"/>
          </a:p>
        </p:txBody>
      </p:sp>
      <p:sp>
        <p:nvSpPr>
          <p:cNvPr id="779" name="Shape 474"/>
          <p:cNvSpPr txBox="1"/>
          <p:nvPr/>
        </p:nvSpPr>
        <p:spPr>
          <a:xfrm>
            <a:off x="281463" y="147510"/>
            <a:ext cx="89986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Weighting</a:t>
            </a:r>
          </a:p>
        </p:txBody>
      </p:sp>
      <p:sp>
        <p:nvSpPr>
          <p:cNvPr id="780" name="SimWeights:…"/>
          <p:cNvSpPr txBox="1"/>
          <p:nvPr/>
        </p:nvSpPr>
        <p:spPr>
          <a:xfrm>
            <a:off x="1269379" y="1372193"/>
            <a:ext cx="10694642"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SimWeights:</a:t>
            </a:r>
          </a:p>
          <a:p>
            <a:pPr lvl="1">
              <a:defRPr sz="2000"/>
            </a:pPr>
            <a:r>
              <a:rPr u="sng">
                <a:hlinkClick r:id="rId2" invalidUrl="" action="" tgtFrame="" tooltip="" history="1" highlightClick="0" endSnd="0"/>
              </a:rPr>
              <a:t>https://icecube.wisc.edu/~juancarlos/simulation/Bootcamp_2021_Simulation_Weighting.html</a:t>
            </a:r>
          </a:p>
          <a:p>
            <a:pPr>
              <a:defRPr sz="2000"/>
            </a:pPr>
          </a:p>
          <a:p>
            <a:pPr>
              <a:defRPr sz="2000"/>
            </a:pPr>
          </a:p>
          <a:p>
            <a:pPr>
              <a:defRPr sz="2000"/>
            </a:pPr>
            <a:r>
              <a:t>Old IceTray weighting project:</a:t>
            </a:r>
          </a:p>
          <a:p>
            <a:pPr lvl="1">
              <a:defRPr sz="2000"/>
            </a:pPr>
            <a:r>
              <a:rPr u="sng">
                <a:hlinkClick r:id="rId3" invalidUrl="" action="" tgtFrame="" tooltip="" history="1" highlightClick="0" endSnd="0"/>
              </a:rPr>
              <a:t>https://icecube.wisc.edu/~juancarlos/simulation/Bootcamp_2020_Simulation_Weighting.html</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Backup"/>
          <p:cNvSpPr txBox="1"/>
          <p:nvPr>
            <p:ph type="title"/>
          </p:nvPr>
        </p:nvSpPr>
        <p:spPr>
          <a:xfrm>
            <a:off x="698499" y="3894371"/>
            <a:ext cx="11607801" cy="1016001"/>
          </a:xfrm>
          <a:prstGeom prst="rect">
            <a:avLst/>
          </a:prstGeom>
        </p:spPr>
        <p:txBody>
          <a:bodyPr/>
          <a:lstStyle>
            <a:lvl1pPr algn="ctr" defTabSz="1716590">
              <a:defRPr spc="-118" sz="5940"/>
            </a:lvl1pPr>
          </a:lstStyle>
          <a:p>
            <a:pPr/>
            <a:r>
              <a:t>Backup</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Example: High-Energy Sterile Neutrino MC Generation"/>
          <p:cNvSpPr txBox="1"/>
          <p:nvPr>
            <p:ph type="title"/>
          </p:nvPr>
        </p:nvSpPr>
        <p:spPr>
          <a:xfrm>
            <a:off x="206442" y="265550"/>
            <a:ext cx="11843545" cy="2897290"/>
          </a:xfrm>
          <a:prstGeom prst="rect">
            <a:avLst/>
          </a:prstGeom>
        </p:spPr>
        <p:txBody>
          <a:bodyPr/>
          <a:lstStyle>
            <a:lvl1pPr algn="l" defTabSz="1300480">
              <a:lnSpc>
                <a:spcPts val="4500"/>
              </a:lnSpc>
              <a:defRPr sz="3600">
                <a:solidFill>
                  <a:srgbClr val="073763"/>
                </a:solidFill>
                <a:latin typeface="Arial"/>
                <a:ea typeface="Arial"/>
                <a:cs typeface="Arial"/>
                <a:sym typeface="Arial"/>
              </a:defRPr>
            </a:lvl1pPr>
          </a:lstStyle>
          <a:p>
            <a:pPr/>
            <a:r>
              <a:t>Example: High-Energy Sterile Neutrino MC Generation </a:t>
            </a:r>
          </a:p>
        </p:txBody>
      </p:sp>
      <p:sp>
        <p:nvSpPr>
          <p:cNvPr id="785" name="Editar: doble clic"/>
          <p:cNvSpPr txBox="1"/>
          <p:nvPr>
            <p:ph type="body" idx="1"/>
          </p:nvPr>
        </p:nvSpPr>
        <p:spPr>
          <a:prstGeom prst="rect">
            <a:avLst/>
          </a:prstGeom>
        </p:spPr>
        <p:txBody>
          <a:bodyPr/>
          <a:lstStyle/>
          <a:p>
            <a:pPr marL="0" indent="0">
              <a:lnSpc>
                <a:spcPts val="7300"/>
              </a:lnSpc>
              <a:spcBef>
                <a:spcPts val="0"/>
              </a:spcBef>
              <a:buSzTx/>
              <a:buNone/>
              <a:defRPr sz="6000">
                <a:latin typeface="Helvetica Neue Medium"/>
                <a:ea typeface="Helvetica Neue Medium"/>
                <a:cs typeface="Helvetica Neue Medium"/>
                <a:sym typeface="Helvetica Neue Medium"/>
              </a:defRPr>
            </a:pPr>
            <a:endParaRPr sz="100"/>
          </a:p>
        </p:txBody>
      </p:sp>
      <p:pic>
        <p:nvPicPr>
          <p:cNvPr id="786" name="Imagen" descr="Imagen"/>
          <p:cNvPicPr>
            <a:picLocks noChangeAspect="1"/>
          </p:cNvPicPr>
          <p:nvPr/>
        </p:nvPicPr>
        <p:blipFill>
          <a:blip r:embed="rId2">
            <a:extLst/>
          </a:blip>
          <a:srcRect l="0" t="12495" r="3915" b="5967"/>
          <a:stretch>
            <a:fillRect/>
          </a:stretch>
        </p:blipFill>
        <p:spPr>
          <a:xfrm>
            <a:off x="378631" y="3403786"/>
            <a:ext cx="12417971" cy="5927544"/>
          </a:xfrm>
          <a:prstGeom prst="rect">
            <a:avLst/>
          </a:prstGeom>
          <a:ln w="12700">
            <a:miter lim="400000"/>
          </a:ln>
        </p:spPr>
      </p:pic>
      <p:sp>
        <p:nvSpPr>
          <p:cNvPr id="787" name="Spencer N. Axani"/>
          <p:cNvSpPr txBox="1"/>
          <p:nvPr/>
        </p:nvSpPr>
        <p:spPr>
          <a:xfrm>
            <a:off x="9331264" y="2322126"/>
            <a:ext cx="2672081" cy="9817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1000"/>
              </a:spcBef>
              <a:defRPr sz="2500">
                <a:latin typeface="Helvetica Neue"/>
                <a:ea typeface="Helvetica Neue"/>
                <a:cs typeface="Helvetica Neue"/>
                <a:sym typeface="Helvetica Neue"/>
              </a:defRPr>
            </a:lvl1pPr>
          </a:lstStyle>
          <a:p>
            <a:pPr/>
            <a:r>
              <a:t>Spencer N. Axani </a:t>
            </a:r>
          </a:p>
        </p:txBody>
      </p:sp>
      <p:sp>
        <p:nvSpPr>
          <p:cNvPr id="788" name="Simulating Systematic Uncertainties"/>
          <p:cNvSpPr txBox="1"/>
          <p:nvPr/>
        </p:nvSpPr>
        <p:spPr>
          <a:xfrm>
            <a:off x="377070" y="-623291"/>
            <a:ext cx="12250660" cy="1554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defTabSz="1300480">
              <a:defRPr sz="4400">
                <a:solidFill>
                  <a:srgbClr val="073763"/>
                </a:solidFill>
                <a:latin typeface="Arial"/>
                <a:ea typeface="Arial"/>
                <a:cs typeface="Arial"/>
                <a:sym typeface="Arial"/>
              </a:defRPr>
            </a:lvl1pPr>
          </a:lstStyle>
          <a:p>
            <a:pPr/>
            <a:r>
              <a:t>Simulating Systematic Uncertainties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Editar: doble clic"/>
          <p:cNvSpPr txBox="1"/>
          <p:nvPr>
            <p:ph type="body" sz="half" idx="1"/>
          </p:nvPr>
        </p:nvSpPr>
        <p:spPr>
          <a:prstGeom prst="rect">
            <a:avLst/>
          </a:prstGeom>
        </p:spPr>
        <p:txBody>
          <a:bodyPr/>
          <a:lstStyle/>
          <a:p>
            <a:pPr/>
          </a:p>
        </p:txBody>
      </p:sp>
      <p:pic>
        <p:nvPicPr>
          <p:cNvPr id="791" name="Imagen" descr="Imagen"/>
          <p:cNvPicPr>
            <a:picLocks noChangeAspect="1"/>
          </p:cNvPicPr>
          <p:nvPr/>
        </p:nvPicPr>
        <p:blipFill>
          <a:blip r:embed="rId2">
            <a:extLst/>
          </a:blip>
          <a:srcRect l="2583" t="0" r="2583" b="12579"/>
          <a:stretch>
            <a:fillRect/>
          </a:stretch>
        </p:blipFill>
        <p:spPr>
          <a:xfrm>
            <a:off x="319278" y="1781571"/>
            <a:ext cx="11938770" cy="6190573"/>
          </a:xfrm>
          <a:prstGeom prst="rect">
            <a:avLst/>
          </a:prstGeom>
          <a:ln w="12700">
            <a:miter lim="400000"/>
          </a:ln>
        </p:spPr>
      </p:pic>
      <p:sp>
        <p:nvSpPr>
          <p:cNvPr id="792" name="Número de diapositiva"/>
          <p:cNvSpPr txBox="1"/>
          <p:nvPr>
            <p:ph type="sldNum" sz="quarter" idx="4294967295"/>
          </p:nvPr>
        </p:nvSpPr>
        <p:spPr>
          <a:xfrm>
            <a:off x="6359093" y="9258300"/>
            <a:ext cx="286614" cy="286943"/>
          </a:xfrm>
          <a:prstGeom prst="rect">
            <a:avLst/>
          </a:prstGeom>
          <a:extLst>
            <a:ext uri="{C572A759-6A51-4108-AA02-DFA0A04FC94B}">
              <ma14:wrappingTextBoxFlag xmlns:ma14="http://schemas.microsoft.com/office/mac/drawingml/2011/main" val="1"/>
            </a:ext>
          </a:extLst>
        </p:spPr>
        <p:txBody>
          <a:bodyPr lIns="38100" tIns="38100" rIns="38100" bIns="38100"/>
          <a:lstStyle>
            <a:lvl1pPr algn="ctr">
              <a:defRPr>
                <a:latin typeface="+mj-lt"/>
                <a:ea typeface="+mj-ea"/>
                <a:cs typeface="+mj-cs"/>
                <a:sym typeface="Helvetica Neue Light"/>
              </a:defRPr>
            </a:lvl1pPr>
          </a:lstStyle>
          <a:p>
            <a:pPr/>
            <a:fld id="{86CB4B4D-7CA3-9044-876B-883B54F8677D}" type="slidenum"/>
          </a:p>
        </p:txBody>
      </p:sp>
      <p:sp>
        <p:nvSpPr>
          <p:cNvPr id="793" name="SnowStorm"/>
          <p:cNvSpPr txBox="1"/>
          <p:nvPr/>
        </p:nvSpPr>
        <p:spPr>
          <a:xfrm>
            <a:off x="103543" y="72872"/>
            <a:ext cx="12797714" cy="911378"/>
          </a:xfrm>
          <a:prstGeom prst="rect">
            <a:avLst/>
          </a:prstGeom>
          <a:solidFill>
            <a:srgbClr val="FF9300"/>
          </a:solidFill>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ctr" defTabSz="584200">
              <a:defRPr sz="4200">
                <a:solidFill>
                  <a:srgbClr val="FFFFFF"/>
                </a:solidFill>
              </a:defRPr>
            </a:lvl1pPr>
          </a:lstStyle>
          <a:p>
            <a:pPr/>
            <a:r>
              <a:t>SnowStorm</a:t>
            </a:r>
          </a:p>
        </p:txBody>
      </p:sp>
      <p:sp>
        <p:nvSpPr>
          <p:cNvPr id="794" name="https://events.icecube.wisc.edu/event/118/contributions/6499/attachments/5362/6082/DiffuseParallel_Brussels_SnowStormMCGlobalfit.pdf"/>
          <p:cNvSpPr txBox="1"/>
          <p:nvPr/>
        </p:nvSpPr>
        <p:spPr>
          <a:xfrm>
            <a:off x="460366" y="1060833"/>
            <a:ext cx="11656620" cy="75389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b="1" sz="2200" u="sng">
                <a:solidFill>
                  <a:srgbClr val="0076BA"/>
                </a:solidFill>
                <a:latin typeface="Helvetica Neue"/>
                <a:ea typeface="Helvetica Neue"/>
                <a:cs typeface="Helvetica Neue"/>
                <a:sym typeface="Helvetica Neue"/>
                <a:hlinkClick r:id="rId3" invalidUrl="" action="" tgtFrame="" tooltip="" history="1" highlightClick="0" endSnd="0"/>
              </a:defRPr>
            </a:lvl1pPr>
          </a:lstStyle>
          <a:p>
            <a:pPr>
              <a:defRPr u="none"/>
            </a:pPr>
            <a:r>
              <a:rPr u="sng">
                <a:hlinkClick r:id="rId3" invalidUrl="" action="" tgtFrame="" tooltip="" history="1" highlightClick="0" endSnd="0"/>
              </a:rPr>
              <a:t>https://events.icecube.wisc.edu/event/118/contributions/6499/attachments/5362/6082/DiffuseParallel_Brussels_SnowStormMCGlobalfit.pdf</a:t>
            </a:r>
          </a:p>
        </p:txBody>
      </p:sp>
      <p:sp>
        <p:nvSpPr>
          <p:cNvPr id="795" name="Erik Ganster"/>
          <p:cNvSpPr txBox="1"/>
          <p:nvPr/>
        </p:nvSpPr>
        <p:spPr>
          <a:xfrm>
            <a:off x="10961409" y="1891313"/>
            <a:ext cx="1744346" cy="41099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b="1" sz="2200">
                <a:latin typeface="Helvetica Neue"/>
                <a:ea typeface="Helvetica Neue"/>
                <a:cs typeface="Helvetica Neue"/>
                <a:sym typeface="Helvetica Neue"/>
              </a:defRPr>
            </a:lvl1pPr>
          </a:lstStyle>
          <a:p>
            <a:pPr/>
            <a:r>
              <a:t>Erik Ganster</a:t>
            </a:r>
          </a:p>
        </p:txBody>
      </p:sp>
      <p:sp>
        <p:nvSpPr>
          <p:cNvPr id="796" name="Rectángulo"/>
          <p:cNvSpPr/>
          <p:nvPr/>
        </p:nvSpPr>
        <p:spPr>
          <a:xfrm>
            <a:off x="101600" y="8538319"/>
            <a:ext cx="1062385" cy="1151781"/>
          </a:xfrm>
          <a:prstGeom prst="rect">
            <a:avLst/>
          </a:prstGeom>
          <a:solidFill>
            <a:srgbClr val="FFFFFF"/>
          </a:solidFill>
          <a:ln w="12700">
            <a:miter lim="400000"/>
          </a:ln>
        </p:spPr>
        <p:txBody>
          <a:bodyPr lIns="38100" tIns="38100" rIns="38100" bIns="38100" anchor="ctr"/>
          <a:lstStyle/>
          <a:p>
            <a:pPr algn="ctr" defTabSz="584200">
              <a:defRPr sz="2000">
                <a:solidFill>
                  <a:srgbClr val="FFFFFF"/>
                </a:solidFill>
                <a:latin typeface="Helvetica Neue Medium"/>
                <a:ea typeface="Helvetica Neue Medium"/>
                <a:cs typeface="Helvetica Neue Medium"/>
                <a:sym typeface="Helvetica Neue Medium"/>
              </a:defRPr>
            </a:pPr>
          </a:p>
        </p:txBody>
      </p:sp>
      <p:pic>
        <p:nvPicPr>
          <p:cNvPr id="797" name="Imagen" descr="Imagen"/>
          <p:cNvPicPr>
            <a:picLocks noChangeAspect="1"/>
          </p:cNvPicPr>
          <p:nvPr/>
        </p:nvPicPr>
        <p:blipFill>
          <a:blip r:embed="rId4">
            <a:extLst/>
          </a:blip>
          <a:srcRect l="52419" t="14134" r="3794" b="22087"/>
          <a:stretch>
            <a:fillRect/>
          </a:stretch>
        </p:blipFill>
        <p:spPr>
          <a:xfrm>
            <a:off x="1334986" y="6691240"/>
            <a:ext cx="3671818" cy="300844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CORSIKA weights"/>
          <p:cNvSpPr txBox="1"/>
          <p:nvPr>
            <p:ph type="title"/>
          </p:nvPr>
        </p:nvSpPr>
        <p:spPr>
          <a:xfrm>
            <a:off x="8353054" y="366575"/>
            <a:ext cx="4342249" cy="662307"/>
          </a:xfrm>
          <a:prstGeom prst="rect">
            <a:avLst/>
          </a:prstGeom>
        </p:spPr>
        <p:txBody>
          <a:bodyPr/>
          <a:lstStyle/>
          <a:p>
            <a:pPr/>
            <a:r>
              <a:t>CORSIKA weights</a:t>
            </a:r>
          </a:p>
        </p:txBody>
      </p:sp>
      <p:sp>
        <p:nvSpPr>
          <p:cNvPr id="800" name="CORSIKA produces events according to the flux given by…"/>
          <p:cNvSpPr txBox="1"/>
          <p:nvPr>
            <p:ph type="body" idx="1"/>
          </p:nvPr>
        </p:nvSpPr>
        <p:spPr>
          <a:xfrm>
            <a:off x="571500" y="1770704"/>
            <a:ext cx="11861800" cy="6565901"/>
          </a:xfrm>
          <a:prstGeom prst="rect">
            <a:avLst/>
          </a:prstGeom>
        </p:spPr>
        <p:txBody>
          <a:bodyPr/>
          <a:lstStyle/>
          <a:p>
            <a:pPr marL="225669" indent="-225669">
              <a:spcBef>
                <a:spcPts val="1200"/>
              </a:spcBef>
              <a:defRPr sz="2800"/>
            </a:pPr>
            <a:r>
              <a:rPr sz="2200">
                <a:solidFill>
                  <a:srgbClr val="000000"/>
                </a:solidFill>
                <a:latin typeface="Times Roman"/>
                <a:ea typeface="Times Roman"/>
                <a:cs typeface="Times Roman"/>
                <a:sym typeface="Times Roman"/>
              </a:rPr>
              <a:t>CORSIKA produces events according to the flux given by</a:t>
            </a:r>
            <a:endParaRPr sz="2200">
              <a:solidFill>
                <a:srgbClr val="000000"/>
              </a:solidFill>
              <a:latin typeface="Times Roman"/>
              <a:ea typeface="Times Roman"/>
              <a:cs typeface="Times Roman"/>
              <a:sym typeface="Times Roman"/>
            </a:endParaRPr>
          </a:p>
          <a:p>
            <a:pPr marL="287215" indent="-287215">
              <a:spcBef>
                <a:spcPts val="1200"/>
              </a:spcBef>
              <a:defRPr sz="2800"/>
            </a:pPr>
            <a:endParaRPr sz="2200">
              <a:solidFill>
                <a:srgbClr val="000000"/>
              </a:solidFill>
              <a:latin typeface="Times Roman"/>
              <a:ea typeface="Times Roman"/>
              <a:cs typeface="Times Roman"/>
              <a:sym typeface="Times Roman"/>
            </a:endParaRPr>
          </a:p>
          <a:p>
            <a:pPr marL="287215" indent="-287215">
              <a:spcBef>
                <a:spcPts val="1200"/>
              </a:spcBef>
              <a:defRPr sz="2800"/>
            </a:pPr>
            <a:endParaRPr sz="2200">
              <a:solidFill>
                <a:srgbClr val="000000"/>
              </a:solidFill>
              <a:latin typeface="Times Roman"/>
              <a:ea typeface="Times Roman"/>
              <a:cs typeface="Times Roman"/>
              <a:sym typeface="Times Roman"/>
            </a:endParaRPr>
          </a:p>
          <a:p>
            <a:pPr marL="225669" indent="-225669">
              <a:spcBef>
                <a:spcPts val="1200"/>
              </a:spcBef>
              <a:defRPr sz="2800"/>
            </a:pPr>
            <a:r>
              <a:rPr sz="2200">
                <a:solidFill>
                  <a:srgbClr val="000000"/>
                </a:solidFill>
                <a:latin typeface="Times Roman"/>
                <a:ea typeface="Times Roman"/>
                <a:cs typeface="Times Roman"/>
                <a:sym typeface="Times Roman"/>
              </a:rPr>
              <a:t>The number of events generated is</a:t>
            </a:r>
            <a:endParaRPr sz="2200">
              <a:solidFill>
                <a:srgbClr val="000000"/>
              </a:solidFill>
              <a:latin typeface="Times Roman"/>
              <a:ea typeface="Times Roman"/>
              <a:cs typeface="Times Roman"/>
              <a:sym typeface="Times Roman"/>
            </a:endParaRPr>
          </a:p>
          <a:p>
            <a:pPr marL="287215" indent="-287215">
              <a:spcBef>
                <a:spcPts val="1200"/>
              </a:spcBef>
              <a:defRPr sz="2800"/>
            </a:pPr>
            <a:endParaRPr sz="2200">
              <a:solidFill>
                <a:srgbClr val="000000"/>
              </a:solidFill>
              <a:latin typeface="Times Roman"/>
              <a:ea typeface="Times Roman"/>
              <a:cs typeface="Times Roman"/>
              <a:sym typeface="Times Roman"/>
            </a:endParaRPr>
          </a:p>
          <a:p>
            <a:pPr marL="225669" indent="-225669">
              <a:spcBef>
                <a:spcPts val="1200"/>
              </a:spcBef>
              <a:defRPr sz="2800"/>
            </a:pPr>
            <a:r>
              <a:rPr sz="2200">
                <a:solidFill>
                  <a:srgbClr val="000000"/>
                </a:solidFill>
                <a:latin typeface="Times Roman"/>
                <a:ea typeface="Times Roman"/>
                <a:cs typeface="Times Roman"/>
                <a:sym typeface="Times Roman"/>
              </a:rPr>
              <a:t>And the effective livetime of the simulation is  given by</a:t>
            </a:r>
            <a:endParaRPr sz="2200">
              <a:solidFill>
                <a:srgbClr val="000000"/>
              </a:solidFill>
              <a:latin typeface="Times Roman"/>
              <a:ea typeface="Times Roman"/>
              <a:cs typeface="Times Roman"/>
              <a:sym typeface="Times Roman"/>
            </a:endParaRPr>
          </a:p>
          <a:p>
            <a:pPr marL="225669" indent="-225669">
              <a:spcBef>
                <a:spcPts val="1200"/>
              </a:spcBef>
              <a:defRPr sz="2800"/>
            </a:pPr>
            <a:r>
              <a:rPr sz="2200">
                <a:solidFill>
                  <a:srgbClr val="000000"/>
                </a:solidFill>
                <a:latin typeface="Times Roman"/>
                <a:ea typeface="Times Roman"/>
                <a:cs typeface="Times Roman"/>
                <a:sym typeface="Times Roman"/>
              </a:rPr>
              <a:t>where</a:t>
            </a:r>
            <a:endParaRPr sz="2200">
              <a:solidFill>
                <a:srgbClr val="000000"/>
              </a:solidFill>
              <a:latin typeface="Times Roman"/>
              <a:ea typeface="Times Roman"/>
              <a:cs typeface="Times Roman"/>
              <a:sym typeface="Times Roman"/>
            </a:endParaRPr>
          </a:p>
          <a:p>
            <a:pPr marL="287215" indent="-287215">
              <a:spcBef>
                <a:spcPts val="1200"/>
              </a:spcBef>
              <a:defRPr sz="2800"/>
            </a:pPr>
            <a:endParaRPr sz="2200">
              <a:solidFill>
                <a:srgbClr val="000000"/>
              </a:solidFill>
              <a:latin typeface="Times Roman"/>
              <a:ea typeface="Times Roman"/>
              <a:cs typeface="Times Roman"/>
              <a:sym typeface="Times Roman"/>
            </a:endParaRPr>
          </a:p>
          <a:p>
            <a:pPr marL="287215" indent="-287215">
              <a:spcBef>
                <a:spcPts val="1200"/>
              </a:spcBef>
              <a:defRPr sz="2800"/>
            </a:pPr>
            <a:endParaRPr sz="2200">
              <a:solidFill>
                <a:srgbClr val="000000"/>
              </a:solidFill>
              <a:latin typeface="Times Roman"/>
              <a:ea typeface="Times Roman"/>
              <a:cs typeface="Times Roman"/>
              <a:sym typeface="Times Roman"/>
            </a:endParaRPr>
          </a:p>
          <a:p>
            <a:pPr marL="225669" indent="-225669">
              <a:spcBef>
                <a:spcPts val="1200"/>
              </a:spcBef>
              <a:defRPr sz="2800"/>
            </a:pPr>
            <a:r>
              <a:rPr sz="2200">
                <a:solidFill>
                  <a:srgbClr val="000000"/>
                </a:solidFill>
                <a:latin typeface="Times Roman"/>
                <a:ea typeface="Times Roman"/>
                <a:cs typeface="Times Roman"/>
                <a:sym typeface="Times Roman"/>
              </a:rPr>
              <a:t>The rate of events is    R =  n/T</a:t>
            </a:r>
          </a:p>
        </p:txBody>
      </p:sp>
      <p:pic>
        <p:nvPicPr>
          <p:cNvPr id="801" name="droppedImage.png" descr="droppedImage.png"/>
          <p:cNvPicPr>
            <a:picLocks noChangeAspect="1"/>
          </p:cNvPicPr>
          <p:nvPr/>
        </p:nvPicPr>
        <p:blipFill>
          <a:blip r:embed="rId2">
            <a:extLst/>
          </a:blip>
          <a:stretch>
            <a:fillRect/>
          </a:stretch>
        </p:blipFill>
        <p:spPr>
          <a:xfrm>
            <a:off x="7854298" y="1742999"/>
            <a:ext cx="3778165" cy="873256"/>
          </a:xfrm>
          <a:prstGeom prst="rect">
            <a:avLst/>
          </a:prstGeom>
          <a:ln w="12700">
            <a:miter lim="400000"/>
          </a:ln>
        </p:spPr>
      </p:pic>
      <p:pic>
        <p:nvPicPr>
          <p:cNvPr id="802" name="droppedImage.png" descr="droppedImage.png"/>
          <p:cNvPicPr>
            <a:picLocks noChangeAspect="1"/>
          </p:cNvPicPr>
          <p:nvPr/>
        </p:nvPicPr>
        <p:blipFill>
          <a:blip r:embed="rId3">
            <a:extLst/>
          </a:blip>
          <a:stretch>
            <a:fillRect/>
          </a:stretch>
        </p:blipFill>
        <p:spPr>
          <a:xfrm>
            <a:off x="6007100" y="3330372"/>
            <a:ext cx="3063164" cy="662307"/>
          </a:xfrm>
          <a:prstGeom prst="rect">
            <a:avLst/>
          </a:prstGeom>
          <a:ln w="12700">
            <a:miter lim="400000"/>
          </a:ln>
        </p:spPr>
      </p:pic>
      <p:pic>
        <p:nvPicPr>
          <p:cNvPr id="803" name="droppedImage.png" descr="droppedImage.png"/>
          <p:cNvPicPr>
            <a:picLocks noChangeAspect="1"/>
          </p:cNvPicPr>
          <p:nvPr/>
        </p:nvPicPr>
        <p:blipFill>
          <a:blip r:embed="rId4">
            <a:extLst/>
          </a:blip>
          <a:stretch>
            <a:fillRect/>
          </a:stretch>
        </p:blipFill>
        <p:spPr>
          <a:xfrm>
            <a:off x="9215335" y="3330372"/>
            <a:ext cx="2617686" cy="662307"/>
          </a:xfrm>
          <a:prstGeom prst="rect">
            <a:avLst/>
          </a:prstGeom>
          <a:ln w="12700">
            <a:miter lim="400000"/>
          </a:ln>
        </p:spPr>
      </p:pic>
      <p:pic>
        <p:nvPicPr>
          <p:cNvPr id="804" name="droppedImage.png" descr="droppedImage.png"/>
          <p:cNvPicPr>
            <a:picLocks noChangeAspect="1"/>
          </p:cNvPicPr>
          <p:nvPr/>
        </p:nvPicPr>
        <p:blipFill>
          <a:blip r:embed="rId5">
            <a:extLst/>
          </a:blip>
          <a:stretch>
            <a:fillRect/>
          </a:stretch>
        </p:blipFill>
        <p:spPr>
          <a:xfrm>
            <a:off x="8470900" y="4206672"/>
            <a:ext cx="2861543" cy="1070987"/>
          </a:xfrm>
          <a:prstGeom prst="rect">
            <a:avLst/>
          </a:prstGeom>
          <a:ln w="12700">
            <a:miter lim="400000"/>
          </a:ln>
        </p:spPr>
      </p:pic>
      <p:pic>
        <p:nvPicPr>
          <p:cNvPr id="805" name="droppedImage.png" descr="droppedImage.png"/>
          <p:cNvPicPr>
            <a:picLocks noChangeAspect="1"/>
          </p:cNvPicPr>
          <p:nvPr/>
        </p:nvPicPr>
        <p:blipFill>
          <a:blip r:embed="rId6">
            <a:extLst/>
          </a:blip>
          <a:stretch>
            <a:fillRect/>
          </a:stretch>
        </p:blipFill>
        <p:spPr>
          <a:xfrm>
            <a:off x="4406900" y="5375072"/>
            <a:ext cx="3063164" cy="1016001"/>
          </a:xfrm>
          <a:prstGeom prst="rect">
            <a:avLst/>
          </a:prstGeom>
          <a:ln w="12700">
            <a:miter lim="400000"/>
          </a:ln>
        </p:spPr>
      </p:pic>
      <p:sp>
        <p:nvSpPr>
          <p:cNvPr id="806" name="Shape 474"/>
          <p:cNvSpPr txBox="1"/>
          <p:nvPr/>
        </p:nvSpPr>
        <p:spPr>
          <a:xfrm>
            <a:off x="281463" y="147510"/>
            <a:ext cx="8998691" cy="560396"/>
          </a:xfrm>
          <a:prstGeom prst="rect">
            <a:avLst/>
          </a:prstGeom>
          <a:ln w="12700">
            <a:miter lim="400000"/>
          </a:ln>
          <a:extLst>
            <a:ext uri="{C572A759-6A51-4108-AA02-DFA0A04FC94B}">
              <ma14:wrappingTextBoxFlag xmlns:ma14="http://schemas.microsoft.com/office/mac/drawingml/2011/main" val="1"/>
            </a:ext>
          </a:extLst>
        </p:spPr>
        <p:txBody>
          <a:bodyPr lIns="50773" tIns="50773" rIns="50773" bIns="50773" anchor="ctr">
            <a:spAutoFit/>
          </a:bodyPr>
          <a:lstStyle>
            <a:lvl1pPr defTabSz="1733973">
              <a:defRPr b="1" sz="3000">
                <a:latin typeface="Helvetica Neue"/>
                <a:ea typeface="Helvetica Neue"/>
                <a:cs typeface="Helvetica Neue"/>
                <a:sym typeface="Helvetica Neue"/>
              </a:defRPr>
            </a:lvl1pPr>
          </a:lstStyle>
          <a:p>
            <a:pPr/>
            <a:r>
              <a:t>Weighting</a:t>
            </a:r>
          </a:p>
        </p:txBody>
      </p:sp>
      <p:pic>
        <p:nvPicPr>
          <p:cNvPr id="807" name="droppedImage.png" descr="droppedImage.png"/>
          <p:cNvPicPr>
            <a:picLocks noChangeAspect="1"/>
          </p:cNvPicPr>
          <p:nvPr/>
        </p:nvPicPr>
        <p:blipFill>
          <a:blip r:embed="rId7">
            <a:extLst/>
          </a:blip>
          <a:stretch>
            <a:fillRect/>
          </a:stretch>
        </p:blipFill>
        <p:spPr>
          <a:xfrm>
            <a:off x="4719144" y="7816174"/>
            <a:ext cx="1668956" cy="469901"/>
          </a:xfrm>
          <a:prstGeom prst="rect">
            <a:avLst/>
          </a:prstGeom>
          <a:ln w="12700">
            <a:miter lim="400000"/>
          </a:ln>
        </p:spPr>
      </p:pic>
      <p:pic>
        <p:nvPicPr>
          <p:cNvPr id="808" name="droppedImage.png" descr="droppedImage.png"/>
          <p:cNvPicPr>
            <a:picLocks noChangeAspect="1"/>
          </p:cNvPicPr>
          <p:nvPr/>
        </p:nvPicPr>
        <p:blipFill>
          <a:blip r:embed="rId8">
            <a:extLst/>
          </a:blip>
          <a:stretch>
            <a:fillRect/>
          </a:stretch>
        </p:blipFill>
        <p:spPr>
          <a:xfrm>
            <a:off x="4659824" y="8590874"/>
            <a:ext cx="2112721" cy="825501"/>
          </a:xfrm>
          <a:prstGeom prst="rect">
            <a:avLst/>
          </a:prstGeom>
          <a:ln w="12700">
            <a:miter lim="400000"/>
          </a:ln>
        </p:spPr>
      </p:pic>
      <p:sp>
        <p:nvSpPr>
          <p:cNvPr id="809" name="The CORSIKA spectrum is biased with a factor     resulting in a flux…"/>
          <p:cNvSpPr txBox="1"/>
          <p:nvPr/>
        </p:nvSpPr>
        <p:spPr>
          <a:xfrm>
            <a:off x="571500" y="7295474"/>
            <a:ext cx="11861800" cy="4171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05153" indent="-205153" defTabSz="584200">
              <a:buSzPct val="100000"/>
              <a:buChar char="•"/>
              <a:defRPr sz="2700">
                <a:solidFill>
                  <a:srgbClr val="747474"/>
                </a:solidFill>
                <a:latin typeface="Helvetica Neue"/>
                <a:ea typeface="Helvetica Neue"/>
                <a:cs typeface="Helvetica Neue"/>
                <a:sym typeface="Helvetica Neue"/>
              </a:defRPr>
            </a:pPr>
            <a:r>
              <a:rPr sz="2000">
                <a:solidFill>
                  <a:srgbClr val="000000"/>
                </a:solidFill>
                <a:latin typeface="+mn-lt"/>
                <a:ea typeface="+mn-ea"/>
                <a:cs typeface="+mn-cs"/>
                <a:sym typeface="Helvetica"/>
              </a:rPr>
              <a:t>The CORSIKA spectrum is biased with a factor   </a:t>
            </a:r>
            <a:r>
              <a:rPr sz="2000">
                <a:solidFill>
                  <a:srgbClr val="000000"/>
                </a:solidFill>
                <a:latin typeface="+mn-lt"/>
                <a:ea typeface="+mn-ea"/>
                <a:cs typeface="+mn-cs"/>
                <a:sym typeface="Helvetica"/>
              </a:rPr>
              <a:t> resulting in a flux</a:t>
            </a:r>
            <a:endParaRPr sz="2000">
              <a:solidFill>
                <a:srgbClr val="000000"/>
              </a:solidFill>
              <a:latin typeface="+mn-lt"/>
              <a:ea typeface="+mn-ea"/>
              <a:cs typeface="+mn-cs"/>
              <a:sym typeface="Helvetica"/>
            </a:endParaRPr>
          </a:p>
          <a:p>
            <a:pPr marL="276957" indent="-276957" defTabSz="584200">
              <a:buSzPct val="100000"/>
              <a:buChar char="•"/>
              <a:defRPr sz="2700">
                <a:solidFill>
                  <a:srgbClr val="747474"/>
                </a:solidFill>
                <a:latin typeface="Helvetica Neue"/>
                <a:ea typeface="Helvetica Neue"/>
                <a:cs typeface="Helvetica Neue"/>
                <a:sym typeface="Helvetica Neue"/>
              </a:defRPr>
            </a:pPr>
            <a:endParaRPr sz="2000">
              <a:solidFill>
                <a:srgbClr val="000000"/>
              </a:solidFill>
              <a:latin typeface="+mn-lt"/>
              <a:ea typeface="+mn-ea"/>
              <a:cs typeface="+mn-cs"/>
              <a:sym typeface="Helvetica"/>
            </a:endParaRPr>
          </a:p>
          <a:p>
            <a:pPr marL="276957" indent="-276957" defTabSz="584200">
              <a:buSzPct val="100000"/>
              <a:buChar char="•"/>
              <a:defRPr sz="2700">
                <a:solidFill>
                  <a:srgbClr val="747474"/>
                </a:solidFill>
                <a:latin typeface="Helvetica Neue"/>
                <a:ea typeface="Helvetica Neue"/>
                <a:cs typeface="Helvetica Neue"/>
                <a:sym typeface="Helvetica Neue"/>
              </a:defRPr>
            </a:pPr>
            <a:endParaRPr sz="2000">
              <a:solidFill>
                <a:srgbClr val="000000"/>
              </a:solidFill>
              <a:latin typeface="+mn-lt"/>
              <a:ea typeface="+mn-ea"/>
              <a:cs typeface="+mn-cs"/>
              <a:sym typeface="Helvetica"/>
            </a:endParaRPr>
          </a:p>
          <a:p>
            <a:pPr marL="276957" indent="-276957" defTabSz="584200">
              <a:buSzPct val="100000"/>
              <a:buChar char="•"/>
              <a:defRPr sz="2700">
                <a:solidFill>
                  <a:srgbClr val="747474"/>
                </a:solidFill>
                <a:latin typeface="Helvetica Neue"/>
                <a:ea typeface="Helvetica Neue"/>
                <a:cs typeface="Helvetica Neue"/>
                <a:sym typeface="Helvetica Neue"/>
              </a:defRPr>
            </a:pPr>
            <a:endParaRPr sz="2000">
              <a:solidFill>
                <a:srgbClr val="000000"/>
              </a:solidFill>
              <a:latin typeface="+mn-lt"/>
              <a:ea typeface="+mn-ea"/>
              <a:cs typeface="+mn-cs"/>
              <a:sym typeface="Helvetica"/>
            </a:endParaRPr>
          </a:p>
          <a:p>
            <a:pPr marL="205153" indent="-205153" defTabSz="584200">
              <a:buSzPct val="100000"/>
              <a:buChar char="•"/>
              <a:defRPr sz="2700">
                <a:solidFill>
                  <a:srgbClr val="747474"/>
                </a:solidFill>
                <a:latin typeface="Helvetica Neue"/>
                <a:ea typeface="Helvetica Neue"/>
                <a:cs typeface="Helvetica Neue"/>
                <a:sym typeface="Helvetica Neue"/>
              </a:defRPr>
            </a:pPr>
            <a:r>
              <a:rPr sz="2000">
                <a:solidFill>
                  <a:srgbClr val="000000"/>
                </a:solidFill>
                <a:latin typeface="+mn-lt"/>
                <a:ea typeface="+mn-ea"/>
                <a:cs typeface="+mn-cs"/>
                <a:sym typeface="Helvetica"/>
              </a:rPr>
              <a:t>And each event is assigned a weight</a:t>
            </a:r>
          </a:p>
        </p:txBody>
      </p:sp>
      <p:pic>
        <p:nvPicPr>
          <p:cNvPr id="810" name="droppedImage.png" descr="droppedImage.png"/>
          <p:cNvPicPr>
            <a:picLocks noChangeAspect="1"/>
          </p:cNvPicPr>
          <p:nvPr/>
        </p:nvPicPr>
        <p:blipFill>
          <a:blip r:embed="rId9">
            <a:extLst/>
          </a:blip>
          <a:stretch>
            <a:fillRect/>
          </a:stretch>
        </p:blipFill>
        <p:spPr>
          <a:xfrm>
            <a:off x="571500" y="7295474"/>
            <a:ext cx="317500" cy="2413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Detector"/>
          <p:cNvSpPr/>
          <p:nvPr/>
        </p:nvSpPr>
        <p:spPr>
          <a:xfrm>
            <a:off x="2605986" y="6108700"/>
            <a:ext cx="4312313" cy="3400822"/>
          </a:xfrm>
          <a:prstGeom prst="roundRect">
            <a:avLst>
              <a:gd name="adj" fmla="val 5415"/>
            </a:avLst>
          </a:prstGeom>
          <a:ln w="25400">
            <a:solidFill>
              <a:srgbClr val="00F9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lstStyle>
            <a:lvl1pPr defTabSz="584200">
              <a:defRPr sz="3000">
                <a:solidFill>
                  <a:srgbClr val="00F900"/>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Detector</a:t>
            </a:r>
          </a:p>
        </p:txBody>
      </p:sp>
      <p:pic>
        <p:nvPicPr>
          <p:cNvPr id="278" name="fig1.png" descr="fig1.png"/>
          <p:cNvPicPr>
            <a:picLocks noChangeAspect="1"/>
          </p:cNvPicPr>
          <p:nvPr/>
        </p:nvPicPr>
        <p:blipFill>
          <a:blip r:embed="rId2">
            <a:extLst/>
          </a:blip>
          <a:stretch>
            <a:fillRect/>
          </a:stretch>
        </p:blipFill>
        <p:spPr>
          <a:xfrm>
            <a:off x="6425189" y="-781050"/>
            <a:ext cx="9748327" cy="5943600"/>
          </a:xfrm>
          <a:prstGeom prst="rect">
            <a:avLst/>
          </a:prstGeom>
          <a:ln w="12700">
            <a:miter lim="400000"/>
          </a:ln>
        </p:spPr>
      </p:pic>
      <p:sp>
        <p:nvSpPr>
          <p:cNvPr id="279" name="Generation"/>
          <p:cNvSpPr/>
          <p:nvPr/>
        </p:nvSpPr>
        <p:spPr>
          <a:xfrm>
            <a:off x="889000" y="1409700"/>
            <a:ext cx="5651500" cy="2527300"/>
          </a:xfrm>
          <a:prstGeom prst="roundRect">
            <a:avLst>
              <a:gd name="adj" fmla="val 7538"/>
            </a:avLst>
          </a:prstGeom>
          <a:ln w="25400">
            <a:solidFill>
              <a:srgbClr val="FF26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lstStyle>
            <a:lvl1pPr algn="ctr" defTabSz="584200">
              <a:defRPr sz="3000">
                <a:solidFill>
                  <a:srgbClr val="FF2600"/>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Generation</a:t>
            </a:r>
          </a:p>
        </p:txBody>
      </p:sp>
      <p:sp>
        <p:nvSpPr>
          <p:cNvPr id="280" name="simulaton chain (IT)"/>
          <p:cNvSpPr txBox="1"/>
          <p:nvPr>
            <p:ph type="title"/>
          </p:nvPr>
        </p:nvSpPr>
        <p:spPr>
          <a:xfrm>
            <a:off x="495300" y="-431800"/>
            <a:ext cx="11696700" cy="2374900"/>
          </a:xfrm>
          <a:prstGeom prst="rect">
            <a:avLst/>
          </a:prstGeom>
        </p:spPr>
        <p:txBody>
          <a:bodyPr/>
          <a:lstStyle>
            <a:lvl1pPr>
              <a:defRPr sz="6000"/>
            </a:lvl1pPr>
          </a:lstStyle>
          <a:p>
            <a:pPr/>
            <a:r>
              <a:t>simulaton chain (IT)</a:t>
            </a:r>
          </a:p>
        </p:txBody>
      </p:sp>
      <p:sp>
        <p:nvSpPr>
          <p:cNvPr id="281" name="CORSIKA"/>
          <p:cNvSpPr/>
          <p:nvPr/>
        </p:nvSpPr>
        <p:spPr>
          <a:xfrm>
            <a:off x="3904892" y="1911350"/>
            <a:ext cx="1714501" cy="558800"/>
          </a:xfrm>
          <a:prstGeom prst="roundRect">
            <a:avLst>
              <a:gd name="adj" fmla="val 34091"/>
            </a:avLst>
          </a:prstGeom>
          <a:solidFill>
            <a:srgbClr val="FF26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19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CORSIKA</a:t>
            </a:r>
          </a:p>
        </p:txBody>
      </p:sp>
      <p:sp>
        <p:nvSpPr>
          <p:cNvPr id="282" name="TankResponse…"/>
          <p:cNvSpPr/>
          <p:nvPr/>
        </p:nvSpPr>
        <p:spPr>
          <a:xfrm>
            <a:off x="8204200" y="2197100"/>
            <a:ext cx="1968500" cy="157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FFFB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14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rPr>
                <a:solidFill>
                  <a:srgbClr val="000000"/>
                </a:solidFill>
              </a:rPr>
              <a:t>TankResponse</a:t>
            </a:r>
            <a:endParaRPr>
              <a:solidFill>
                <a:srgbClr val="000000"/>
              </a:solidFill>
            </a:endParaRPr>
          </a:p>
          <a:p>
            <a:pPr algn="ctr" defTabSz="584200">
              <a:defRPr sz="14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rPr>
                <a:solidFill>
                  <a:srgbClr val="000000"/>
                </a:solidFill>
              </a:rPr>
              <a:t>Service</a:t>
            </a:r>
          </a:p>
        </p:txBody>
      </p:sp>
      <p:sp>
        <p:nvSpPr>
          <p:cNvPr id="283" name="PMT"/>
          <p:cNvSpPr/>
          <p:nvPr/>
        </p:nvSpPr>
        <p:spPr>
          <a:xfrm>
            <a:off x="4699000" y="6565900"/>
            <a:ext cx="1638300" cy="660400"/>
          </a:xfrm>
          <a:prstGeom prst="roundRect">
            <a:avLst>
              <a:gd name="adj" fmla="val 28846"/>
            </a:avLst>
          </a:prstGeom>
          <a:solidFill>
            <a:srgbClr val="00F9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2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PMT</a:t>
            </a:r>
          </a:p>
        </p:txBody>
      </p:sp>
      <p:sp>
        <p:nvSpPr>
          <p:cNvPr id="284" name="DOM"/>
          <p:cNvSpPr/>
          <p:nvPr/>
        </p:nvSpPr>
        <p:spPr>
          <a:xfrm>
            <a:off x="4660900" y="7531100"/>
            <a:ext cx="1638300" cy="660400"/>
          </a:xfrm>
          <a:prstGeom prst="roundRect">
            <a:avLst>
              <a:gd name="adj" fmla="val 28846"/>
            </a:avLst>
          </a:prstGeom>
          <a:solidFill>
            <a:srgbClr val="00F9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2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DOM</a:t>
            </a:r>
          </a:p>
        </p:txBody>
      </p:sp>
      <p:sp>
        <p:nvSpPr>
          <p:cNvPr id="285" name="Trigger"/>
          <p:cNvSpPr/>
          <p:nvPr/>
        </p:nvSpPr>
        <p:spPr>
          <a:xfrm>
            <a:off x="4660900" y="8470900"/>
            <a:ext cx="1638300" cy="660400"/>
          </a:xfrm>
          <a:prstGeom prst="roundRect">
            <a:avLst>
              <a:gd name="adj" fmla="val 28846"/>
            </a:avLst>
          </a:prstGeom>
          <a:solidFill>
            <a:srgbClr val="8EFA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2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Trigger</a:t>
            </a:r>
          </a:p>
        </p:txBody>
      </p:sp>
      <p:sp>
        <p:nvSpPr>
          <p:cNvPr id="286" name="Línea"/>
          <p:cNvSpPr/>
          <p:nvPr/>
        </p:nvSpPr>
        <p:spPr>
          <a:xfrm flipV="1">
            <a:off x="3153833" y="2299521"/>
            <a:ext cx="700427" cy="312446"/>
          </a:xfrm>
          <a:prstGeom prst="line">
            <a:avLst/>
          </a:prstGeom>
          <a:ln w="25400">
            <a:solidFill>
              <a:srgbClr val="FFFFFF"/>
            </a:solidFill>
            <a:miter lim="400000"/>
            <a:headEnd type="triangle"/>
          </a:ln>
        </p:spPr>
        <p:txBody>
          <a:bodyPr lIns="0" tIns="0" rIns="0" bIns="0"/>
          <a:lstStyle/>
          <a:p>
            <a:pPr/>
          </a:p>
        </p:txBody>
      </p:sp>
      <p:sp>
        <p:nvSpPr>
          <p:cNvPr id="287" name="Línea"/>
          <p:cNvSpPr/>
          <p:nvPr/>
        </p:nvSpPr>
        <p:spPr>
          <a:xfrm flipV="1">
            <a:off x="5410199" y="4508500"/>
            <a:ext cx="1" cy="2120900"/>
          </a:xfrm>
          <a:prstGeom prst="line">
            <a:avLst/>
          </a:prstGeom>
          <a:ln w="25400">
            <a:solidFill>
              <a:srgbClr val="FFFFFF"/>
            </a:solidFill>
            <a:miter lim="400000"/>
            <a:headEnd type="triangle"/>
          </a:ln>
        </p:spPr>
        <p:txBody>
          <a:bodyPr lIns="0" tIns="0" rIns="0" bIns="0"/>
          <a:lstStyle/>
          <a:p>
            <a:pPr/>
          </a:p>
        </p:txBody>
      </p:sp>
      <p:sp>
        <p:nvSpPr>
          <p:cNvPr id="288" name="Línea"/>
          <p:cNvSpPr/>
          <p:nvPr/>
        </p:nvSpPr>
        <p:spPr>
          <a:xfrm flipH="1" flipV="1">
            <a:off x="5473700" y="8204200"/>
            <a:ext cx="12700" cy="292100"/>
          </a:xfrm>
          <a:prstGeom prst="line">
            <a:avLst/>
          </a:prstGeom>
          <a:ln w="25400">
            <a:solidFill>
              <a:srgbClr val="FFFFFF"/>
            </a:solidFill>
            <a:miter lim="400000"/>
            <a:headEnd type="triangle"/>
          </a:ln>
        </p:spPr>
        <p:txBody>
          <a:bodyPr lIns="0" tIns="0" rIns="0" bIns="0"/>
          <a:lstStyle/>
          <a:p>
            <a:pPr/>
          </a:p>
        </p:txBody>
      </p:sp>
      <p:sp>
        <p:nvSpPr>
          <p:cNvPr id="289" name="Línea"/>
          <p:cNvSpPr/>
          <p:nvPr/>
        </p:nvSpPr>
        <p:spPr>
          <a:xfrm flipV="1">
            <a:off x="5524500" y="2400299"/>
            <a:ext cx="1892300" cy="1130302"/>
          </a:xfrm>
          <a:prstGeom prst="line">
            <a:avLst/>
          </a:prstGeom>
          <a:ln w="25400">
            <a:solidFill>
              <a:srgbClr val="00FDFF"/>
            </a:solidFill>
            <a:miter lim="400000"/>
            <a:headEnd type="triangle"/>
            <a:tailEnd type="triangle"/>
          </a:ln>
        </p:spPr>
        <p:txBody>
          <a:bodyPr lIns="50800" tIns="50800" rIns="50800" bIns="50800" anchor="ctr"/>
          <a:lstStyle/>
          <a:p>
            <a:pPr/>
          </a:p>
        </p:txBody>
      </p:sp>
      <p:sp>
        <p:nvSpPr>
          <p:cNvPr id="290" name="TopSimulator"/>
          <p:cNvSpPr/>
          <p:nvPr/>
        </p:nvSpPr>
        <p:spPr>
          <a:xfrm>
            <a:off x="4013729" y="3543300"/>
            <a:ext cx="2542250" cy="952500"/>
          </a:xfrm>
          <a:prstGeom prst="roundRect">
            <a:avLst>
              <a:gd name="adj" fmla="val 20000"/>
            </a:avLst>
          </a:prstGeom>
          <a:gradFill>
            <a:gsLst>
              <a:gs pos="0">
                <a:srgbClr val="FF2600"/>
              </a:gs>
              <a:gs pos="100000">
                <a:srgbClr val="0433FF"/>
              </a:gs>
            </a:gsLst>
            <a:lin ang="5400000"/>
          </a:gra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lstStyle>
            <a:lvl1pPr algn="ctr" defTabSz="584200">
              <a:defRPr sz="2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TopSimulator</a:t>
            </a:r>
          </a:p>
        </p:txBody>
      </p:sp>
      <p:sp>
        <p:nvSpPr>
          <p:cNvPr id="291" name="CORSIKA…"/>
          <p:cNvSpPr/>
          <p:nvPr/>
        </p:nvSpPr>
        <p:spPr>
          <a:xfrm>
            <a:off x="1220836" y="2265461"/>
            <a:ext cx="1887538" cy="815778"/>
          </a:xfrm>
          <a:prstGeom prst="roundRect">
            <a:avLst>
              <a:gd name="adj" fmla="val 25709"/>
            </a:avLst>
          </a:prstGeom>
          <a:solidFill>
            <a:srgbClr val="FF26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20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CORSIKA</a:t>
            </a:r>
          </a:p>
          <a:p>
            <a:pPr algn="ctr" defTabSz="584200">
              <a:defRPr sz="20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t>Reader</a:t>
            </a:r>
          </a:p>
        </p:txBody>
      </p:sp>
      <p:sp>
        <p:nvSpPr>
          <p:cNvPr id="292" name="CorsikaKinjector…"/>
          <p:cNvSpPr/>
          <p:nvPr/>
        </p:nvSpPr>
        <p:spPr>
          <a:xfrm>
            <a:off x="7035800" y="1231900"/>
            <a:ext cx="2095500" cy="1663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FFFB00"/>
          </a:soli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584200">
              <a:defRPr sz="1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rPr>
                <a:solidFill>
                  <a:srgbClr val="000000"/>
                </a:solidFill>
              </a:rPr>
              <a:t>CorsikaKinjector</a:t>
            </a:r>
            <a:endParaRPr>
              <a:solidFill>
                <a:srgbClr val="000000"/>
              </a:solidFill>
            </a:endParaRPr>
          </a:p>
          <a:p>
            <a:pPr algn="ctr" defTabSz="584200">
              <a:defRPr sz="1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pPr>
            <a:r>
              <a:rPr>
                <a:solidFill>
                  <a:srgbClr val="000000"/>
                </a:solidFill>
              </a:rPr>
              <a:t>Service</a:t>
            </a:r>
          </a:p>
        </p:txBody>
      </p:sp>
      <p:sp>
        <p:nvSpPr>
          <p:cNvPr id="293" name="Línea"/>
          <p:cNvSpPr/>
          <p:nvPr/>
        </p:nvSpPr>
        <p:spPr>
          <a:xfrm flipV="1">
            <a:off x="6583362" y="3175000"/>
            <a:ext cx="1900239" cy="1130302"/>
          </a:xfrm>
          <a:prstGeom prst="line">
            <a:avLst/>
          </a:prstGeom>
          <a:ln w="25400">
            <a:solidFill>
              <a:srgbClr val="00FDFF"/>
            </a:solidFill>
            <a:miter lim="400000"/>
            <a:headEnd type="triangle"/>
            <a:tailEnd type="triangle"/>
          </a:ln>
        </p:spPr>
        <p:txBody>
          <a:bodyPr lIns="50800" tIns="50800" rIns="50800" bIns="50800" anchor="ctr"/>
          <a:lstStyle/>
          <a:p>
            <a:pPr/>
          </a:p>
        </p:txBody>
      </p:sp>
      <p:sp>
        <p:nvSpPr>
          <p:cNvPr id="294" name="Línea"/>
          <p:cNvSpPr/>
          <p:nvPr/>
        </p:nvSpPr>
        <p:spPr>
          <a:xfrm flipV="1">
            <a:off x="5486399" y="7226300"/>
            <a:ext cx="1" cy="330200"/>
          </a:xfrm>
          <a:prstGeom prst="line">
            <a:avLst/>
          </a:prstGeom>
          <a:ln w="25400">
            <a:solidFill>
              <a:srgbClr val="FFFFFF"/>
            </a:solidFill>
            <a:miter lim="400000"/>
            <a:headEnd type="triangle"/>
          </a:ln>
        </p:spPr>
        <p:txBody>
          <a:bodyPr lIns="0" tIns="0" rIns="0" bIns="0"/>
          <a:lstStyle/>
          <a:p>
            <a:pPr/>
          </a:p>
        </p:txBody>
      </p:sp>
      <p:sp>
        <p:nvSpPr>
          <p:cNvPr id="295" name="Línea"/>
          <p:cNvSpPr/>
          <p:nvPr/>
        </p:nvSpPr>
        <p:spPr>
          <a:xfrm flipH="1">
            <a:off x="5562599" y="2120899"/>
            <a:ext cx="1562101" cy="2"/>
          </a:xfrm>
          <a:prstGeom prst="line">
            <a:avLst/>
          </a:prstGeom>
          <a:ln w="25400">
            <a:solidFill>
              <a:srgbClr val="FFFFFF"/>
            </a:solidFill>
            <a:miter lim="400000"/>
            <a:headEnd type="triangle"/>
          </a:ln>
        </p:spPr>
        <p:txBody>
          <a:bodyPr lIns="0" tIns="0" rIns="0" bIns="0"/>
          <a:lstStyle/>
          <a:p>
            <a:pPr/>
          </a:p>
        </p:txBody>
      </p:sp>
      <p:sp>
        <p:nvSpPr>
          <p:cNvPr id="296" name="Línea"/>
          <p:cNvSpPr/>
          <p:nvPr/>
        </p:nvSpPr>
        <p:spPr>
          <a:xfrm flipH="1">
            <a:off x="2948251" y="2160385"/>
            <a:ext cx="4175162" cy="920766"/>
          </a:xfrm>
          <a:prstGeom prst="line">
            <a:avLst/>
          </a:prstGeom>
          <a:ln w="25400">
            <a:solidFill>
              <a:srgbClr val="FFFFFF"/>
            </a:solidFill>
            <a:custDash>
              <a:ds d="200000" sp="200000"/>
            </a:custDash>
            <a:miter lim="400000"/>
            <a:headEnd type="triangle"/>
          </a:ln>
        </p:spPr>
        <p:txBody>
          <a:bodyPr lIns="0" tIns="0" rIns="0" bIns="0"/>
          <a:lstStyle/>
          <a:p>
            <a:pPr/>
          </a:p>
        </p:txBody>
      </p:sp>
      <p:sp>
        <p:nvSpPr>
          <p:cNvPr id="297" name="InIce simulation"/>
          <p:cNvSpPr/>
          <p:nvPr/>
        </p:nvSpPr>
        <p:spPr>
          <a:xfrm>
            <a:off x="1516283" y="3543300"/>
            <a:ext cx="2336801" cy="952500"/>
          </a:xfrm>
          <a:prstGeom prst="roundRect">
            <a:avLst>
              <a:gd name="adj" fmla="val 20000"/>
            </a:avLst>
          </a:prstGeom>
          <a:gradFill>
            <a:gsLst>
              <a:gs pos="0">
                <a:srgbClr val="FF2600"/>
              </a:gs>
              <a:gs pos="100000">
                <a:srgbClr val="0433FF"/>
              </a:gs>
            </a:gsLst>
            <a:lin ang="5400000"/>
          </a:gradFill>
          <a:ln w="12700">
            <a:solidFill>
              <a:srgbClr val="000000"/>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lstStyle>
            <a:lvl1pPr algn="ctr" defTabSz="584200">
              <a:defRPr sz="2300">
                <a:solidFill>
                  <a:srgbClr val="FFFF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InIce simulation</a:t>
            </a:r>
          </a:p>
        </p:txBody>
      </p:sp>
      <p:sp>
        <p:nvSpPr>
          <p:cNvPr id="298" name="Línea"/>
          <p:cNvSpPr/>
          <p:nvPr/>
        </p:nvSpPr>
        <p:spPr>
          <a:xfrm flipH="1" flipV="1">
            <a:off x="3045770" y="4465796"/>
            <a:ext cx="2341143" cy="2111339"/>
          </a:xfrm>
          <a:prstGeom prst="line">
            <a:avLst/>
          </a:prstGeom>
          <a:ln w="25400">
            <a:solidFill>
              <a:srgbClr val="FFFFFF"/>
            </a:solidFill>
            <a:miter lim="400000"/>
            <a:headEnd type="triangle"/>
          </a:ln>
        </p:spPr>
        <p:txBody>
          <a:bodyPr lIns="0" tIns="0" rIns="0" bIns="0"/>
          <a:lstStyle/>
          <a:p>
            <a:pPr/>
          </a:p>
        </p:txBody>
      </p:sp>
      <p:sp>
        <p:nvSpPr>
          <p:cNvPr id="299" name="PHOTON PROPAGATION"/>
          <p:cNvSpPr/>
          <p:nvPr/>
        </p:nvSpPr>
        <p:spPr>
          <a:xfrm>
            <a:off x="2435745" y="4032994"/>
            <a:ext cx="3552687" cy="1117600"/>
          </a:xfrm>
          <a:prstGeom prst="roundRect">
            <a:avLst>
              <a:gd name="adj" fmla="val 12694"/>
            </a:avLst>
          </a:prstGeom>
          <a:ln w="25400">
            <a:solidFill>
              <a:srgbClr val="0096FF"/>
            </a:solidFill>
            <a:miter lim="400000"/>
          </a:ln>
          <a:effectLst>
            <a:outerShdw sx="100000" sy="100000" kx="0" ky="0" algn="b" rotWithShape="0" blurRad="38100" dist="50800" dir="2700000">
              <a:srgbClr val="D6D6D6">
                <a:alpha val="64999"/>
              </a:srgbClr>
            </a:outerShdw>
          </a:effectLst>
          <a:extLst>
            <a:ext uri="{C572A759-6A51-4108-AA02-DFA0A04FC94B}">
              <ma14:wrappingTextBoxFlag xmlns:ma14="http://schemas.microsoft.com/office/mac/drawingml/2011/main" val="1"/>
            </a:ext>
          </a:extLst>
        </p:spPr>
        <p:txBody>
          <a:bodyPr lIns="50800" tIns="50800" rIns="50800" bIns="50800" anchor="b"/>
          <a:lstStyle>
            <a:lvl1pPr defTabSz="584200">
              <a:defRPr sz="2000">
                <a:solidFill>
                  <a:srgbClr val="0096FF"/>
                </a:solidFill>
                <a:effectLst>
                  <a:outerShdw sx="100000" sy="100000" kx="0" ky="0" algn="b" rotWithShape="0" blurRad="38100" dist="38100" dir="5400000">
                    <a:srgbClr val="000000">
                      <a:alpha val="50000"/>
                    </a:srgbClr>
                  </a:outerShdw>
                </a:effectLst>
                <a:latin typeface="Bank Gothic Light"/>
                <a:ea typeface="Bank Gothic Light"/>
                <a:cs typeface="Bank Gothic Light"/>
                <a:sym typeface="Bank Gothic Light"/>
              </a:defRPr>
            </a:lvl1pPr>
          </a:lstStyle>
          <a:p>
            <a:pPr/>
            <a:r>
              <a:t>PHOTON PROPAGATION</a:t>
            </a:r>
          </a:p>
        </p:txBody>
      </p:sp>
      <p:sp>
        <p:nvSpPr>
          <p:cNvPr id="300" name="Línea"/>
          <p:cNvSpPr/>
          <p:nvPr/>
        </p:nvSpPr>
        <p:spPr>
          <a:xfrm flipV="1">
            <a:off x="2120863" y="3165212"/>
            <a:ext cx="1" cy="330200"/>
          </a:xfrm>
          <a:prstGeom prst="line">
            <a:avLst/>
          </a:prstGeom>
          <a:ln w="25400">
            <a:solidFill>
              <a:srgbClr val="FFFFFF"/>
            </a:solidFill>
            <a:miter lim="400000"/>
            <a:headEnd type="triangle"/>
          </a:ln>
        </p:spPr>
        <p:txBody>
          <a:bodyPr lIns="0" tIns="0" rIns="0" bIns="0"/>
          <a:lstStyle/>
          <a:p>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Calculates the propagation probability (i.e. that the neutrino will reach the detector)…"/>
          <p:cNvSpPr txBox="1"/>
          <p:nvPr>
            <p:ph type="body" sz="half" idx="1"/>
          </p:nvPr>
        </p:nvSpPr>
        <p:spPr>
          <a:xfrm>
            <a:off x="177800" y="2451100"/>
            <a:ext cx="7378700" cy="6858000"/>
          </a:xfrm>
          <a:prstGeom prst="rect">
            <a:avLst/>
          </a:prstGeom>
        </p:spPr>
        <p:txBody>
          <a:bodyPr/>
          <a:lstStyle/>
          <a:p>
            <a:pPr marL="225669" indent="-225669">
              <a:lnSpc>
                <a:spcPct val="90000"/>
              </a:lnSpc>
              <a:defRPr sz="2200">
                <a:solidFill>
                  <a:srgbClr val="000000"/>
                </a:solidFill>
              </a:defRPr>
            </a:pPr>
            <a:r>
              <a:t>Calculates the propagation probability (i.e. that the neutrino will reach the detector)</a:t>
            </a:r>
          </a:p>
          <a:p>
            <a:pPr marL="225669" indent="-225669">
              <a:spcBef>
                <a:spcPts val="0"/>
              </a:spcBef>
              <a:defRPr sz="2200">
                <a:solidFill>
                  <a:srgbClr val="000000"/>
                </a:solidFill>
              </a:defRPr>
            </a:pPr>
            <a:r>
              <a:t>It forces an interaction within a volume around the dector and computes the probability of this interaction</a:t>
            </a: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225669" indent="-225669">
              <a:spcBef>
                <a:spcPts val="0"/>
              </a:spcBef>
              <a:defRPr sz="2200">
                <a:solidFill>
                  <a:srgbClr val="000000"/>
                </a:solidFill>
              </a:defRPr>
            </a:pPr>
            <a:endParaRPr sz="1000">
              <a:latin typeface="Times Roman"/>
              <a:ea typeface="Times Roman"/>
              <a:cs typeface="Times Roman"/>
              <a:sym typeface="Times Roman"/>
            </a:endParaRPr>
          </a:p>
          <a:p>
            <a:pPr marL="0" indent="0">
              <a:spcBef>
                <a:spcPts val="0"/>
              </a:spcBef>
              <a:buSzTx/>
              <a:buNone/>
              <a:defRPr sz="2700">
                <a:solidFill>
                  <a:srgbClr val="000000"/>
                </a:solidFill>
              </a:defRPr>
            </a:pPr>
            <a:r>
              <a:rPr sz="1500">
                <a:latin typeface="Times Roman"/>
                <a:ea typeface="Times Roman"/>
                <a:cs typeface="Times Roman"/>
                <a:sym typeface="Times Roman"/>
              </a:rPr>
              <a:t>where </a:t>
            </a:r>
            <a:r>
              <a:rPr i="1" sz="1500">
                <a:latin typeface="Times Roman"/>
                <a:ea typeface="Times Roman"/>
                <a:cs typeface="Times Roman"/>
                <a:sym typeface="Times Roman"/>
              </a:rPr>
              <a:t>P</a:t>
            </a:r>
            <a:r>
              <a:rPr i="1" sz="1300">
                <a:latin typeface="Times Roman"/>
                <a:ea typeface="Times Roman"/>
                <a:cs typeface="Times Roman"/>
                <a:sym typeface="Times Roman"/>
              </a:rPr>
              <a:t>int</a:t>
            </a:r>
            <a:r>
              <a:rPr sz="1500">
                <a:latin typeface="Times Roman"/>
                <a:ea typeface="Times Roman"/>
                <a:cs typeface="Times Roman"/>
                <a:sym typeface="Times Roman"/>
              </a:rPr>
              <a:t> = </a:t>
            </a:r>
            <a:r>
              <a:rPr i="1" sz="1500">
                <a:latin typeface="Times Roman"/>
                <a:ea typeface="Times Roman"/>
                <a:cs typeface="Times Roman"/>
                <a:sym typeface="Times Roman"/>
              </a:rPr>
              <a:t>TotalInteractionProbabilityWeight</a:t>
            </a:r>
            <a:r>
              <a:rPr sz="1500">
                <a:latin typeface="Times Roman"/>
                <a:ea typeface="Times Roman"/>
                <a:cs typeface="Times Roman"/>
                <a:sym typeface="Times Roman"/>
              </a:rPr>
              <a:t>, </a:t>
            </a:r>
            <a:r>
              <a:rPr i="1" sz="1500">
                <a:latin typeface="Times Roman"/>
                <a:ea typeface="Times Roman"/>
                <a:cs typeface="Times Roman"/>
                <a:sym typeface="Times Roman"/>
              </a:rPr>
              <a:t>E</a:t>
            </a:r>
            <a:r>
              <a:rPr baseline="31999" sz="1300">
                <a:latin typeface="Times Roman"/>
                <a:ea typeface="Times Roman"/>
                <a:cs typeface="Times Roman"/>
                <a:sym typeface="Times Roman"/>
              </a:rPr>
              <a:t> − γ</a:t>
            </a:r>
            <a:r>
              <a:rPr sz="1500">
                <a:latin typeface="Times Roman"/>
                <a:ea typeface="Times Roman"/>
                <a:cs typeface="Times Roman"/>
                <a:sym typeface="Times Roman"/>
              </a:rPr>
              <a:t> is the neutrino generation energy spectrum shape, </a:t>
            </a:r>
            <a:r>
              <a:rPr i="1" sz="1500">
                <a:latin typeface="Times Roman"/>
                <a:ea typeface="Times Roman"/>
                <a:cs typeface="Times Roman"/>
                <a:sym typeface="Times Roman"/>
              </a:rPr>
              <a:t>E</a:t>
            </a:r>
            <a:r>
              <a:rPr i="1" sz="1300">
                <a:latin typeface="Times Roman"/>
                <a:ea typeface="Times Roman"/>
                <a:cs typeface="Times Roman"/>
                <a:sym typeface="Times Roman"/>
              </a:rPr>
              <a:t>min</a:t>
            </a:r>
            <a:r>
              <a:rPr sz="1500">
                <a:latin typeface="Times Roman"/>
                <a:ea typeface="Times Roman"/>
                <a:cs typeface="Times Roman"/>
                <a:sym typeface="Times Roman"/>
              </a:rPr>
              <a:t> and </a:t>
            </a:r>
            <a:r>
              <a:rPr i="1" sz="1500">
                <a:latin typeface="Times Roman"/>
                <a:ea typeface="Times Roman"/>
                <a:cs typeface="Times Roman"/>
                <a:sym typeface="Times Roman"/>
              </a:rPr>
              <a:t>E</a:t>
            </a:r>
            <a:r>
              <a:rPr i="1" sz="1300">
                <a:latin typeface="Times Roman"/>
                <a:ea typeface="Times Roman"/>
                <a:cs typeface="Times Roman"/>
                <a:sym typeface="Times Roman"/>
              </a:rPr>
              <a:t>max</a:t>
            </a:r>
            <a:r>
              <a:rPr sz="1500">
                <a:latin typeface="Times Roman"/>
                <a:ea typeface="Times Roman"/>
                <a:cs typeface="Times Roman"/>
                <a:sym typeface="Times Roman"/>
              </a:rPr>
              <a:t> is the minimum and maximum generation energy of neutrinos, </a:t>
            </a:r>
            <a:r>
              <a:rPr i="1" sz="1500">
                <a:latin typeface="Times Roman"/>
                <a:ea typeface="Times Roman"/>
                <a:cs typeface="Times Roman"/>
                <a:sym typeface="Times Roman"/>
              </a:rPr>
              <a:t>Area</a:t>
            </a:r>
            <a:r>
              <a:rPr sz="1500">
                <a:latin typeface="Times Roman"/>
                <a:ea typeface="Times Roman"/>
                <a:cs typeface="Times Roman"/>
                <a:sym typeface="Times Roman"/>
              </a:rPr>
              <a:t> is the generation surface, Ω the generation solid angle and </a:t>
            </a:r>
            <a:r>
              <a:rPr i="1" sz="1500">
                <a:latin typeface="Times Roman"/>
                <a:ea typeface="Times Roman"/>
                <a:cs typeface="Times Roman"/>
                <a:sym typeface="Times Roman"/>
              </a:rPr>
              <a:t>T</a:t>
            </a:r>
            <a:r>
              <a:rPr sz="1500">
                <a:latin typeface="Times Roman"/>
                <a:ea typeface="Times Roman"/>
                <a:cs typeface="Times Roman"/>
                <a:sym typeface="Times Roman"/>
              </a:rPr>
              <a:t> = 1</a:t>
            </a:r>
            <a:r>
              <a:rPr i="1" sz="1500">
                <a:latin typeface="Times Roman"/>
                <a:ea typeface="Times Roman"/>
                <a:cs typeface="Times Roman"/>
                <a:sym typeface="Times Roman"/>
              </a:rPr>
              <a:t>sec</a:t>
            </a:r>
            <a:r>
              <a:rPr sz="1500">
                <a:latin typeface="Times Roman"/>
                <a:ea typeface="Times Roman"/>
                <a:cs typeface="Times Roman"/>
                <a:sym typeface="Times Roman"/>
              </a:rPr>
              <a:t> is the timescale.</a:t>
            </a:r>
            <a:endParaRPr sz="1500">
              <a:latin typeface="Times Roman"/>
              <a:ea typeface="Times Roman"/>
              <a:cs typeface="Times Roman"/>
              <a:sym typeface="Times Roman"/>
            </a:endParaRPr>
          </a:p>
          <a:p>
            <a:pPr marL="0" indent="0">
              <a:spcBef>
                <a:spcPts val="0"/>
              </a:spcBef>
              <a:buSzTx/>
              <a:buNone/>
              <a:defRPr sz="2700">
                <a:solidFill>
                  <a:srgbClr val="000000"/>
                </a:solidFill>
              </a:defRPr>
            </a:pPr>
            <a:endParaRPr sz="1500">
              <a:latin typeface="Times Roman"/>
              <a:ea typeface="Times Roman"/>
              <a:cs typeface="Times Roman"/>
              <a:sym typeface="Times Roman"/>
            </a:endParaRPr>
          </a:p>
          <a:p>
            <a:pPr marL="194896" indent="-194896">
              <a:spcBef>
                <a:spcPts val="0"/>
              </a:spcBef>
              <a:defRPr sz="3100">
                <a:solidFill>
                  <a:srgbClr val="000000"/>
                </a:solidFill>
              </a:defRPr>
            </a:pPr>
            <a:r>
              <a:rPr sz="1900">
                <a:latin typeface="Times Roman"/>
                <a:ea typeface="Times Roman"/>
                <a:cs typeface="Times Roman"/>
                <a:sym typeface="Times Roman"/>
              </a:rPr>
              <a:t>The weight corresponding to a given theoretically motivated neutrino flux is</a:t>
            </a:r>
            <a:endParaRPr sz="1600">
              <a:latin typeface="Times Roman"/>
              <a:ea typeface="Times Roman"/>
              <a:cs typeface="Times Roman"/>
              <a:sym typeface="Times Roman"/>
            </a:endParaRPr>
          </a:p>
          <a:p>
            <a:pPr marL="287215" indent="-287215">
              <a:spcBef>
                <a:spcPts val="0"/>
              </a:spcBef>
              <a:defRPr sz="2800">
                <a:solidFill>
                  <a:srgbClr val="000000"/>
                </a:solidFill>
              </a:defRPr>
            </a:pPr>
            <a:endParaRPr sz="1600">
              <a:latin typeface="Times Roman"/>
              <a:ea typeface="Times Roman"/>
              <a:cs typeface="Times Roman"/>
              <a:sym typeface="Times Roman"/>
            </a:endParaRPr>
          </a:p>
          <a:p>
            <a:pPr marL="287215" indent="-287215">
              <a:spcBef>
                <a:spcPts val="0"/>
              </a:spcBef>
              <a:defRPr sz="2800">
                <a:solidFill>
                  <a:srgbClr val="000000"/>
                </a:solidFill>
              </a:defRPr>
            </a:pPr>
            <a:endParaRPr sz="1600">
              <a:latin typeface="Times Roman"/>
              <a:ea typeface="Times Roman"/>
              <a:cs typeface="Times Roman"/>
              <a:sym typeface="Times Roman"/>
            </a:endParaRPr>
          </a:p>
          <a:p>
            <a:pPr marL="287215" indent="-287215">
              <a:spcBef>
                <a:spcPts val="0"/>
              </a:spcBef>
              <a:defRPr sz="2800">
                <a:solidFill>
                  <a:srgbClr val="000000"/>
                </a:solidFill>
              </a:defRPr>
            </a:pPr>
            <a:endParaRPr sz="1600">
              <a:latin typeface="Times Roman"/>
              <a:ea typeface="Times Roman"/>
              <a:cs typeface="Times Roman"/>
              <a:sym typeface="Times Roman"/>
            </a:endParaRPr>
          </a:p>
          <a:p>
            <a:pPr marL="194896" indent="-194896">
              <a:spcBef>
                <a:spcPts val="0"/>
              </a:spcBef>
              <a:defRPr sz="3100">
                <a:solidFill>
                  <a:srgbClr val="000000"/>
                </a:solidFill>
              </a:defRPr>
            </a:pPr>
            <a:r>
              <a:rPr sz="1900">
                <a:latin typeface="Times Roman"/>
                <a:ea typeface="Times Roman"/>
                <a:cs typeface="Times Roman"/>
                <a:sym typeface="Times Roman"/>
              </a:rPr>
              <a:t>For more details on how to use OneWeight see:</a:t>
            </a:r>
          </a:p>
        </p:txBody>
      </p:sp>
      <p:sp>
        <p:nvSpPr>
          <p:cNvPr id="813" name="neutrino-generator"/>
          <p:cNvSpPr txBox="1"/>
          <p:nvPr>
            <p:ph type="title"/>
          </p:nvPr>
        </p:nvSpPr>
        <p:spPr>
          <a:prstGeom prst="rect">
            <a:avLst/>
          </a:prstGeom>
        </p:spPr>
        <p:txBody>
          <a:bodyPr/>
          <a:lstStyle/>
          <a:p>
            <a:pPr/>
            <a:r>
              <a:t>neutrino-generator</a:t>
            </a:r>
          </a:p>
        </p:txBody>
      </p:sp>
      <p:sp>
        <p:nvSpPr>
          <p:cNvPr id="814"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I3Anis-Downgoing-Geometry.gif" descr="I3Anis-Downgoing-Geometry.gif"/>
          <p:cNvPicPr>
            <a:picLocks noChangeAspect="1"/>
          </p:cNvPicPr>
          <p:nvPr/>
        </p:nvPicPr>
        <p:blipFill>
          <a:blip r:embed="rId2">
            <a:extLst/>
          </a:blip>
          <a:stretch>
            <a:fillRect/>
          </a:stretch>
        </p:blipFill>
        <p:spPr>
          <a:xfrm>
            <a:off x="8005384" y="6235700"/>
            <a:ext cx="4241801" cy="2619725"/>
          </a:xfrm>
          <a:prstGeom prst="rect">
            <a:avLst/>
          </a:prstGeom>
          <a:ln w="12700">
            <a:miter lim="400000"/>
          </a:ln>
        </p:spPr>
      </p:pic>
      <p:pic>
        <p:nvPicPr>
          <p:cNvPr id="816" name="621px-I3Anis-Upgoing-Geometry.gif" descr="621px-I3Anis-Upgoing-Geometry.gif"/>
          <p:cNvPicPr>
            <a:picLocks noChangeAspect="1"/>
          </p:cNvPicPr>
          <p:nvPr/>
        </p:nvPicPr>
        <p:blipFill>
          <a:blip r:embed="rId3">
            <a:extLst/>
          </a:blip>
          <a:stretch>
            <a:fillRect/>
          </a:stretch>
        </p:blipFill>
        <p:spPr>
          <a:xfrm>
            <a:off x="8077200" y="2535827"/>
            <a:ext cx="3632200" cy="3509373"/>
          </a:xfrm>
          <a:prstGeom prst="rect">
            <a:avLst/>
          </a:prstGeom>
          <a:ln w="12700">
            <a:miter lim="400000"/>
          </a:ln>
        </p:spPr>
      </p:pic>
      <p:pic>
        <p:nvPicPr>
          <p:cNvPr id="817" name="8964a3971bef970cc7bbb6802fb26bc5.png" descr="8964a3971bef970cc7bbb6802fb26bc5.png"/>
          <p:cNvPicPr>
            <a:picLocks noChangeAspect="1"/>
          </p:cNvPicPr>
          <p:nvPr/>
        </p:nvPicPr>
        <p:blipFill>
          <a:blip r:embed="rId4">
            <a:extLst/>
          </a:blip>
          <a:stretch>
            <a:fillRect/>
          </a:stretch>
        </p:blipFill>
        <p:spPr>
          <a:xfrm>
            <a:off x="496920" y="4851275"/>
            <a:ext cx="7288180" cy="558801"/>
          </a:xfrm>
          <a:prstGeom prst="rect">
            <a:avLst/>
          </a:prstGeom>
          <a:ln w="12700">
            <a:miter lim="400000"/>
          </a:ln>
        </p:spPr>
      </p:pic>
      <p:pic>
        <p:nvPicPr>
          <p:cNvPr id="818" name="7415b0810ed913f74237a1a10e44448a.png" descr="7415b0810ed913f74237a1a10e44448a.png"/>
          <p:cNvPicPr>
            <a:picLocks noChangeAspect="1"/>
          </p:cNvPicPr>
          <p:nvPr/>
        </p:nvPicPr>
        <p:blipFill>
          <a:blip r:embed="rId5">
            <a:extLst/>
          </a:blip>
          <a:stretch>
            <a:fillRect/>
          </a:stretch>
        </p:blipFill>
        <p:spPr>
          <a:xfrm>
            <a:off x="2235200" y="7404100"/>
            <a:ext cx="3276600" cy="609600"/>
          </a:xfrm>
          <a:prstGeom prst="rect">
            <a:avLst/>
          </a:prstGeom>
          <a:ln w="12700">
            <a:miter lim="400000"/>
          </a:ln>
        </p:spPr>
      </p:pic>
      <p:sp>
        <p:nvSpPr>
          <p:cNvPr id="819" name="https://docushare.icecube.wisc.edu/dsweb/Get/Document-44937/OneWeight.pdf"/>
          <p:cNvSpPr txBox="1"/>
          <p:nvPr/>
        </p:nvSpPr>
        <p:spPr>
          <a:xfrm>
            <a:off x="457200" y="8809572"/>
            <a:ext cx="10528300" cy="4487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ctr" defTabSz="584200">
              <a:defRPr sz="2300" u="sng">
                <a:latin typeface="+mj-lt"/>
                <a:ea typeface="+mj-ea"/>
                <a:cs typeface="+mj-cs"/>
                <a:sym typeface="Helvetica Neue Light"/>
                <a:hlinkClick r:id="rId6" invalidUrl="" action="" tgtFrame="" tooltip="" history="1" highlightClick="0" endSnd="0"/>
              </a:defRPr>
            </a:lvl1pPr>
          </a:lstStyle>
          <a:p>
            <a:pPr>
              <a:defRPr u="none"/>
            </a:pPr>
            <a:r>
              <a:rPr u="sng">
                <a:hlinkClick r:id="rId6" invalidUrl="" action="" tgtFrame="" tooltip="" history="1" highlightClick="0" endSnd="0"/>
              </a:rPr>
              <a:t>https://docushare.icecube.wisc.edu/dsweb/Get/Document-44937/OneWeight.pdf</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Generators (cont.)"/>
          <p:cNvSpPr txBox="1"/>
          <p:nvPr>
            <p:ph type="title"/>
          </p:nvPr>
        </p:nvSpPr>
        <p:spPr>
          <a:prstGeom prst="rect">
            <a:avLst/>
          </a:prstGeom>
        </p:spPr>
        <p:txBody>
          <a:bodyPr/>
          <a:lstStyle>
            <a:lvl1pPr>
              <a:defRPr sz="4700"/>
            </a:lvl1pPr>
          </a:lstStyle>
          <a:p>
            <a:pPr/>
            <a:r>
              <a:t>Generators (cont.)</a:t>
            </a:r>
          </a:p>
        </p:txBody>
      </p:sp>
      <p:sp>
        <p:nvSpPr>
          <p:cNvPr id="303" name="Other:…"/>
          <p:cNvSpPr txBox="1"/>
          <p:nvPr>
            <p:ph type="body" idx="1"/>
          </p:nvPr>
        </p:nvSpPr>
        <p:spPr>
          <a:xfrm>
            <a:off x="571500" y="2324100"/>
            <a:ext cx="12126847" cy="6858000"/>
          </a:xfrm>
          <a:prstGeom prst="rect">
            <a:avLst/>
          </a:prstGeom>
        </p:spPr>
        <p:txBody>
          <a:bodyPr/>
          <a:lstStyle/>
          <a:p>
            <a:pPr lvl="1" marL="533400" indent="-254000">
              <a:spcBef>
                <a:spcPts val="1000"/>
              </a:spcBef>
              <a:buFont typeface="Lucida Grande"/>
              <a:buChar char="‣"/>
            </a:pPr>
            <a:r>
              <a:rPr>
                <a:solidFill>
                  <a:srgbClr val="000000"/>
                </a:solidFill>
              </a:rPr>
              <a:t>Other</a:t>
            </a:r>
            <a:r>
              <a:t>: </a:t>
            </a:r>
          </a:p>
          <a:p>
            <a:pPr lvl="2" marL="1143000" indent="-254000">
              <a:spcBef>
                <a:spcPts val="1000"/>
              </a:spcBef>
              <a:buFont typeface="Lucida Grande"/>
              <a:buChar char="‣"/>
            </a:pPr>
            <a:r>
              <a:rPr b="1"/>
              <a:t>wimpsim-reader</a:t>
            </a:r>
            <a:r>
              <a:t>: IceTray interface for WimpSim (FORTRAN stand-alone) </a:t>
            </a:r>
          </a:p>
        </p:txBody>
      </p:sp>
      <p:sp>
        <p:nvSpPr>
          <p:cNvPr id="304"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8" name="Imagen"/>
          <p:cNvGrpSpPr/>
          <p:nvPr/>
        </p:nvGrpSpPr>
        <p:grpSpPr>
          <a:xfrm>
            <a:off x="7875350" y="1577545"/>
            <a:ext cx="5036612" cy="6397641"/>
            <a:chOff x="0" y="0"/>
            <a:chExt cx="5036611" cy="6397639"/>
          </a:xfrm>
        </p:grpSpPr>
        <p:pic>
          <p:nvPicPr>
            <p:cNvPr id="307" name="Imagen" descr="Imagen"/>
            <p:cNvPicPr>
              <a:picLocks noChangeAspect="1"/>
            </p:cNvPicPr>
            <p:nvPr/>
          </p:nvPicPr>
          <p:blipFill>
            <a:blip r:embed="rId2">
              <a:extLst/>
            </a:blip>
            <a:srcRect l="0" t="0" r="0" b="0"/>
            <a:stretch>
              <a:fillRect/>
            </a:stretch>
          </p:blipFill>
          <p:spPr>
            <a:xfrm>
              <a:off x="203200" y="203200"/>
              <a:ext cx="4630212" cy="5991240"/>
            </a:xfrm>
            <a:prstGeom prst="rect">
              <a:avLst/>
            </a:prstGeom>
            <a:ln>
              <a:noFill/>
            </a:ln>
            <a:effectLst/>
          </p:spPr>
        </p:pic>
        <p:pic>
          <p:nvPicPr>
            <p:cNvPr id="306" name="Imagen" descr="Imagen"/>
            <p:cNvPicPr>
              <a:picLocks noChangeAspect="0"/>
            </p:cNvPicPr>
            <p:nvPr/>
          </p:nvPicPr>
          <p:blipFill>
            <a:blip r:embed="rId3">
              <a:extLst/>
            </a:blip>
            <a:stretch>
              <a:fillRect/>
            </a:stretch>
          </p:blipFill>
          <p:spPr>
            <a:xfrm>
              <a:off x="0" y="-1"/>
              <a:ext cx="5036612" cy="6397641"/>
            </a:xfrm>
            <a:prstGeom prst="rect">
              <a:avLst/>
            </a:prstGeom>
            <a:effectLst/>
          </p:spPr>
        </p:pic>
      </p:grpSp>
      <p:sp>
        <p:nvSpPr>
          <p:cNvPr id="309" name="Particles are tracked through the atmosphere until they undergo reactions with the air nuclei or - in the case of instable secondaries - decay.…"/>
          <p:cNvSpPr txBox="1"/>
          <p:nvPr/>
        </p:nvSpPr>
        <p:spPr>
          <a:xfrm>
            <a:off x="274302" y="2179215"/>
            <a:ext cx="7435628" cy="648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599" indent="-228599">
              <a:lnSpc>
                <a:spcPct val="120000"/>
              </a:lnSpc>
              <a:spcBef>
                <a:spcPts val="1700"/>
              </a:spcBef>
              <a:buSzPct val="100000"/>
              <a:buChar char="•"/>
              <a:defRPr sz="2100"/>
            </a:pPr>
            <a:r>
              <a:t>Particles are tracked through the atmosphere until they undergo reactions with the air nuclei or - in the case of instable secondaries - decay. </a:t>
            </a:r>
          </a:p>
          <a:p>
            <a:pPr marL="228599" indent="-228599">
              <a:lnSpc>
                <a:spcPct val="120000"/>
              </a:lnSpc>
              <a:spcBef>
                <a:spcPts val="600"/>
              </a:spcBef>
              <a:buSzPct val="100000"/>
              <a:buChar char="•"/>
              <a:defRPr sz="2100"/>
            </a:pPr>
            <a:r>
              <a:t>The hadronic interactions at high energies may be described by several reaction models alternatively:</a:t>
            </a:r>
          </a:p>
          <a:p>
            <a:pPr lvl="1" marL="520700" indent="-228600">
              <a:lnSpc>
                <a:spcPct val="120000"/>
              </a:lnSpc>
              <a:spcBef>
                <a:spcPts val="600"/>
              </a:spcBef>
              <a:buSzPct val="100000"/>
              <a:buChar char="•"/>
              <a:defRPr sz="2100"/>
            </a:pPr>
            <a:r>
              <a:rPr i="1"/>
              <a:t>VENUS</a:t>
            </a:r>
            <a:r>
              <a:t>, </a:t>
            </a:r>
            <a:r>
              <a:rPr i="1"/>
              <a:t>QGSJET</a:t>
            </a:r>
            <a:r>
              <a:t>, and </a:t>
            </a:r>
            <a:r>
              <a:rPr i="1"/>
              <a:t>DPMJET</a:t>
            </a:r>
            <a:r>
              <a:t> (Gribov-Regge theory), </a:t>
            </a:r>
          </a:p>
          <a:p>
            <a:pPr lvl="1" marL="520700" indent="-228600">
              <a:lnSpc>
                <a:spcPct val="120000"/>
              </a:lnSpc>
              <a:spcBef>
                <a:spcPts val="600"/>
              </a:spcBef>
              <a:buSzPct val="100000"/>
              <a:buChar char="•"/>
              <a:defRPr sz="2100"/>
            </a:pPr>
            <a:r>
              <a:t>SIBYLL (minijet model). </a:t>
            </a:r>
          </a:p>
          <a:p>
            <a:pPr lvl="1" marL="520700" indent="-228600">
              <a:lnSpc>
                <a:spcPct val="120000"/>
              </a:lnSpc>
              <a:spcBef>
                <a:spcPts val="600"/>
              </a:spcBef>
              <a:buSzPct val="100000"/>
              <a:buChar char="•"/>
              <a:defRPr sz="2100"/>
            </a:pPr>
            <a:r>
              <a:rPr i="1"/>
              <a:t>neXus</a:t>
            </a:r>
            <a:r>
              <a:t>, </a:t>
            </a:r>
            <a:r>
              <a:rPr i="1"/>
              <a:t>EPOS</a:t>
            </a:r>
            <a:r>
              <a:t> (combination of </a:t>
            </a:r>
            <a:r>
              <a:rPr i="1"/>
              <a:t>QGSJET</a:t>
            </a:r>
            <a:r>
              <a:t> and </a:t>
            </a:r>
            <a:r>
              <a:rPr i="1"/>
              <a:t>VENUS</a:t>
            </a:r>
            <a:r>
              <a:t>). </a:t>
            </a:r>
          </a:p>
          <a:p>
            <a:pPr lvl="1" marL="520700" indent="-228600">
              <a:lnSpc>
                <a:spcPct val="120000"/>
              </a:lnSpc>
              <a:spcBef>
                <a:spcPts val="1300"/>
              </a:spcBef>
              <a:buSzPct val="100000"/>
              <a:buChar char="•"/>
              <a:defRPr sz="2100"/>
            </a:pPr>
            <a:r>
              <a:rPr i="1"/>
              <a:t>HDPM</a:t>
            </a:r>
            <a:r>
              <a:t> (Dual Parton Model).</a:t>
            </a:r>
          </a:p>
          <a:p>
            <a:pPr marL="228599" indent="-228599">
              <a:lnSpc>
                <a:spcPct val="120000"/>
              </a:lnSpc>
              <a:spcBef>
                <a:spcPts val="600"/>
              </a:spcBef>
              <a:buSzPct val="100000"/>
              <a:buChar char="•"/>
              <a:defRPr sz="2100"/>
            </a:pPr>
            <a:r>
              <a:t>Hadronic interactions at lower energies: </a:t>
            </a:r>
          </a:p>
          <a:p>
            <a:pPr lvl="1" marL="520700" indent="-228600">
              <a:lnSpc>
                <a:spcPct val="120000"/>
              </a:lnSpc>
              <a:spcBef>
                <a:spcPts val="1500"/>
              </a:spcBef>
              <a:buSzPct val="100000"/>
              <a:buChar char="•"/>
              <a:defRPr sz="2100"/>
            </a:pPr>
            <a:r>
              <a:rPr i="1"/>
              <a:t>GHEISHA</a:t>
            </a:r>
            <a:r>
              <a:t>, </a:t>
            </a:r>
            <a:r>
              <a:rPr i="1"/>
              <a:t>FLUKA</a:t>
            </a:r>
            <a:r>
              <a:t> , or </a:t>
            </a:r>
            <a:r>
              <a:rPr i="1"/>
              <a:t>UrQMD</a:t>
            </a:r>
            <a:r>
              <a:t>  models. </a:t>
            </a:r>
          </a:p>
          <a:p>
            <a:pPr marL="228599" indent="-228599">
              <a:lnSpc>
                <a:spcPct val="120000"/>
              </a:lnSpc>
              <a:spcBef>
                <a:spcPts val="600"/>
              </a:spcBef>
              <a:buSzPct val="100000"/>
              <a:buChar char="•"/>
              <a:defRPr sz="2100"/>
            </a:pPr>
            <a:r>
              <a:t>For electromagnetic interactions</a:t>
            </a:r>
          </a:p>
          <a:p>
            <a:pPr lvl="1" marL="520700" indent="-228600">
              <a:lnSpc>
                <a:spcPct val="120000"/>
              </a:lnSpc>
              <a:spcBef>
                <a:spcPts val="600"/>
              </a:spcBef>
              <a:buSzPct val="100000"/>
              <a:buChar char="•"/>
              <a:defRPr sz="2100"/>
            </a:pPr>
            <a:r>
              <a:t>Tailored version of </a:t>
            </a:r>
            <a:r>
              <a:rPr i="1"/>
              <a:t>EGS4</a:t>
            </a:r>
            <a:r>
              <a:t>.</a:t>
            </a:r>
          </a:p>
          <a:p>
            <a:pPr lvl="1" marL="520700" indent="-228600">
              <a:lnSpc>
                <a:spcPct val="120000"/>
              </a:lnSpc>
              <a:spcBef>
                <a:spcPts val="600"/>
              </a:spcBef>
              <a:buSzPct val="100000"/>
              <a:buChar char="•"/>
              <a:defRPr sz="2100"/>
            </a:pPr>
            <a:r>
              <a:t>Analytical </a:t>
            </a:r>
            <a:r>
              <a:rPr i="1"/>
              <a:t>NKG</a:t>
            </a:r>
            <a:r>
              <a:t> formulas.</a:t>
            </a:r>
          </a:p>
        </p:txBody>
      </p:sp>
      <p:sp>
        <p:nvSpPr>
          <p:cNvPr id="310" name="Generators : CORSIKA…"/>
          <p:cNvSpPr txBox="1"/>
          <p:nvPr>
            <p:ph type="title" idx="4294967295"/>
          </p:nvPr>
        </p:nvSpPr>
        <p:spPr>
          <a:prstGeom prst="rect">
            <a:avLst/>
          </a:prstGeom>
        </p:spPr>
        <p:txBody>
          <a:bodyPr/>
          <a:lstStyle/>
          <a:p>
            <a:pPr/>
            <a:r>
              <a:t>Generators : CORSIKA </a:t>
            </a:r>
          </a:p>
          <a:p>
            <a:pPr>
              <a:defRPr sz="5900"/>
            </a:pPr>
            <a:r>
              <a:rPr sz="2900">
                <a:latin typeface="Times Roman"/>
                <a:ea typeface="Times Roman"/>
                <a:cs typeface="Times Roman"/>
                <a:sym typeface="Times Roman"/>
              </a:rPr>
              <a:t>(</a:t>
            </a:r>
            <a:r>
              <a:rPr b="1" sz="2900">
                <a:solidFill>
                  <a:srgbClr val="FF2600"/>
                </a:solidFill>
                <a:latin typeface="Times Roman"/>
                <a:ea typeface="Times Roman"/>
                <a:cs typeface="Times Roman"/>
                <a:sym typeface="Times Roman"/>
              </a:rPr>
              <a:t>CO</a:t>
            </a:r>
            <a:r>
              <a:rPr sz="2900">
                <a:latin typeface="Times Roman"/>
                <a:ea typeface="Times Roman"/>
                <a:cs typeface="Times Roman"/>
                <a:sym typeface="Times Roman"/>
              </a:rPr>
              <a:t>smic </a:t>
            </a:r>
            <a:r>
              <a:rPr b="1" sz="2900">
                <a:solidFill>
                  <a:srgbClr val="FF2600"/>
                </a:solidFill>
                <a:latin typeface="Times Roman"/>
                <a:ea typeface="Times Roman"/>
                <a:cs typeface="Times Roman"/>
                <a:sym typeface="Times Roman"/>
              </a:rPr>
              <a:t>R</a:t>
            </a:r>
            <a:r>
              <a:rPr sz="2900">
                <a:latin typeface="Times Roman"/>
                <a:ea typeface="Times Roman"/>
                <a:cs typeface="Times Roman"/>
                <a:sym typeface="Times Roman"/>
              </a:rPr>
              <a:t>ay </a:t>
            </a:r>
            <a:r>
              <a:rPr b="1" sz="2900">
                <a:solidFill>
                  <a:srgbClr val="FF2600"/>
                </a:solidFill>
                <a:latin typeface="Times Roman"/>
                <a:ea typeface="Times Roman"/>
                <a:cs typeface="Times Roman"/>
                <a:sym typeface="Times Roman"/>
              </a:rPr>
              <a:t>SI</a:t>
            </a:r>
            <a:r>
              <a:rPr sz="2900">
                <a:latin typeface="Times Roman"/>
                <a:ea typeface="Times Roman"/>
                <a:cs typeface="Times Roman"/>
                <a:sym typeface="Times Roman"/>
              </a:rPr>
              <a:t>mulations for </a:t>
            </a:r>
            <a:r>
              <a:rPr b="1" sz="2900">
                <a:solidFill>
                  <a:srgbClr val="FF2600"/>
                </a:solidFill>
                <a:latin typeface="Times Roman"/>
                <a:ea typeface="Times Roman"/>
                <a:cs typeface="Times Roman"/>
                <a:sym typeface="Times Roman"/>
              </a:rPr>
              <a:t>KA</a:t>
            </a:r>
            <a:r>
              <a:rPr sz="2900">
                <a:latin typeface="Times Roman"/>
                <a:ea typeface="Times Roman"/>
                <a:cs typeface="Times Roman"/>
                <a:sym typeface="Times Roman"/>
              </a:rPr>
              <a:t>scade)</a:t>
            </a:r>
          </a:p>
        </p:txBody>
      </p:sp>
      <p:sp>
        <p:nvSpPr>
          <p:cNvPr id="311" name="https://web.ikp.kit.edu/corsika/physics_description/corsika_phys.pdf"/>
          <p:cNvSpPr txBox="1"/>
          <p:nvPr/>
        </p:nvSpPr>
        <p:spPr>
          <a:xfrm rot="16200000">
            <a:off x="4863008" y="4826000"/>
            <a:ext cx="5800280" cy="330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u="sng">
                <a:solidFill>
                  <a:srgbClr val="005493"/>
                </a:solidFill>
                <a:hlinkClick r:id="rId4" invalidUrl="" action="" tgtFrame="" tooltip="" history="1" highlightClick="0" endSnd="0"/>
              </a:defRPr>
            </a:lvl1pPr>
          </a:lstStyle>
          <a:p>
            <a:pPr>
              <a:defRPr u="none"/>
            </a:pPr>
            <a:r>
              <a:rPr u="sng">
                <a:hlinkClick r:id="rId4" invalidUrl="" action="" tgtFrame="" tooltip="" history="1" highlightClick="0" endSnd="0"/>
              </a:rPr>
              <a:t>https://web.ikp.kit.edu/corsika/physics_description/corsika_phys.pdf</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Generators : CORSIKA…"/>
          <p:cNvSpPr txBox="1"/>
          <p:nvPr>
            <p:ph type="title"/>
          </p:nvPr>
        </p:nvSpPr>
        <p:spPr>
          <a:prstGeom prst="rect">
            <a:avLst/>
          </a:prstGeom>
        </p:spPr>
        <p:txBody>
          <a:bodyPr/>
          <a:lstStyle/>
          <a:p>
            <a:pPr/>
            <a:r>
              <a:t>Generators : CORSIKA </a:t>
            </a:r>
          </a:p>
          <a:p>
            <a:pPr>
              <a:defRPr sz="5900"/>
            </a:pPr>
            <a:r>
              <a:rPr sz="2900">
                <a:latin typeface="Times Roman"/>
                <a:ea typeface="Times Roman"/>
                <a:cs typeface="Times Roman"/>
                <a:sym typeface="Times Roman"/>
              </a:rPr>
              <a:t>(</a:t>
            </a:r>
            <a:r>
              <a:rPr b="1" sz="2900">
                <a:solidFill>
                  <a:srgbClr val="FF2600"/>
                </a:solidFill>
                <a:latin typeface="Times Roman"/>
                <a:ea typeface="Times Roman"/>
                <a:cs typeface="Times Roman"/>
                <a:sym typeface="Times Roman"/>
              </a:rPr>
              <a:t>CO</a:t>
            </a:r>
            <a:r>
              <a:rPr sz="2900">
                <a:latin typeface="Times Roman"/>
                <a:ea typeface="Times Roman"/>
                <a:cs typeface="Times Roman"/>
                <a:sym typeface="Times Roman"/>
              </a:rPr>
              <a:t>smic </a:t>
            </a:r>
            <a:r>
              <a:rPr b="1" sz="2900">
                <a:solidFill>
                  <a:srgbClr val="FF2600"/>
                </a:solidFill>
                <a:latin typeface="Times Roman"/>
                <a:ea typeface="Times Roman"/>
                <a:cs typeface="Times Roman"/>
                <a:sym typeface="Times Roman"/>
              </a:rPr>
              <a:t>R</a:t>
            </a:r>
            <a:r>
              <a:rPr sz="2900">
                <a:latin typeface="Times Roman"/>
                <a:ea typeface="Times Roman"/>
                <a:cs typeface="Times Roman"/>
                <a:sym typeface="Times Roman"/>
              </a:rPr>
              <a:t>ay </a:t>
            </a:r>
            <a:r>
              <a:rPr b="1" sz="2900">
                <a:solidFill>
                  <a:srgbClr val="FF2600"/>
                </a:solidFill>
                <a:latin typeface="Times Roman"/>
                <a:ea typeface="Times Roman"/>
                <a:cs typeface="Times Roman"/>
                <a:sym typeface="Times Roman"/>
              </a:rPr>
              <a:t>SI</a:t>
            </a:r>
            <a:r>
              <a:rPr sz="2900">
                <a:latin typeface="Times Roman"/>
                <a:ea typeface="Times Roman"/>
                <a:cs typeface="Times Roman"/>
                <a:sym typeface="Times Roman"/>
              </a:rPr>
              <a:t>mulations for </a:t>
            </a:r>
            <a:r>
              <a:rPr b="1" sz="2900">
                <a:solidFill>
                  <a:srgbClr val="FF2600"/>
                </a:solidFill>
                <a:latin typeface="Times Roman"/>
                <a:ea typeface="Times Roman"/>
                <a:cs typeface="Times Roman"/>
                <a:sym typeface="Times Roman"/>
              </a:rPr>
              <a:t>KA</a:t>
            </a:r>
            <a:r>
              <a:rPr sz="2900">
                <a:latin typeface="Times Roman"/>
                <a:ea typeface="Times Roman"/>
                <a:cs typeface="Times Roman"/>
                <a:sym typeface="Times Roman"/>
              </a:rPr>
              <a:t>scade)</a:t>
            </a:r>
          </a:p>
        </p:txBody>
      </p:sp>
      <p:sp>
        <p:nvSpPr>
          <p:cNvPr id="314" name="weighted events : artificially flat spectrum…"/>
          <p:cNvSpPr txBox="1"/>
          <p:nvPr>
            <p:ph type="body" idx="1"/>
          </p:nvPr>
        </p:nvSpPr>
        <p:spPr>
          <a:xfrm>
            <a:off x="19169" y="2604443"/>
            <a:ext cx="8787260" cy="6858001"/>
          </a:xfrm>
          <a:prstGeom prst="rect">
            <a:avLst/>
          </a:prstGeom>
        </p:spPr>
        <p:txBody>
          <a:bodyPr/>
          <a:lstStyle/>
          <a:p>
            <a:pPr lvl="1">
              <a:lnSpc>
                <a:spcPct val="1000"/>
              </a:lnSpc>
              <a:buFont typeface="Lucida Grande"/>
              <a:buChar char="‣"/>
            </a:pPr>
            <a:r>
              <a:t>weighted events : artificially flat spectrum</a:t>
            </a:r>
          </a:p>
          <a:p>
            <a:pPr lvl="2">
              <a:spcBef>
                <a:spcPts val="1200"/>
              </a:spcBef>
              <a:buFont typeface="Zapf Dingbats"/>
              <a:buChar char="‣"/>
              <a:defRPr>
                <a:solidFill>
                  <a:srgbClr val="000000"/>
                </a:solidFill>
              </a:defRPr>
            </a:pPr>
            <a:r>
              <a:t> better livetime efficiency @ 10 TeV but poor efficiency @ TeV</a:t>
            </a:r>
          </a:p>
          <a:p>
            <a:pPr lvl="2">
              <a:spcBef>
                <a:spcPts val="1200"/>
              </a:spcBef>
              <a:buFont typeface="Zapf Dingbats"/>
              <a:buChar char="‣"/>
              <a:defRPr>
                <a:solidFill>
                  <a:srgbClr val="FF2600"/>
                </a:solidFill>
              </a:defRPr>
            </a:pPr>
            <a:r>
              <a:t> energy-targeted generation of (H,He,CNO,Mg,Fe) with E</a:t>
            </a:r>
            <a:r>
              <a:rPr baseline="31999"/>
              <a:t>-1(2)</a:t>
            </a:r>
          </a:p>
        </p:txBody>
      </p:sp>
      <p:sp>
        <p:nvSpPr>
          <p:cNvPr id="315" name="Número de diapositiva"/>
          <p:cNvSpPr txBox="1"/>
          <p:nvPr>
            <p:ph type="sldNum" sz="quarter" idx="4294967295"/>
          </p:nvPr>
        </p:nvSpPr>
        <p:spPr>
          <a:xfrm>
            <a:off x="12268200" y="9194800"/>
            <a:ext cx="312014" cy="3048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6" name="cosmic-ray flux2.jpg" descr="cosmic-ray flux2.jpg"/>
          <p:cNvPicPr>
            <a:picLocks noChangeAspect="1"/>
          </p:cNvPicPr>
          <p:nvPr/>
        </p:nvPicPr>
        <p:blipFill>
          <a:blip r:embed="rId2">
            <a:extLst/>
          </a:blip>
          <a:stretch>
            <a:fillRect/>
          </a:stretch>
        </p:blipFill>
        <p:spPr>
          <a:xfrm>
            <a:off x="8843405" y="38100"/>
            <a:ext cx="4072499" cy="5032376"/>
          </a:xfrm>
          <a:prstGeom prst="rect">
            <a:avLst/>
          </a:prstGeom>
          <a:ln w="12700">
            <a:miter lim="400000"/>
          </a:ln>
        </p:spPr>
      </p:pic>
      <p:pic>
        <p:nvPicPr>
          <p:cNvPr id="317" name="fig3.png" descr="fig3.png"/>
          <p:cNvPicPr>
            <a:picLocks noChangeAspect="1"/>
          </p:cNvPicPr>
          <p:nvPr/>
        </p:nvPicPr>
        <p:blipFill>
          <a:blip r:embed="rId3">
            <a:extLst/>
          </a:blip>
          <a:srcRect l="0" t="0" r="0" b="0"/>
          <a:stretch>
            <a:fillRect/>
          </a:stretch>
        </p:blipFill>
        <p:spPr>
          <a:xfrm>
            <a:off x="9670620" y="5044532"/>
            <a:ext cx="3241505" cy="2615057"/>
          </a:xfrm>
          <a:prstGeom prst="rect">
            <a:avLst/>
          </a:prstGeom>
          <a:ln w="12700">
            <a:miter lim="400000"/>
          </a:ln>
        </p:spPr>
      </p:pic>
      <p:grpSp>
        <p:nvGrpSpPr>
          <p:cNvPr id="322" name="Agrupar"/>
          <p:cNvGrpSpPr/>
          <p:nvPr/>
        </p:nvGrpSpPr>
        <p:grpSpPr>
          <a:xfrm>
            <a:off x="4285679" y="7667969"/>
            <a:ext cx="6050689" cy="1746963"/>
            <a:chOff x="0" y="0"/>
            <a:chExt cx="6050688" cy="1746961"/>
          </a:xfrm>
        </p:grpSpPr>
        <p:pic>
          <p:nvPicPr>
            <p:cNvPr id="318" name="Imagen" descr="Imagen"/>
            <p:cNvPicPr>
              <a:picLocks noChangeAspect="1"/>
            </p:cNvPicPr>
            <p:nvPr/>
          </p:nvPicPr>
          <p:blipFill>
            <a:blip r:embed="rId4">
              <a:extLst/>
            </a:blip>
            <a:stretch>
              <a:fillRect/>
            </a:stretch>
          </p:blipFill>
          <p:spPr>
            <a:xfrm>
              <a:off x="3611506" y="0"/>
              <a:ext cx="873482" cy="1746962"/>
            </a:xfrm>
            <a:prstGeom prst="rect">
              <a:avLst/>
            </a:prstGeom>
            <a:ln w="12700" cap="flat">
              <a:noFill/>
              <a:miter lim="400000"/>
            </a:ln>
            <a:effectLst/>
          </p:spPr>
        </p:pic>
        <p:pic>
          <p:nvPicPr>
            <p:cNvPr id="319" name="Imagen" descr="Imagen"/>
            <p:cNvPicPr>
              <a:picLocks noChangeAspect="1"/>
            </p:cNvPicPr>
            <p:nvPr/>
          </p:nvPicPr>
          <p:blipFill>
            <a:blip r:embed="rId5">
              <a:extLst/>
            </a:blip>
            <a:stretch>
              <a:fillRect/>
            </a:stretch>
          </p:blipFill>
          <p:spPr>
            <a:xfrm>
              <a:off x="0" y="122384"/>
              <a:ext cx="751097" cy="1502194"/>
            </a:xfrm>
            <a:prstGeom prst="rect">
              <a:avLst/>
            </a:prstGeom>
            <a:ln w="12700" cap="flat">
              <a:noFill/>
              <a:miter lim="400000"/>
            </a:ln>
            <a:effectLst/>
          </p:spPr>
        </p:pic>
        <p:pic>
          <p:nvPicPr>
            <p:cNvPr id="320" name="Imagen" descr="Imagen"/>
            <p:cNvPicPr>
              <a:picLocks noChangeAspect="1"/>
            </p:cNvPicPr>
            <p:nvPr/>
          </p:nvPicPr>
          <p:blipFill>
            <a:blip r:embed="rId6">
              <a:extLst/>
            </a:blip>
            <a:stretch>
              <a:fillRect/>
            </a:stretch>
          </p:blipFill>
          <p:spPr>
            <a:xfrm>
              <a:off x="1881929" y="0"/>
              <a:ext cx="873482" cy="1746962"/>
            </a:xfrm>
            <a:prstGeom prst="rect">
              <a:avLst/>
            </a:prstGeom>
            <a:ln w="12700" cap="flat">
              <a:noFill/>
              <a:miter lim="400000"/>
            </a:ln>
            <a:effectLst/>
          </p:spPr>
        </p:pic>
        <p:pic>
          <p:nvPicPr>
            <p:cNvPr id="321" name="Imagen" descr="Imagen"/>
            <p:cNvPicPr>
              <a:picLocks noChangeAspect="1"/>
            </p:cNvPicPr>
            <p:nvPr/>
          </p:nvPicPr>
          <p:blipFill>
            <a:blip r:embed="rId7">
              <a:extLst/>
            </a:blip>
            <a:stretch>
              <a:fillRect/>
            </a:stretch>
          </p:blipFill>
          <p:spPr>
            <a:xfrm>
              <a:off x="5177207" y="0"/>
              <a:ext cx="873482" cy="1746962"/>
            </a:xfrm>
            <a:prstGeom prst="rect">
              <a:avLst/>
            </a:prstGeom>
            <a:ln w="12700" cap="flat">
              <a:noFill/>
              <a:miter lim="400000"/>
            </a:ln>
            <a:effectLst/>
          </p:spPr>
        </p:pic>
      </p:grpSp>
      <p:sp>
        <p:nvSpPr>
          <p:cNvPr id="323" name="gamma shower    Proton shower    Iron shower    Muon shower"/>
          <p:cNvSpPr txBox="1"/>
          <p:nvPr/>
        </p:nvSpPr>
        <p:spPr>
          <a:xfrm>
            <a:off x="4137855" y="9423400"/>
            <a:ext cx="6752737"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a:r>
              <a:t>gamma shower   	Proton shower   	Iron shower   	Muon shower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a:ea typeface="Helvetica"/>
        <a:cs typeface="Helvetica"/>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a:ea typeface="Helvetica"/>
        <a:cs typeface="Helvetica"/>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