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00" r:id="rId3"/>
    <p:sldId id="301" r:id="rId4"/>
    <p:sldId id="497" r:id="rId5"/>
    <p:sldId id="297" r:id="rId6"/>
    <p:sldId id="306" r:id="rId7"/>
    <p:sldId id="405" r:id="rId8"/>
    <p:sldId id="272" r:id="rId9"/>
    <p:sldId id="259" r:id="rId10"/>
    <p:sldId id="421" r:id="rId11"/>
    <p:sldId id="406" r:id="rId12"/>
    <p:sldId id="407" r:id="rId13"/>
    <p:sldId id="425" r:id="rId14"/>
    <p:sldId id="467" r:id="rId15"/>
    <p:sldId id="468" r:id="rId16"/>
    <p:sldId id="469" r:id="rId17"/>
    <p:sldId id="472" r:id="rId18"/>
    <p:sldId id="342" r:id="rId19"/>
    <p:sldId id="431" r:id="rId20"/>
    <p:sldId id="427" r:id="rId21"/>
    <p:sldId id="412" r:id="rId22"/>
    <p:sldId id="462" r:id="rId23"/>
    <p:sldId id="498" r:id="rId24"/>
    <p:sldId id="304" r:id="rId25"/>
    <p:sldId id="457" r:id="rId26"/>
    <p:sldId id="308" r:id="rId27"/>
    <p:sldId id="309" r:id="rId28"/>
    <p:sldId id="4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7"/>
    <p:restoredTop sz="96327"/>
  </p:normalViewPr>
  <p:slideViewPr>
    <p:cSldViewPr snapToGrid="0" snapToObjects="1">
      <p:cViewPr varScale="1">
        <p:scale>
          <a:sx n="157" d="100"/>
          <a:sy n="157" d="100"/>
        </p:scale>
        <p:origin x="7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52A92-FD09-8246-B091-B3F2D5508241}" type="datetimeFigureOut">
              <a:rPr lang="en-US" smtClean="0"/>
              <a:t>1/15/21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68B20-4EA0-9E4C-A55E-2A219B67EB78}" type="slidenum">
              <a:rPr lang="en-US" smtClean="0"/>
              <a:t>‹#›</a:t>
            </a:fld>
            <a:endParaRPr lang="en-US"/>
          </a:p>
        </p:txBody>
      </p:sp>
    </p:spTree>
    <p:extLst>
      <p:ext uri="{BB962C8B-B14F-4D97-AF65-F5344CB8AC3E}">
        <p14:creationId xmlns:p14="http://schemas.microsoft.com/office/powerpoint/2010/main" val="596838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CBBC97-48E3-D540-A9DB-26F4500C04D0}" type="slidenum">
              <a:rPr lang="en-US" smtClean="0"/>
              <a:t>28</a:t>
            </a:fld>
            <a:endParaRPr lang="en-US"/>
          </a:p>
        </p:txBody>
      </p:sp>
    </p:spTree>
    <p:extLst>
      <p:ext uri="{BB962C8B-B14F-4D97-AF65-F5344CB8AC3E}">
        <p14:creationId xmlns:p14="http://schemas.microsoft.com/office/powerpoint/2010/main" val="403283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3C1-9BA1-4842-BDE7-DFFFEE1A3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A666D-A7F5-1546-B1E9-770E69053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BFF1C6-3EA0-0944-B2E0-96432125BDA4}"/>
              </a:ext>
            </a:extLst>
          </p:cNvPr>
          <p:cNvSpPr>
            <a:spLocks noGrp="1"/>
          </p:cNvSpPr>
          <p:nvPr>
            <p:ph type="dt" sz="half" idx="10"/>
          </p:nvPr>
        </p:nvSpPr>
        <p:spPr/>
        <p:txBody>
          <a:bodyPr/>
          <a:lstStyle/>
          <a:p>
            <a:fld id="{72E29458-7053-7F4A-ACD0-E07A0666A566}" type="datetime1">
              <a:rPr lang="en-US" smtClean="0"/>
              <a:t>1/15/21</a:t>
            </a:fld>
            <a:endParaRPr lang="en-US"/>
          </a:p>
        </p:txBody>
      </p:sp>
      <p:sp>
        <p:nvSpPr>
          <p:cNvPr id="5" name="Footer Placeholder 4">
            <a:extLst>
              <a:ext uri="{FF2B5EF4-FFF2-40B4-BE49-F238E27FC236}">
                <a16:creationId xmlns:a16="http://schemas.microsoft.com/office/drawing/2014/main" id="{C60A7194-6DC6-A14D-9DA2-438C368E1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5430D-75F8-5B40-B286-E5ADFB6B5FE3}"/>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36034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D1D2-80C7-EF46-8435-79C071C3A3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50A49-691C-7542-8DF1-51E0D9E14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70254-19AC-E644-8F97-F361B60FD05A}"/>
              </a:ext>
            </a:extLst>
          </p:cNvPr>
          <p:cNvSpPr>
            <a:spLocks noGrp="1"/>
          </p:cNvSpPr>
          <p:nvPr>
            <p:ph type="dt" sz="half" idx="10"/>
          </p:nvPr>
        </p:nvSpPr>
        <p:spPr/>
        <p:txBody>
          <a:bodyPr/>
          <a:lstStyle/>
          <a:p>
            <a:fld id="{86951CE5-77AE-9941-AF06-76A971B2599C}" type="datetime1">
              <a:rPr lang="en-US" smtClean="0"/>
              <a:t>1/15/21</a:t>
            </a:fld>
            <a:endParaRPr lang="en-US"/>
          </a:p>
        </p:txBody>
      </p:sp>
      <p:sp>
        <p:nvSpPr>
          <p:cNvPr id="5" name="Footer Placeholder 4">
            <a:extLst>
              <a:ext uri="{FF2B5EF4-FFF2-40B4-BE49-F238E27FC236}">
                <a16:creationId xmlns:a16="http://schemas.microsoft.com/office/drawing/2014/main" id="{EFCEE519-206D-DB4C-87F8-231DBC7E7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AD7BB-2447-884B-84C0-454D346CF5A8}"/>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375459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5580BC-BCFE-7541-A0B8-5104BB53AC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89ED2-0CAA-FA40-A212-E0B64ECDD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8B6E6-2538-C447-A550-51A46E54B6B3}"/>
              </a:ext>
            </a:extLst>
          </p:cNvPr>
          <p:cNvSpPr>
            <a:spLocks noGrp="1"/>
          </p:cNvSpPr>
          <p:nvPr>
            <p:ph type="dt" sz="half" idx="10"/>
          </p:nvPr>
        </p:nvSpPr>
        <p:spPr/>
        <p:txBody>
          <a:bodyPr/>
          <a:lstStyle/>
          <a:p>
            <a:fld id="{F7A7F56A-A2A3-1E4E-8191-BE49725806BD}" type="datetime1">
              <a:rPr lang="en-US" smtClean="0"/>
              <a:t>1/15/21</a:t>
            </a:fld>
            <a:endParaRPr lang="en-US"/>
          </a:p>
        </p:txBody>
      </p:sp>
      <p:sp>
        <p:nvSpPr>
          <p:cNvPr id="5" name="Footer Placeholder 4">
            <a:extLst>
              <a:ext uri="{FF2B5EF4-FFF2-40B4-BE49-F238E27FC236}">
                <a16:creationId xmlns:a16="http://schemas.microsoft.com/office/drawing/2014/main" id="{7D622079-DBB3-3D4C-B2A7-4BA11542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7DC6D-E736-F54F-AD60-151CE5CE3F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257338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AEA2-8C0D-2648-8A33-C80BFAC09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C49E5B-3A82-C54D-8FEF-B81A74092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8814F8-AE66-0C43-A3F1-D65C4EAF2EF4}"/>
              </a:ext>
            </a:extLst>
          </p:cNvPr>
          <p:cNvSpPr>
            <a:spLocks noGrp="1"/>
          </p:cNvSpPr>
          <p:nvPr>
            <p:ph type="dt" sz="half" idx="10"/>
          </p:nvPr>
        </p:nvSpPr>
        <p:spPr/>
        <p:txBody>
          <a:bodyPr/>
          <a:lstStyle/>
          <a:p>
            <a:fld id="{450F4695-0DC4-EE4B-888C-DDC0F3DF591F}" type="datetime1">
              <a:rPr lang="en-US" smtClean="0"/>
              <a:t>1/15/21</a:t>
            </a:fld>
            <a:endParaRPr lang="en-US"/>
          </a:p>
        </p:txBody>
      </p:sp>
      <p:sp>
        <p:nvSpPr>
          <p:cNvPr id="5" name="Footer Placeholder 4">
            <a:extLst>
              <a:ext uri="{FF2B5EF4-FFF2-40B4-BE49-F238E27FC236}">
                <a16:creationId xmlns:a16="http://schemas.microsoft.com/office/drawing/2014/main" id="{1C6F51F6-9A1D-CC49-8958-FAA453286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418B0-431E-7D4E-B7C6-5BAC4202F540}"/>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36515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1320-A2BD-FB41-B7A3-39BF6716B1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232B6E-33C0-E24F-83F7-1829F93E7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0E3508-169C-184E-9D25-65CCC6BBD6EF}"/>
              </a:ext>
            </a:extLst>
          </p:cNvPr>
          <p:cNvSpPr>
            <a:spLocks noGrp="1"/>
          </p:cNvSpPr>
          <p:nvPr>
            <p:ph type="dt" sz="half" idx="10"/>
          </p:nvPr>
        </p:nvSpPr>
        <p:spPr/>
        <p:txBody>
          <a:bodyPr/>
          <a:lstStyle/>
          <a:p>
            <a:fld id="{8CA0281F-76A2-9744-8967-41A0A783DC22}" type="datetime1">
              <a:rPr lang="en-US" smtClean="0"/>
              <a:t>1/15/21</a:t>
            </a:fld>
            <a:endParaRPr lang="en-US"/>
          </a:p>
        </p:txBody>
      </p:sp>
      <p:sp>
        <p:nvSpPr>
          <p:cNvPr id="5" name="Footer Placeholder 4">
            <a:extLst>
              <a:ext uri="{FF2B5EF4-FFF2-40B4-BE49-F238E27FC236}">
                <a16:creationId xmlns:a16="http://schemas.microsoft.com/office/drawing/2014/main" id="{FBD1006E-69C6-8C4C-A135-2D8BF82C78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DCC0-6932-BA4D-9287-00F8B6A468A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66549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52E4-663E-8B42-89DB-EACB44C9DC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7F86D-4333-F44A-849A-A9D81079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DE91F0-014A-594B-8A2D-602721B330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8BE8D1-29D7-024B-9348-3A8A3F8E60C3}"/>
              </a:ext>
            </a:extLst>
          </p:cNvPr>
          <p:cNvSpPr>
            <a:spLocks noGrp="1"/>
          </p:cNvSpPr>
          <p:nvPr>
            <p:ph type="dt" sz="half" idx="10"/>
          </p:nvPr>
        </p:nvSpPr>
        <p:spPr/>
        <p:txBody>
          <a:bodyPr/>
          <a:lstStyle/>
          <a:p>
            <a:fld id="{103E13AA-3D0E-414E-B865-15478C81A55B}" type="datetime1">
              <a:rPr lang="en-US" smtClean="0"/>
              <a:t>1/15/21</a:t>
            </a:fld>
            <a:endParaRPr lang="en-US"/>
          </a:p>
        </p:txBody>
      </p:sp>
      <p:sp>
        <p:nvSpPr>
          <p:cNvPr id="6" name="Footer Placeholder 5">
            <a:extLst>
              <a:ext uri="{FF2B5EF4-FFF2-40B4-BE49-F238E27FC236}">
                <a16:creationId xmlns:a16="http://schemas.microsoft.com/office/drawing/2014/main" id="{F6D627F9-218B-CA4F-98AD-4106B10D0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AFBC1-12FE-624F-A029-846E497FB10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404887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9E79-30CE-AC4B-9B9E-683B8DC5E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5A037-DC97-4C46-85D7-074883FA5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01C3B5-9114-5243-BB24-866E7CF9B3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B506CD-0511-F04F-84E0-F68B71D31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99D65-9A04-8E4C-AD2F-B1321B96B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609CE-4D0F-B845-9D6F-41E4F84CA48A}"/>
              </a:ext>
            </a:extLst>
          </p:cNvPr>
          <p:cNvSpPr>
            <a:spLocks noGrp="1"/>
          </p:cNvSpPr>
          <p:nvPr>
            <p:ph type="dt" sz="half" idx="10"/>
          </p:nvPr>
        </p:nvSpPr>
        <p:spPr/>
        <p:txBody>
          <a:bodyPr/>
          <a:lstStyle/>
          <a:p>
            <a:fld id="{19272083-4CC0-F840-A958-5B3395766000}" type="datetime1">
              <a:rPr lang="en-US" smtClean="0"/>
              <a:t>1/15/21</a:t>
            </a:fld>
            <a:endParaRPr lang="en-US"/>
          </a:p>
        </p:txBody>
      </p:sp>
      <p:sp>
        <p:nvSpPr>
          <p:cNvPr id="8" name="Footer Placeholder 7">
            <a:extLst>
              <a:ext uri="{FF2B5EF4-FFF2-40B4-BE49-F238E27FC236}">
                <a16:creationId xmlns:a16="http://schemas.microsoft.com/office/drawing/2014/main" id="{21EFF617-0F15-0543-8CF9-82A4CEFB3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D7A868-2ED5-204B-8E37-AE8F67323A6E}"/>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79450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1B46-8352-C24C-BFE9-FD5733E436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37BF9F-9B62-7843-A1D1-E5C60C02A87D}"/>
              </a:ext>
            </a:extLst>
          </p:cNvPr>
          <p:cNvSpPr>
            <a:spLocks noGrp="1"/>
          </p:cNvSpPr>
          <p:nvPr>
            <p:ph type="dt" sz="half" idx="10"/>
          </p:nvPr>
        </p:nvSpPr>
        <p:spPr/>
        <p:txBody>
          <a:bodyPr/>
          <a:lstStyle/>
          <a:p>
            <a:fld id="{14249FA9-C372-D944-9F0B-2FE98628A02B}" type="datetime1">
              <a:rPr lang="en-US" smtClean="0"/>
              <a:t>1/15/21</a:t>
            </a:fld>
            <a:endParaRPr lang="en-US"/>
          </a:p>
        </p:txBody>
      </p:sp>
      <p:sp>
        <p:nvSpPr>
          <p:cNvPr id="4" name="Footer Placeholder 3">
            <a:extLst>
              <a:ext uri="{FF2B5EF4-FFF2-40B4-BE49-F238E27FC236}">
                <a16:creationId xmlns:a16="http://schemas.microsoft.com/office/drawing/2014/main" id="{A127C0C1-5E5A-094B-A590-9704A8C2F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F1A28-C481-9643-8AE7-64DFF9A1E32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448661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71B1B-5216-A344-A876-F5B60D713094}"/>
              </a:ext>
            </a:extLst>
          </p:cNvPr>
          <p:cNvSpPr>
            <a:spLocks noGrp="1"/>
          </p:cNvSpPr>
          <p:nvPr>
            <p:ph type="dt" sz="half" idx="10"/>
          </p:nvPr>
        </p:nvSpPr>
        <p:spPr/>
        <p:txBody>
          <a:bodyPr/>
          <a:lstStyle/>
          <a:p>
            <a:fld id="{AACFDE57-35D4-0146-997B-5B2EC095EBDC}" type="datetime1">
              <a:rPr lang="en-US" smtClean="0"/>
              <a:t>1/15/21</a:t>
            </a:fld>
            <a:endParaRPr lang="en-US"/>
          </a:p>
        </p:txBody>
      </p:sp>
      <p:sp>
        <p:nvSpPr>
          <p:cNvPr id="3" name="Footer Placeholder 2">
            <a:extLst>
              <a:ext uri="{FF2B5EF4-FFF2-40B4-BE49-F238E27FC236}">
                <a16:creationId xmlns:a16="http://schemas.microsoft.com/office/drawing/2014/main" id="{38067E05-ADA7-7945-AA20-E3C2E454D1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38677B-3254-8046-9DE5-A97655AC8F79}"/>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100938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9911-7952-6949-A8DD-EFEBE4AB8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075A7E-731F-1343-8F2A-96FE62474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758BF-8A37-9843-A0EB-EE7DF9E02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69443-2FF1-1E4A-9163-711DD1F5847B}"/>
              </a:ext>
            </a:extLst>
          </p:cNvPr>
          <p:cNvSpPr>
            <a:spLocks noGrp="1"/>
          </p:cNvSpPr>
          <p:nvPr>
            <p:ph type="dt" sz="half" idx="10"/>
          </p:nvPr>
        </p:nvSpPr>
        <p:spPr/>
        <p:txBody>
          <a:bodyPr/>
          <a:lstStyle/>
          <a:p>
            <a:fld id="{8FDE2EBF-9811-414F-9EC7-DD6C70432B32}" type="datetime1">
              <a:rPr lang="en-US" smtClean="0"/>
              <a:t>1/15/21</a:t>
            </a:fld>
            <a:endParaRPr lang="en-US"/>
          </a:p>
        </p:txBody>
      </p:sp>
      <p:sp>
        <p:nvSpPr>
          <p:cNvPr id="6" name="Footer Placeholder 5">
            <a:extLst>
              <a:ext uri="{FF2B5EF4-FFF2-40B4-BE49-F238E27FC236}">
                <a16:creationId xmlns:a16="http://schemas.microsoft.com/office/drawing/2014/main" id="{1986D92C-CAC8-CD49-8AE7-8F496F5AD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A3FF0-9789-C444-8258-C4226CFA9E41}"/>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4278560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2545-C2D4-0F4A-9B7F-9C0A9DE54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76D4C6-3350-544D-9456-2CEE2B609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2599EF-ABDD-5F46-9B8B-79B0167FE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4827D7-A088-4D45-8EC5-091CCC3CE76B}"/>
              </a:ext>
            </a:extLst>
          </p:cNvPr>
          <p:cNvSpPr>
            <a:spLocks noGrp="1"/>
          </p:cNvSpPr>
          <p:nvPr>
            <p:ph type="dt" sz="half" idx="10"/>
          </p:nvPr>
        </p:nvSpPr>
        <p:spPr/>
        <p:txBody>
          <a:bodyPr/>
          <a:lstStyle/>
          <a:p>
            <a:fld id="{A0748E0E-45C9-F843-AEFC-1A4E267F0071}" type="datetime1">
              <a:rPr lang="en-US" smtClean="0"/>
              <a:t>1/15/21</a:t>
            </a:fld>
            <a:endParaRPr lang="en-US"/>
          </a:p>
        </p:txBody>
      </p:sp>
      <p:sp>
        <p:nvSpPr>
          <p:cNvPr id="6" name="Footer Placeholder 5">
            <a:extLst>
              <a:ext uri="{FF2B5EF4-FFF2-40B4-BE49-F238E27FC236}">
                <a16:creationId xmlns:a16="http://schemas.microsoft.com/office/drawing/2014/main" id="{1A0FD15C-D41E-B94B-9A43-856890ABB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9CEC3-3E24-BE41-BA7F-FD1F4A6EECB7}"/>
              </a:ext>
            </a:extLst>
          </p:cNvPr>
          <p:cNvSpPr>
            <a:spLocks noGrp="1"/>
          </p:cNvSpPr>
          <p:nvPr>
            <p:ph type="sldNum" sz="quarter" idx="12"/>
          </p:nvPr>
        </p:nvSpPr>
        <p:spPr/>
        <p:txBody>
          <a:bodyPr/>
          <a:lstStyle/>
          <a:p>
            <a:fld id="{27226ADF-B000-0543-B1DB-C64C39011441}" type="slidenum">
              <a:rPr lang="en-US" smtClean="0"/>
              <a:t>‹#›</a:t>
            </a:fld>
            <a:endParaRPr lang="en-US"/>
          </a:p>
        </p:txBody>
      </p:sp>
    </p:spTree>
    <p:extLst>
      <p:ext uri="{BB962C8B-B14F-4D97-AF65-F5344CB8AC3E}">
        <p14:creationId xmlns:p14="http://schemas.microsoft.com/office/powerpoint/2010/main" val="87248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0C33B-78DC-A541-BA0C-0C73E0566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3281BD-3199-C84B-A456-B6C224C4B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9C1DB-922B-DF45-94E0-58790ACBA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51F7B-D8D1-4F48-AD15-723977BC3FEB}" type="datetime1">
              <a:rPr lang="en-US" smtClean="0"/>
              <a:t>1/15/21</a:t>
            </a:fld>
            <a:endParaRPr lang="en-US"/>
          </a:p>
        </p:txBody>
      </p:sp>
      <p:sp>
        <p:nvSpPr>
          <p:cNvPr id="5" name="Footer Placeholder 4">
            <a:extLst>
              <a:ext uri="{FF2B5EF4-FFF2-40B4-BE49-F238E27FC236}">
                <a16:creationId xmlns:a16="http://schemas.microsoft.com/office/drawing/2014/main" id="{A86DE657-C854-F843-947F-EBB52B258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8C6755-2CAA-5A47-A363-913B19832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26ADF-B000-0543-B1DB-C64C39011441}" type="slidenum">
              <a:rPr lang="en-US" smtClean="0"/>
              <a:t>‹#›</a:t>
            </a:fld>
            <a:endParaRPr lang="en-US"/>
          </a:p>
        </p:txBody>
      </p:sp>
    </p:spTree>
    <p:extLst>
      <p:ext uri="{BB962C8B-B14F-4D97-AF65-F5344CB8AC3E}">
        <p14:creationId xmlns:p14="http://schemas.microsoft.com/office/powerpoint/2010/main" val="1954330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B5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IceCube 86_black-cut.pdf">
            <a:extLst>
              <a:ext uri="{FF2B5EF4-FFF2-40B4-BE49-F238E27FC236}">
                <a16:creationId xmlns:a16="http://schemas.microsoft.com/office/drawing/2014/main" id="{E0065F0D-17EF-F74F-ACCF-83369815CE2F}"/>
              </a:ext>
            </a:extLst>
          </p:cNvPr>
          <p:cNvPicPr>
            <a:picLocks noChangeAspect="1"/>
          </p:cNvPicPr>
          <p:nvPr/>
        </p:nvPicPr>
        <p:blipFill>
          <a:blip r:embed="rId2">
            <a:extLst>
              <a:ext uri="{28A0092B-C50C-407E-A947-70E740481C1C}">
                <a14:useLocalDpi xmlns:a14="http://schemas.microsoft.com/office/drawing/2010/main" val="0"/>
              </a:ext>
            </a:extLst>
          </a:blip>
          <a:srcRect b="9831"/>
          <a:stretch>
            <a:fillRect/>
          </a:stretch>
        </p:blipFill>
        <p:spPr bwMode="auto">
          <a:xfrm>
            <a:off x="818437" y="1180439"/>
            <a:ext cx="6253058" cy="44965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Icecube-0809-Mark_Krasberg-0011.jpg">
            <a:extLst>
              <a:ext uri="{FF2B5EF4-FFF2-40B4-BE49-F238E27FC236}">
                <a16:creationId xmlns:a16="http://schemas.microsoft.com/office/drawing/2014/main" id="{D706BC41-9940-724A-8705-6F39D87B8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83059" y="1248900"/>
            <a:ext cx="3502643" cy="1970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3CF59C-7A29-7643-9AE3-702A43078044}"/>
              </a:ext>
            </a:extLst>
          </p:cNvPr>
          <p:cNvPicPr>
            <a:picLocks noChangeAspect="1"/>
          </p:cNvPicPr>
          <p:nvPr/>
        </p:nvPicPr>
        <p:blipFill>
          <a:blip r:embed="rId4"/>
          <a:stretch>
            <a:fillRect/>
          </a:stretch>
        </p:blipFill>
        <p:spPr>
          <a:xfrm>
            <a:off x="7883059" y="4558821"/>
            <a:ext cx="3502643" cy="1383543"/>
          </a:xfrm>
          <a:prstGeom prst="rect">
            <a:avLst/>
          </a:prstGeom>
        </p:spPr>
      </p:pic>
      <p:sp>
        <p:nvSpPr>
          <p:cNvPr id="7" name="TextBox 6">
            <a:extLst>
              <a:ext uri="{FF2B5EF4-FFF2-40B4-BE49-F238E27FC236}">
                <a16:creationId xmlns:a16="http://schemas.microsoft.com/office/drawing/2014/main" id="{E7136281-CAD8-F845-B3BB-42A832E49FD9}"/>
              </a:ext>
            </a:extLst>
          </p:cNvPr>
          <p:cNvSpPr txBox="1"/>
          <p:nvPr/>
        </p:nvSpPr>
        <p:spPr>
          <a:xfrm>
            <a:off x="2575195" y="204004"/>
            <a:ext cx="7038338" cy="769441"/>
          </a:xfrm>
          <a:prstGeom prst="rect">
            <a:avLst/>
          </a:prstGeom>
          <a:solidFill>
            <a:schemeClr val="bg1">
              <a:lumMod val="85000"/>
            </a:schemeClr>
          </a:solidFill>
          <a:ln>
            <a:solidFill>
              <a:schemeClr val="accent1"/>
            </a:solidFill>
          </a:ln>
          <a:effectLst>
            <a:glow rad="63500">
              <a:schemeClr val="accent1">
                <a:alpha val="40000"/>
              </a:schemeClr>
            </a:glow>
          </a:effectLst>
        </p:spPr>
        <p:txBody>
          <a:bodyPr wrap="none" rtlCol="0">
            <a:spAutoFit/>
          </a:bodyPr>
          <a:lstStyle/>
          <a:p>
            <a:pPr algn="ctr"/>
            <a:r>
              <a:rPr lang="en-US" sz="4400" dirty="0"/>
              <a:t>The </a:t>
            </a:r>
            <a:r>
              <a:rPr lang="en-US" sz="4400" dirty="0" err="1"/>
              <a:t>IceCube</a:t>
            </a:r>
            <a:r>
              <a:rPr lang="en-US" sz="4400" dirty="0"/>
              <a:t> optical ice model</a:t>
            </a:r>
          </a:p>
        </p:txBody>
      </p:sp>
      <p:sp>
        <p:nvSpPr>
          <p:cNvPr id="17" name="TextBox 16">
            <a:extLst>
              <a:ext uri="{FF2B5EF4-FFF2-40B4-BE49-F238E27FC236}">
                <a16:creationId xmlns:a16="http://schemas.microsoft.com/office/drawing/2014/main" id="{269D343B-3532-AD47-8993-C3FA423B5070}"/>
              </a:ext>
            </a:extLst>
          </p:cNvPr>
          <p:cNvSpPr txBox="1"/>
          <p:nvPr/>
        </p:nvSpPr>
        <p:spPr>
          <a:xfrm>
            <a:off x="4668525" y="6130820"/>
            <a:ext cx="2851678" cy="646331"/>
          </a:xfrm>
          <a:prstGeom prst="rect">
            <a:avLst/>
          </a:prstGeom>
          <a:solidFill>
            <a:schemeClr val="bg1">
              <a:lumMod val="85000"/>
            </a:schemeClr>
          </a:solidFill>
          <a:ln>
            <a:solidFill>
              <a:schemeClr val="accent1"/>
            </a:solidFill>
          </a:ln>
          <a:effectLst>
            <a:glow rad="63500">
              <a:schemeClr val="accent1">
                <a:satMod val="175000"/>
                <a:alpha val="40000"/>
              </a:schemeClr>
            </a:glow>
          </a:effectLst>
        </p:spPr>
        <p:txBody>
          <a:bodyPr wrap="none" rtlCol="0">
            <a:spAutoFit/>
          </a:bodyPr>
          <a:lstStyle/>
          <a:p>
            <a:pPr algn="ctr"/>
            <a:r>
              <a:rPr lang="en-US" i="1" dirty="0">
                <a:solidFill>
                  <a:srgbClr val="002060"/>
                </a:solidFill>
              </a:rPr>
              <a:t>Dmitry </a:t>
            </a:r>
            <a:r>
              <a:rPr lang="en-US" i="1" dirty="0" err="1">
                <a:solidFill>
                  <a:srgbClr val="002060"/>
                </a:solidFill>
              </a:rPr>
              <a:t>Chirkin</a:t>
            </a:r>
            <a:r>
              <a:rPr lang="en-US" i="1" dirty="0">
                <a:solidFill>
                  <a:srgbClr val="002060"/>
                </a:solidFill>
              </a:rPr>
              <a:t>, UW Madison</a:t>
            </a:r>
          </a:p>
          <a:p>
            <a:pPr algn="ctr"/>
            <a:r>
              <a:rPr lang="en-US" i="1" dirty="0">
                <a:solidFill>
                  <a:srgbClr val="002060"/>
                </a:solidFill>
              </a:rPr>
              <a:t>Martin </a:t>
            </a:r>
            <a:r>
              <a:rPr lang="en-US" i="1" dirty="0" err="1">
                <a:solidFill>
                  <a:srgbClr val="002060"/>
                </a:solidFill>
              </a:rPr>
              <a:t>Rongen</a:t>
            </a:r>
            <a:r>
              <a:rPr lang="en-US" i="1" dirty="0">
                <a:solidFill>
                  <a:srgbClr val="002060"/>
                </a:solidFill>
              </a:rPr>
              <a:t>, U. Mainz</a:t>
            </a:r>
          </a:p>
        </p:txBody>
      </p:sp>
      <p:sp>
        <p:nvSpPr>
          <p:cNvPr id="8" name="Oval 7">
            <a:extLst>
              <a:ext uri="{FF2B5EF4-FFF2-40B4-BE49-F238E27FC236}">
                <a16:creationId xmlns:a16="http://schemas.microsoft.com/office/drawing/2014/main" id="{77F6A048-2423-6444-9E2B-F44A2EE5436F}"/>
              </a:ext>
            </a:extLst>
          </p:cNvPr>
          <p:cNvSpPr/>
          <p:nvPr/>
        </p:nvSpPr>
        <p:spPr>
          <a:xfrm>
            <a:off x="3390563" y="3697835"/>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087B46-71A8-7D45-869C-CEE55B1B322F}"/>
              </a:ext>
            </a:extLst>
          </p:cNvPr>
          <p:cNvSpPr/>
          <p:nvPr/>
        </p:nvSpPr>
        <p:spPr>
          <a:xfrm>
            <a:off x="3390563" y="4282257"/>
            <a:ext cx="267037" cy="99790"/>
          </a:xfrm>
          <a:prstGeom prst="ellipse">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9EC656E-63AD-F54F-9E68-F5E38A598264}"/>
              </a:ext>
            </a:extLst>
          </p:cNvPr>
          <p:cNvCxnSpPr>
            <a:cxnSpLocks/>
            <a:stCxn id="8" idx="2"/>
            <a:endCxn id="22" idx="2"/>
          </p:cNvCxnSpPr>
          <p:nvPr/>
        </p:nvCxnSpPr>
        <p:spPr>
          <a:xfrm>
            <a:off x="3390563"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78DE0-D8B2-C043-B130-594A80237994}"/>
              </a:ext>
            </a:extLst>
          </p:cNvPr>
          <p:cNvCxnSpPr>
            <a:cxnSpLocks/>
          </p:cNvCxnSpPr>
          <p:nvPr/>
        </p:nvCxnSpPr>
        <p:spPr>
          <a:xfrm>
            <a:off x="3660950" y="3747730"/>
            <a:ext cx="0" cy="584422"/>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C3363C9-1F3F-4640-A886-5D88E68DDE46}"/>
              </a:ext>
            </a:extLst>
          </p:cNvPr>
          <p:cNvCxnSpPr>
            <a:cxnSpLocks/>
          </p:cNvCxnSpPr>
          <p:nvPr/>
        </p:nvCxnSpPr>
        <p:spPr>
          <a:xfrm flipV="1">
            <a:off x="3657600" y="3585886"/>
            <a:ext cx="855406" cy="4540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B60E25-B57C-6B4A-839C-48C3F8ADB28B}"/>
              </a:ext>
            </a:extLst>
          </p:cNvPr>
          <p:cNvSpPr txBox="1"/>
          <p:nvPr/>
        </p:nvSpPr>
        <p:spPr>
          <a:xfrm>
            <a:off x="4515797" y="3378137"/>
            <a:ext cx="1821332" cy="415498"/>
          </a:xfrm>
          <a:prstGeom prst="rect">
            <a:avLst/>
          </a:prstGeom>
          <a:noFill/>
        </p:spPr>
        <p:txBody>
          <a:bodyPr wrap="none" rtlCol="0">
            <a:spAutoFit/>
          </a:bodyPr>
          <a:lstStyle/>
          <a:p>
            <a:r>
              <a:rPr lang="en-US" sz="1050" dirty="0">
                <a:solidFill>
                  <a:schemeClr val="bg1">
                    <a:lumMod val="85000"/>
                  </a:schemeClr>
                </a:solidFill>
              </a:rPr>
              <a:t>AMANDA (turned off in 2009)</a:t>
            </a:r>
            <a:br>
              <a:rPr lang="en-US" sz="1050" dirty="0">
                <a:solidFill>
                  <a:schemeClr val="bg1">
                    <a:lumMod val="85000"/>
                  </a:schemeClr>
                </a:solidFill>
              </a:rPr>
            </a:br>
            <a:r>
              <a:rPr lang="en-US" sz="1050" dirty="0">
                <a:solidFill>
                  <a:schemeClr val="bg1">
                    <a:lumMod val="85000"/>
                  </a:schemeClr>
                </a:solidFill>
              </a:rPr>
              <a:t>19 strings, 677 optical sensors</a:t>
            </a:r>
          </a:p>
        </p:txBody>
      </p:sp>
      <p:sp>
        <p:nvSpPr>
          <p:cNvPr id="2" name="Slide Number Placeholder 1">
            <a:extLst>
              <a:ext uri="{FF2B5EF4-FFF2-40B4-BE49-F238E27FC236}">
                <a16:creationId xmlns:a16="http://schemas.microsoft.com/office/drawing/2014/main" id="{20CFDA71-2ACA-C94F-A431-C2D64962B903}"/>
              </a:ext>
            </a:extLst>
          </p:cNvPr>
          <p:cNvSpPr>
            <a:spLocks noGrp="1"/>
          </p:cNvSpPr>
          <p:nvPr>
            <p:ph type="sldNum" sz="quarter" idx="12"/>
          </p:nvPr>
        </p:nvSpPr>
        <p:spPr/>
        <p:txBody>
          <a:bodyPr/>
          <a:lstStyle/>
          <a:p>
            <a:fld id="{27226ADF-B000-0543-B1DB-C64C39011441}" type="slidenum">
              <a:rPr lang="en-US" smtClean="0"/>
              <a:t>1</a:t>
            </a:fld>
            <a:endParaRPr lang="en-US"/>
          </a:p>
        </p:txBody>
      </p:sp>
    </p:spTree>
    <p:extLst>
      <p:ext uri="{BB962C8B-B14F-4D97-AF65-F5344CB8AC3E}">
        <p14:creationId xmlns:p14="http://schemas.microsoft.com/office/powerpoint/2010/main" val="50467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7" name="Group 15">
            <a:extLst>
              <a:ext uri="{FF2B5EF4-FFF2-40B4-BE49-F238E27FC236}">
                <a16:creationId xmlns:a16="http://schemas.microsoft.com/office/drawing/2014/main" id="{B1510B58-104F-B14F-8212-136436F6DB5D}"/>
              </a:ext>
            </a:extLst>
          </p:cNvPr>
          <p:cNvGrpSpPr>
            <a:grpSpLocks/>
          </p:cNvGrpSpPr>
          <p:nvPr/>
        </p:nvGrpSpPr>
        <p:grpSpPr bwMode="auto">
          <a:xfrm>
            <a:off x="3660147" y="901700"/>
            <a:ext cx="5449887" cy="5054600"/>
            <a:chOff x="5181600" y="3651250"/>
            <a:chExt cx="3505200" cy="3206750"/>
          </a:xfrm>
        </p:grpSpPr>
        <p:pic>
          <p:nvPicPr>
            <p:cNvPr id="31750" name="Picture 28">
              <a:extLst>
                <a:ext uri="{FF2B5EF4-FFF2-40B4-BE49-F238E27FC236}">
                  <a16:creationId xmlns:a16="http://schemas.microsoft.com/office/drawing/2014/main" id="{3F9FA56B-70C3-0B4D-884B-D463BAA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651250"/>
              <a:ext cx="35052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Oval 8">
              <a:extLst>
                <a:ext uri="{FF2B5EF4-FFF2-40B4-BE49-F238E27FC236}">
                  <a16:creationId xmlns:a16="http://schemas.microsoft.com/office/drawing/2014/main" id="{E02BF8C0-6AFC-C142-BE1C-1EE120B82A68}"/>
                </a:ext>
              </a:extLst>
            </p:cNvPr>
            <p:cNvSpPr>
              <a:spLocks noChangeArrowheads="1"/>
            </p:cNvSpPr>
            <p:nvPr/>
          </p:nvSpPr>
          <p:spPr bwMode="auto">
            <a:xfrm>
              <a:off x="8393112" y="4668837"/>
              <a:ext cx="152400" cy="152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1752" name="Oval 9">
              <a:extLst>
                <a:ext uri="{FF2B5EF4-FFF2-40B4-BE49-F238E27FC236}">
                  <a16:creationId xmlns:a16="http://schemas.microsoft.com/office/drawing/2014/main" id="{0304BC01-4A5B-E743-BDAF-F32A8C36A57D}"/>
                </a:ext>
              </a:extLst>
            </p:cNvPr>
            <p:cNvSpPr>
              <a:spLocks noChangeArrowheads="1"/>
            </p:cNvSpPr>
            <p:nvPr/>
          </p:nvSpPr>
          <p:spPr bwMode="auto">
            <a:xfrm>
              <a:off x="7696200" y="4256087"/>
              <a:ext cx="152400" cy="152400"/>
            </a:xfrm>
            <a:prstGeom prst="ellipse">
              <a:avLst/>
            </a:pr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1753" name="Oval 10">
              <a:extLst>
                <a:ext uri="{FF2B5EF4-FFF2-40B4-BE49-F238E27FC236}">
                  <a16:creationId xmlns:a16="http://schemas.microsoft.com/office/drawing/2014/main" id="{F54FC7EE-48E9-9C4A-BE49-D347A8C012B2}"/>
                </a:ext>
              </a:extLst>
            </p:cNvPr>
            <p:cNvSpPr>
              <a:spLocks noChangeArrowheads="1"/>
            </p:cNvSpPr>
            <p:nvPr/>
          </p:nvSpPr>
          <p:spPr bwMode="auto">
            <a:xfrm>
              <a:off x="8054975" y="5584825"/>
              <a:ext cx="152400" cy="15240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1754" name="Oval 11">
              <a:extLst>
                <a:ext uri="{FF2B5EF4-FFF2-40B4-BE49-F238E27FC236}">
                  <a16:creationId xmlns:a16="http://schemas.microsoft.com/office/drawing/2014/main" id="{FC6BB800-0CF0-3E4F-B89D-FD0C3CEC2191}"/>
                </a:ext>
              </a:extLst>
            </p:cNvPr>
            <p:cNvSpPr>
              <a:spLocks noChangeArrowheads="1"/>
            </p:cNvSpPr>
            <p:nvPr/>
          </p:nvSpPr>
          <p:spPr bwMode="auto">
            <a:xfrm>
              <a:off x="6030912" y="4811712"/>
              <a:ext cx="152400" cy="152400"/>
            </a:xfrm>
            <a:prstGeom prst="ellipse">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1755" name="Oval 12">
              <a:extLst>
                <a:ext uri="{FF2B5EF4-FFF2-40B4-BE49-F238E27FC236}">
                  <a16:creationId xmlns:a16="http://schemas.microsoft.com/office/drawing/2014/main" id="{07090836-D3D2-684E-8AC5-C1F594AD58C4}"/>
                </a:ext>
              </a:extLst>
            </p:cNvPr>
            <p:cNvSpPr>
              <a:spLocks noChangeArrowheads="1"/>
            </p:cNvSpPr>
            <p:nvPr/>
          </p:nvSpPr>
          <p:spPr bwMode="auto">
            <a:xfrm>
              <a:off x="6999287" y="6030912"/>
              <a:ext cx="152400" cy="1524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1756" name="Oval 13">
              <a:extLst>
                <a:ext uri="{FF2B5EF4-FFF2-40B4-BE49-F238E27FC236}">
                  <a16:creationId xmlns:a16="http://schemas.microsoft.com/office/drawing/2014/main" id="{0F79AD94-2A98-5C4E-82ED-6144A219AB72}"/>
                </a:ext>
              </a:extLst>
            </p:cNvPr>
            <p:cNvSpPr>
              <a:spLocks noChangeArrowheads="1"/>
            </p:cNvSpPr>
            <p:nvPr/>
          </p:nvSpPr>
          <p:spPr bwMode="auto">
            <a:xfrm>
              <a:off x="6575425" y="6367462"/>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1757" name="Oval 24">
              <a:extLst>
                <a:ext uri="{FF2B5EF4-FFF2-40B4-BE49-F238E27FC236}">
                  <a16:creationId xmlns:a16="http://schemas.microsoft.com/office/drawing/2014/main" id="{A8679272-1E9E-1141-8B61-213C40B3064A}"/>
                </a:ext>
              </a:extLst>
            </p:cNvPr>
            <p:cNvSpPr>
              <a:spLocks noChangeArrowheads="1"/>
            </p:cNvSpPr>
            <p:nvPr/>
          </p:nvSpPr>
          <p:spPr bwMode="auto">
            <a:xfrm>
              <a:off x="5921375" y="5943600"/>
              <a:ext cx="152400" cy="152400"/>
            </a:xfrm>
            <a:prstGeom prst="ellipse">
              <a:avLst/>
            </a:prstGeom>
            <a:solidFill>
              <a:srgbClr val="9933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1758" name="Oval 25">
              <a:extLst>
                <a:ext uri="{FF2B5EF4-FFF2-40B4-BE49-F238E27FC236}">
                  <a16:creationId xmlns:a16="http://schemas.microsoft.com/office/drawing/2014/main" id="{3FC8A90B-B589-004A-84F9-3C541FEE043E}"/>
                </a:ext>
              </a:extLst>
            </p:cNvPr>
            <p:cNvSpPr>
              <a:spLocks noChangeArrowheads="1"/>
            </p:cNvSpPr>
            <p:nvPr/>
          </p:nvSpPr>
          <p:spPr bwMode="auto">
            <a:xfrm>
              <a:off x="7042150" y="5181600"/>
              <a:ext cx="152400" cy="15240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grpSp>
      <p:pic>
        <p:nvPicPr>
          <p:cNvPr id="31748" name="Picture 22">
            <a:extLst>
              <a:ext uri="{FF2B5EF4-FFF2-40B4-BE49-F238E27FC236}">
                <a16:creationId xmlns:a16="http://schemas.microsoft.com/office/drawing/2014/main" id="{E553971D-302E-2543-B0D2-231410FD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752349" y="2423113"/>
            <a:ext cx="586740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6" name="Group 4">
            <a:extLst>
              <a:ext uri="{FF2B5EF4-FFF2-40B4-BE49-F238E27FC236}">
                <a16:creationId xmlns:a16="http://schemas.microsoft.com/office/drawing/2014/main" id="{96042771-900C-0546-A7B9-1A39104A7F23}"/>
              </a:ext>
            </a:extLst>
          </p:cNvPr>
          <p:cNvGrpSpPr>
            <a:grpSpLocks/>
          </p:cNvGrpSpPr>
          <p:nvPr/>
        </p:nvGrpSpPr>
        <p:grpSpPr bwMode="auto">
          <a:xfrm>
            <a:off x="159734" y="903655"/>
            <a:ext cx="3275656" cy="5054600"/>
            <a:chOff x="1219200" y="0"/>
            <a:chExt cx="6705600" cy="6858000"/>
          </a:xfrm>
        </p:grpSpPr>
        <p:sp>
          <p:nvSpPr>
            <p:cNvPr id="3" name="Rectangle 2">
              <a:extLst>
                <a:ext uri="{FF2B5EF4-FFF2-40B4-BE49-F238E27FC236}">
                  <a16:creationId xmlns:a16="http://schemas.microsoft.com/office/drawing/2014/main" id="{6E752BEA-A821-9A44-A606-442BC61A54F6}"/>
                </a:ext>
              </a:extLst>
            </p:cNvPr>
            <p:cNvSpPr txBox="1">
              <a:spLocks noChangeArrowheads="1"/>
            </p:cNvSpPr>
            <p:nvPr/>
          </p:nvSpPr>
          <p:spPr bwMode="auto">
            <a:xfrm>
              <a:off x="1219200" y="0"/>
              <a:ext cx="6705600" cy="685800"/>
            </a:xfrm>
            <a:prstGeom prst="rect">
              <a:avLst/>
            </a:prstGeom>
            <a:solidFill>
              <a:srgbClr val="333333"/>
            </a:solidFill>
            <a:ln>
              <a:noFill/>
            </a:ln>
            <a:effectLst/>
            <a:extLst>
              <a:ext uri="{FAA26D3D-D897-4be2-8F04-BA451C77F1D7}"/>
              <a:ext uri="{91240B29-F687-4f45-9708-019B960494DF}"/>
              <a:ext uri="{AF507438-7753-43e0-B8FC-AC1667EBCBE1}"/>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en-US" sz="1800" dirty="0">
                  <a:solidFill>
                    <a:srgbClr val="FFFFCC"/>
                  </a:solidFill>
                  <a:cs typeface="+mj-cs"/>
                </a:rPr>
                <a:t>Dust logger</a:t>
              </a:r>
            </a:p>
          </p:txBody>
        </p:sp>
        <p:pic>
          <p:nvPicPr>
            <p:cNvPr id="31760" name="Picture 3" descr="dustlogger">
              <a:extLst>
                <a:ext uri="{FF2B5EF4-FFF2-40B4-BE49-F238E27FC236}">
                  <a16:creationId xmlns:a16="http://schemas.microsoft.com/office/drawing/2014/main" id="{9AD31BA3-94ED-DB48-AC8E-FA1B5E874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01" b="5379"/>
            <a:stretch>
              <a:fillRect/>
            </a:stretch>
          </p:blipFill>
          <p:spPr bwMode="auto">
            <a:xfrm>
              <a:off x="1219200" y="703263"/>
              <a:ext cx="6705600" cy="6154737"/>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grpSp>
      <p:sp>
        <p:nvSpPr>
          <p:cNvPr id="22" name="Title 1">
            <a:extLst>
              <a:ext uri="{FF2B5EF4-FFF2-40B4-BE49-F238E27FC236}">
                <a16:creationId xmlns:a16="http://schemas.microsoft.com/office/drawing/2014/main" id="{6F3495D2-99F6-8741-A6CB-0A0447CE9344}"/>
              </a:ext>
            </a:extLst>
          </p:cNvPr>
          <p:cNvSpPr>
            <a:spLocks noGrp="1"/>
          </p:cNvSpPr>
          <p:nvPr>
            <p:ph type="title"/>
          </p:nvPr>
        </p:nvSpPr>
        <p:spPr>
          <a:xfrm>
            <a:off x="1981200" y="0"/>
            <a:ext cx="8229600" cy="852488"/>
          </a:xfrm>
        </p:spPr>
        <p:txBody>
          <a:bodyPr/>
          <a:lstStyle/>
          <a:p>
            <a:pPr algn="ctr"/>
            <a:r>
              <a:rPr lang="en-US" altLang="en-US" dirty="0">
                <a:ea typeface="ＭＳ Ｐゴシック" panose="020B0600070205080204" pitchFamily="34" charset="-128"/>
              </a:rPr>
              <a:t>Dust logger discovers ice tilt</a:t>
            </a:r>
          </a:p>
        </p:txBody>
      </p:sp>
      <p:sp>
        <p:nvSpPr>
          <p:cNvPr id="9" name="TextBox 8">
            <a:extLst>
              <a:ext uri="{FF2B5EF4-FFF2-40B4-BE49-F238E27FC236}">
                <a16:creationId xmlns:a16="http://schemas.microsoft.com/office/drawing/2014/main" id="{F2BF6CBB-4945-5F43-9289-15B51A856127}"/>
              </a:ext>
            </a:extLst>
          </p:cNvPr>
          <p:cNvSpPr txBox="1"/>
          <p:nvPr/>
        </p:nvSpPr>
        <p:spPr>
          <a:xfrm>
            <a:off x="1071127" y="6081921"/>
            <a:ext cx="7478445" cy="646331"/>
          </a:xfrm>
          <a:prstGeom prst="rect">
            <a:avLst/>
          </a:prstGeom>
          <a:solidFill>
            <a:schemeClr val="bg1">
              <a:lumMod val="85000"/>
            </a:schemeClr>
          </a:solidFill>
          <a:ln>
            <a:solidFill>
              <a:srgbClr val="0070C0"/>
            </a:solidFill>
          </a:ln>
        </p:spPr>
        <p:txBody>
          <a:bodyPr wrap="square" rtlCol="0">
            <a:spAutoFit/>
          </a:bodyPr>
          <a:lstStyle/>
          <a:p>
            <a:pPr algn="ctr"/>
            <a:r>
              <a:rPr lang="en-US" dirty="0"/>
              <a:t>The ice layers (i.e. layers of ice with similar optical properties) change in depth by as much as 60 m when going from NE to SW corners of the detector </a:t>
            </a:r>
          </a:p>
        </p:txBody>
      </p:sp>
      <p:sp>
        <p:nvSpPr>
          <p:cNvPr id="18" name="Line 8">
            <a:extLst>
              <a:ext uri="{FF2B5EF4-FFF2-40B4-BE49-F238E27FC236}">
                <a16:creationId xmlns:a16="http://schemas.microsoft.com/office/drawing/2014/main" id="{1C9861B7-EBB0-3C4C-BF59-F5960CEDD194}"/>
              </a:ext>
            </a:extLst>
          </p:cNvPr>
          <p:cNvSpPr>
            <a:spLocks noChangeShapeType="1"/>
          </p:cNvSpPr>
          <p:nvPr/>
        </p:nvSpPr>
        <p:spPr bwMode="auto">
          <a:xfrm flipV="1">
            <a:off x="8802973" y="4036883"/>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9">
            <a:extLst>
              <a:ext uri="{FF2B5EF4-FFF2-40B4-BE49-F238E27FC236}">
                <a16:creationId xmlns:a16="http://schemas.microsoft.com/office/drawing/2014/main" id="{491F4AFA-F429-7148-A1EE-109BB8524601}"/>
              </a:ext>
            </a:extLst>
          </p:cNvPr>
          <p:cNvSpPr>
            <a:spLocks noChangeShapeType="1"/>
          </p:cNvSpPr>
          <p:nvPr/>
        </p:nvSpPr>
        <p:spPr bwMode="auto">
          <a:xfrm>
            <a:off x="8421973" y="4417883"/>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10">
            <a:extLst>
              <a:ext uri="{FF2B5EF4-FFF2-40B4-BE49-F238E27FC236}">
                <a16:creationId xmlns:a16="http://schemas.microsoft.com/office/drawing/2014/main" id="{CF09984F-5957-D240-93F0-4E70FDA7BA52}"/>
              </a:ext>
            </a:extLst>
          </p:cNvPr>
          <p:cNvSpPr txBox="1">
            <a:spLocks noChangeArrowheads="1"/>
          </p:cNvSpPr>
          <p:nvPr/>
        </p:nvSpPr>
        <p:spPr bwMode="auto">
          <a:xfrm>
            <a:off x="8660099" y="3779709"/>
            <a:ext cx="293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200">
                <a:solidFill>
                  <a:srgbClr val="000000"/>
                </a:solidFill>
                <a:latin typeface="Arial" panose="020B0604020202020204" pitchFamily="34" charset="0"/>
              </a:rPr>
              <a:t>N</a:t>
            </a:r>
          </a:p>
        </p:txBody>
      </p:sp>
      <p:sp>
        <p:nvSpPr>
          <p:cNvPr id="21" name="Text Box 11">
            <a:extLst>
              <a:ext uri="{FF2B5EF4-FFF2-40B4-BE49-F238E27FC236}">
                <a16:creationId xmlns:a16="http://schemas.microsoft.com/office/drawing/2014/main" id="{0BD9684B-491E-1146-B51C-0B339E0BA32E}"/>
              </a:ext>
            </a:extLst>
          </p:cNvPr>
          <p:cNvSpPr txBox="1">
            <a:spLocks noChangeArrowheads="1"/>
          </p:cNvSpPr>
          <p:nvPr/>
        </p:nvSpPr>
        <p:spPr bwMode="auto">
          <a:xfrm>
            <a:off x="9139523" y="427024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200">
                <a:solidFill>
                  <a:srgbClr val="000000"/>
                </a:solidFill>
                <a:latin typeface="Arial" panose="020B0604020202020204" pitchFamily="34" charset="0"/>
              </a:rPr>
              <a:t>E</a:t>
            </a:r>
          </a:p>
        </p:txBody>
      </p:sp>
      <p:sp>
        <p:nvSpPr>
          <p:cNvPr id="23" name="Line 12">
            <a:extLst>
              <a:ext uri="{FF2B5EF4-FFF2-40B4-BE49-F238E27FC236}">
                <a16:creationId xmlns:a16="http://schemas.microsoft.com/office/drawing/2014/main" id="{478B519C-55CC-7A4A-AFF2-EFEE37E5232F}"/>
              </a:ext>
            </a:extLst>
          </p:cNvPr>
          <p:cNvSpPr>
            <a:spLocks noChangeShapeType="1"/>
          </p:cNvSpPr>
          <p:nvPr/>
        </p:nvSpPr>
        <p:spPr bwMode="auto">
          <a:xfrm flipH="1" flipV="1">
            <a:off x="8564848" y="4132133"/>
            <a:ext cx="457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16">
            <a:extLst>
              <a:ext uri="{FF2B5EF4-FFF2-40B4-BE49-F238E27FC236}">
                <a16:creationId xmlns:a16="http://schemas.microsoft.com/office/drawing/2014/main" id="{8F0CC62A-78E4-B84D-99B0-3676AECD9BCF}"/>
              </a:ext>
            </a:extLst>
          </p:cNvPr>
          <p:cNvSpPr>
            <a:spLocks noChangeShapeType="1"/>
          </p:cNvSpPr>
          <p:nvPr/>
        </p:nvSpPr>
        <p:spPr bwMode="auto">
          <a:xfrm flipH="1">
            <a:off x="8409272" y="4054346"/>
            <a:ext cx="762001" cy="7386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Text Box 14">
            <a:extLst>
              <a:ext uri="{FF2B5EF4-FFF2-40B4-BE49-F238E27FC236}">
                <a16:creationId xmlns:a16="http://schemas.microsoft.com/office/drawing/2014/main" id="{49E37DBE-9C92-1040-B990-0FEC8EE21DD1}"/>
              </a:ext>
            </a:extLst>
          </p:cNvPr>
          <p:cNvSpPr txBox="1">
            <a:spLocks noChangeArrowheads="1"/>
          </p:cNvSpPr>
          <p:nvPr/>
        </p:nvSpPr>
        <p:spPr bwMode="auto">
          <a:xfrm>
            <a:off x="8251231" y="4798883"/>
            <a:ext cx="1083560" cy="73866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400" dirty="0">
                <a:solidFill>
                  <a:srgbClr val="000000"/>
                </a:solidFill>
                <a:latin typeface="Arial" panose="020B0604020202020204" pitchFamily="34" charset="0"/>
              </a:rPr>
              <a:t>ice layer tilt direction: 225</a:t>
            </a:r>
            <a:r>
              <a:rPr lang="en-US" altLang="en-US" sz="1400" baseline="30000" dirty="0">
                <a:solidFill>
                  <a:srgbClr val="000000"/>
                </a:solidFill>
                <a:latin typeface="Arial" panose="020B0604020202020204" pitchFamily="34" charset="0"/>
              </a:rPr>
              <a:t>o</a:t>
            </a:r>
            <a:r>
              <a:rPr lang="en-US" altLang="en-US" sz="1400" dirty="0">
                <a:solidFill>
                  <a:srgbClr val="000000"/>
                </a:solidFill>
                <a:latin typeface="Arial" panose="020B0604020202020204" pitchFamily="34" charset="0"/>
              </a:rPr>
              <a:t> SW</a:t>
            </a:r>
          </a:p>
        </p:txBody>
      </p:sp>
      <p:sp>
        <p:nvSpPr>
          <p:cNvPr id="2" name="Slide Number Placeholder 1">
            <a:extLst>
              <a:ext uri="{FF2B5EF4-FFF2-40B4-BE49-F238E27FC236}">
                <a16:creationId xmlns:a16="http://schemas.microsoft.com/office/drawing/2014/main" id="{B345120A-6A46-8C47-A526-53E089CACC99}"/>
              </a:ext>
            </a:extLst>
          </p:cNvPr>
          <p:cNvSpPr>
            <a:spLocks noGrp="1"/>
          </p:cNvSpPr>
          <p:nvPr>
            <p:ph type="sldNum" sz="quarter" idx="12"/>
          </p:nvPr>
        </p:nvSpPr>
        <p:spPr/>
        <p:txBody>
          <a:bodyPr/>
          <a:lstStyle/>
          <a:p>
            <a:fld id="{27226ADF-B000-0543-B1DB-C64C39011441}" type="slidenum">
              <a:rPr lang="en-US" smtClean="0"/>
              <a:t>10</a:t>
            </a:fld>
            <a:endParaRPr lang="en-US"/>
          </a:p>
        </p:txBody>
      </p:sp>
    </p:spTree>
    <p:extLst>
      <p:ext uri="{BB962C8B-B14F-4D97-AF65-F5344CB8AC3E}">
        <p14:creationId xmlns:p14="http://schemas.microsoft.com/office/powerpoint/2010/main" val="652429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07BF133C-B70B-AF44-9DE7-FEF5CAB419B3}"/>
              </a:ext>
            </a:extLst>
          </p:cNvPr>
          <p:cNvPicPr>
            <a:picLocks noChangeAspect="1"/>
          </p:cNvPicPr>
          <p:nvPr/>
        </p:nvPicPr>
        <p:blipFill>
          <a:blip r:embed="rId2">
            <a:extLst>
              <a:ext uri="{28A0092B-C50C-407E-A947-70E740481C1C}">
                <a14:useLocalDpi xmlns:a14="http://schemas.microsoft.com/office/drawing/2010/main" val="0"/>
              </a:ext>
            </a:extLst>
          </a:blip>
          <a:srcRect l="9209" t="9776" r="10172" b="8617"/>
          <a:stretch>
            <a:fillRect/>
          </a:stretch>
        </p:blipFill>
        <p:spPr bwMode="auto">
          <a:xfrm>
            <a:off x="526743" y="762204"/>
            <a:ext cx="73723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4B685280-4ACF-984A-B2CC-83D8F1713606}"/>
              </a:ext>
            </a:extLst>
          </p:cNvPr>
          <p:cNvCxnSpPr>
            <a:cxnSpLocks/>
          </p:cNvCxnSpPr>
          <p:nvPr/>
        </p:nvCxnSpPr>
        <p:spPr bwMode="auto">
          <a:xfrm flipH="1">
            <a:off x="25158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a:extLst>
              <a:ext uri="{FF2B5EF4-FFF2-40B4-BE49-F238E27FC236}">
                <a16:creationId xmlns:a16="http://schemas.microsoft.com/office/drawing/2014/main" id="{F4E477AE-79BD-6E4D-83F4-37A4A0AB237C}"/>
              </a:ext>
            </a:extLst>
          </p:cNvPr>
          <p:cNvCxnSpPr>
            <a:cxnSpLocks/>
          </p:cNvCxnSpPr>
          <p:nvPr/>
        </p:nvCxnSpPr>
        <p:spPr bwMode="auto">
          <a:xfrm flipH="1">
            <a:off x="6160781" y="830466"/>
            <a:ext cx="0" cy="58674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56957880-5674-B44C-82BF-1D9BD87FBD1A}"/>
              </a:ext>
            </a:extLst>
          </p:cNvPr>
          <p:cNvCxnSpPr>
            <a:cxnSpLocks noChangeShapeType="1"/>
          </p:cNvCxnSpPr>
          <p:nvPr/>
        </p:nvCxnSpPr>
        <p:spPr bwMode="auto">
          <a:xfrm>
            <a:off x="2515881" y="6697866"/>
            <a:ext cx="3644900" cy="0"/>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5" name="TextBox 24">
            <a:extLst>
              <a:ext uri="{FF2B5EF4-FFF2-40B4-BE49-F238E27FC236}">
                <a16:creationId xmlns:a16="http://schemas.microsoft.com/office/drawing/2014/main" id="{4B2D0036-5BB9-3048-AC85-5C4C5175515B}"/>
              </a:ext>
            </a:extLst>
          </p:cNvPr>
          <p:cNvSpPr txBox="1">
            <a:spLocks noChangeArrowheads="1"/>
          </p:cNvSpPr>
          <p:nvPr/>
        </p:nvSpPr>
        <p:spPr bwMode="auto">
          <a:xfrm>
            <a:off x="3154056" y="6401005"/>
            <a:ext cx="23669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a:t>fit region (inside detector)</a:t>
            </a:r>
          </a:p>
        </p:txBody>
      </p:sp>
      <p:cxnSp>
        <p:nvCxnSpPr>
          <p:cNvPr id="26" name="Straight Arrow Connector 25">
            <a:extLst>
              <a:ext uri="{FF2B5EF4-FFF2-40B4-BE49-F238E27FC236}">
                <a16:creationId xmlns:a16="http://schemas.microsoft.com/office/drawing/2014/main" id="{41AE21D6-350B-8646-9FD7-C4BCBA4B8D58}"/>
              </a:ext>
            </a:extLst>
          </p:cNvPr>
          <p:cNvCxnSpPr>
            <a:cxnSpLocks noChangeShapeType="1"/>
          </p:cNvCxnSpPr>
          <p:nvPr/>
        </p:nvCxnSpPr>
        <p:spPr bwMode="auto">
          <a:xfrm flipH="1">
            <a:off x="6160782" y="6697866"/>
            <a:ext cx="12969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Arrow Connector 26">
            <a:extLst>
              <a:ext uri="{FF2B5EF4-FFF2-40B4-BE49-F238E27FC236}">
                <a16:creationId xmlns:a16="http://schemas.microsoft.com/office/drawing/2014/main" id="{96C14DE2-9684-984D-BF43-7478DDDBC16B}"/>
              </a:ext>
            </a:extLst>
          </p:cNvPr>
          <p:cNvCxnSpPr>
            <a:cxnSpLocks noChangeShapeType="1"/>
          </p:cNvCxnSpPr>
          <p:nvPr/>
        </p:nvCxnSpPr>
        <p:spPr bwMode="auto">
          <a:xfrm>
            <a:off x="1134757" y="6697866"/>
            <a:ext cx="1381125"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848" name="TextBox 27">
            <a:extLst>
              <a:ext uri="{FF2B5EF4-FFF2-40B4-BE49-F238E27FC236}">
                <a16:creationId xmlns:a16="http://schemas.microsoft.com/office/drawing/2014/main" id="{586D93A5-6857-324F-AD26-222196E37729}"/>
              </a:ext>
            </a:extLst>
          </p:cNvPr>
          <p:cNvSpPr txBox="1">
            <a:spLocks noChangeArrowheads="1"/>
          </p:cNvSpPr>
          <p:nvPr/>
        </p:nvSpPr>
        <p:spPr bwMode="auto">
          <a:xfrm>
            <a:off x="569606" y="6391480"/>
            <a:ext cx="1884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a:t>extrapolation region</a:t>
            </a:r>
          </a:p>
        </p:txBody>
      </p:sp>
      <p:sp>
        <p:nvSpPr>
          <p:cNvPr id="35849" name="TextBox 28">
            <a:extLst>
              <a:ext uri="{FF2B5EF4-FFF2-40B4-BE49-F238E27FC236}">
                <a16:creationId xmlns:a16="http://schemas.microsoft.com/office/drawing/2014/main" id="{A9801F48-8136-054D-886D-77072E9E45FB}"/>
              </a:ext>
            </a:extLst>
          </p:cNvPr>
          <p:cNvSpPr txBox="1">
            <a:spLocks noChangeArrowheads="1"/>
          </p:cNvSpPr>
          <p:nvPr/>
        </p:nvSpPr>
        <p:spPr bwMode="auto">
          <a:xfrm>
            <a:off x="6205231" y="6401005"/>
            <a:ext cx="1693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a:t>(outside detector)</a:t>
            </a:r>
          </a:p>
        </p:txBody>
      </p:sp>
      <p:sp>
        <p:nvSpPr>
          <p:cNvPr id="35850" name="TextBox 29">
            <a:extLst>
              <a:ext uri="{FF2B5EF4-FFF2-40B4-BE49-F238E27FC236}">
                <a16:creationId xmlns:a16="http://schemas.microsoft.com/office/drawing/2014/main" id="{91478777-A18D-BD4E-AAD4-7450743147FA}"/>
              </a:ext>
            </a:extLst>
          </p:cNvPr>
          <p:cNvSpPr txBox="1">
            <a:spLocks noChangeArrowheads="1"/>
          </p:cNvSpPr>
          <p:nvPr/>
        </p:nvSpPr>
        <p:spPr bwMode="auto">
          <a:xfrm>
            <a:off x="1152066" y="652666"/>
            <a:ext cx="2794000" cy="369332"/>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dirty="0"/>
              <a:t>black line: fit to flasher data</a:t>
            </a:r>
          </a:p>
        </p:txBody>
      </p:sp>
      <p:sp>
        <p:nvSpPr>
          <p:cNvPr id="35851" name="TextBox 30">
            <a:extLst>
              <a:ext uri="{FF2B5EF4-FFF2-40B4-BE49-F238E27FC236}">
                <a16:creationId xmlns:a16="http://schemas.microsoft.com/office/drawing/2014/main" id="{880A8F2E-BDAF-FE44-BB1B-4B6C292C47D4}"/>
              </a:ext>
            </a:extLst>
          </p:cNvPr>
          <p:cNvSpPr txBox="1">
            <a:spLocks noChangeArrowheads="1"/>
          </p:cNvSpPr>
          <p:nvPr/>
        </p:nvSpPr>
        <p:spPr bwMode="auto">
          <a:xfrm>
            <a:off x="3990514" y="654253"/>
            <a:ext cx="3540993" cy="368300"/>
          </a:xfrm>
          <a:prstGeom prst="rect">
            <a:avLst/>
          </a:prstGeom>
          <a:solidFill>
            <a:schemeClr val="bg1">
              <a:lumMod val="85000"/>
            </a:schemeClr>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dirty="0"/>
              <a:t>gray band: scaled merged dust log</a:t>
            </a:r>
          </a:p>
        </p:txBody>
      </p:sp>
      <p:sp>
        <p:nvSpPr>
          <p:cNvPr id="35852" name="TextBox 31">
            <a:extLst>
              <a:ext uri="{FF2B5EF4-FFF2-40B4-BE49-F238E27FC236}">
                <a16:creationId xmlns:a16="http://schemas.microsoft.com/office/drawing/2014/main" id="{A52D84CF-D60B-A64A-BF60-0FCD6F9F7B89}"/>
              </a:ext>
            </a:extLst>
          </p:cNvPr>
          <p:cNvSpPr txBox="1">
            <a:spLocks noChangeArrowheads="1"/>
          </p:cNvSpPr>
          <p:nvPr/>
        </p:nvSpPr>
        <p:spPr bwMode="auto">
          <a:xfrm>
            <a:off x="517066" y="4939786"/>
            <a:ext cx="63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(m</a:t>
            </a:r>
            <a:r>
              <a:rPr lang="en-US" altLang="en-US" sz="1800" baseline="30000" dirty="0"/>
              <a:t>-1</a:t>
            </a:r>
            <a:r>
              <a:rPr lang="en-US" altLang="en-US" sz="1800" dirty="0"/>
              <a:t>)</a:t>
            </a:r>
          </a:p>
        </p:txBody>
      </p:sp>
      <p:sp>
        <p:nvSpPr>
          <p:cNvPr id="35853" name="TextBox 32">
            <a:extLst>
              <a:ext uri="{FF2B5EF4-FFF2-40B4-BE49-F238E27FC236}">
                <a16:creationId xmlns:a16="http://schemas.microsoft.com/office/drawing/2014/main" id="{AB03D7D6-6A0C-554C-AD37-3C0E0FCFC8A9}"/>
              </a:ext>
            </a:extLst>
          </p:cNvPr>
          <p:cNvSpPr txBox="1">
            <a:spLocks noChangeArrowheads="1"/>
          </p:cNvSpPr>
          <p:nvPr/>
        </p:nvSpPr>
        <p:spPr bwMode="auto">
          <a:xfrm>
            <a:off x="7457769" y="4939786"/>
            <a:ext cx="50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(m)</a:t>
            </a:r>
          </a:p>
        </p:txBody>
      </p:sp>
      <p:pic>
        <p:nvPicPr>
          <p:cNvPr id="15" name="Picture 2" descr="distortion50_map">
            <a:extLst>
              <a:ext uri="{FF2B5EF4-FFF2-40B4-BE49-F238E27FC236}">
                <a16:creationId xmlns:a16="http://schemas.microsoft.com/office/drawing/2014/main" id="{F2BE5BB6-B8BE-8F4B-9609-29EF9016F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894" y="1401966"/>
            <a:ext cx="32813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a:extLst>
              <a:ext uri="{FF2B5EF4-FFF2-40B4-BE49-F238E27FC236}">
                <a16:creationId xmlns:a16="http://schemas.microsoft.com/office/drawing/2014/main" id="{E36438A2-3D67-4646-ADE0-97F3AAA5F839}"/>
              </a:ext>
            </a:extLst>
          </p:cNvPr>
          <p:cNvSpPr>
            <a:spLocks noGrp="1"/>
          </p:cNvSpPr>
          <p:nvPr>
            <p:ph type="title"/>
          </p:nvPr>
        </p:nvSpPr>
        <p:spPr>
          <a:xfrm>
            <a:off x="0" y="0"/>
            <a:ext cx="12192000" cy="644727"/>
          </a:xfrm>
        </p:spPr>
        <p:txBody>
          <a:bodyPr>
            <a:normAutofit fontScale="90000"/>
          </a:bodyPr>
          <a:lstStyle/>
          <a:p>
            <a:pPr algn="ctr" eaLnBrk="1" hangingPunct="1"/>
            <a:r>
              <a:rPr lang="en-US" altLang="en-US" sz="4000" dirty="0">
                <a:ea typeface="ＭＳ Ｐゴシック" panose="020B0600070205080204" pitchFamily="34" charset="-128"/>
              </a:rPr>
              <a:t>Correlation of fitted optical properties with dust logger data</a:t>
            </a:r>
          </a:p>
        </p:txBody>
      </p:sp>
      <p:sp>
        <p:nvSpPr>
          <p:cNvPr id="2" name="Slide Number Placeholder 1">
            <a:extLst>
              <a:ext uri="{FF2B5EF4-FFF2-40B4-BE49-F238E27FC236}">
                <a16:creationId xmlns:a16="http://schemas.microsoft.com/office/drawing/2014/main" id="{2CCDA875-DB3C-EE41-88FE-6F7F9D12BFE3}"/>
              </a:ext>
            </a:extLst>
          </p:cNvPr>
          <p:cNvSpPr>
            <a:spLocks noGrp="1"/>
          </p:cNvSpPr>
          <p:nvPr>
            <p:ph type="sldNum" sz="quarter" idx="12"/>
          </p:nvPr>
        </p:nvSpPr>
        <p:spPr/>
        <p:txBody>
          <a:bodyPr/>
          <a:lstStyle/>
          <a:p>
            <a:fld id="{27226ADF-B000-0543-B1DB-C64C39011441}" type="slidenum">
              <a:rPr lang="en-US" smtClean="0"/>
              <a:t>11</a:t>
            </a:fld>
            <a:endParaRPr lang="en-US"/>
          </a:p>
        </p:txBody>
      </p:sp>
    </p:spTree>
    <p:extLst>
      <p:ext uri="{BB962C8B-B14F-4D97-AF65-F5344CB8AC3E}">
        <p14:creationId xmlns:p14="http://schemas.microsoft.com/office/powerpoint/2010/main" val="468388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FD22B638-7596-1E4C-9608-32834463122D}"/>
              </a:ext>
            </a:extLst>
          </p:cNvPr>
          <p:cNvSpPr>
            <a:spLocks noGrp="1"/>
          </p:cNvSpPr>
          <p:nvPr>
            <p:ph type="title"/>
          </p:nvPr>
        </p:nvSpPr>
        <p:spPr>
          <a:xfrm>
            <a:off x="838200" y="0"/>
            <a:ext cx="10515600" cy="1325563"/>
          </a:xfrm>
        </p:spPr>
        <p:txBody>
          <a:bodyPr/>
          <a:lstStyle/>
          <a:p>
            <a:pPr algn="ctr"/>
            <a:r>
              <a:rPr lang="en-US" altLang="en-US" dirty="0">
                <a:ea typeface="ＭＳ Ｐゴシック" panose="020B0600070205080204" pitchFamily="34" charset="-128"/>
              </a:rPr>
              <a:t>	Ice anisotropy (ICRC 2013)</a:t>
            </a:r>
          </a:p>
        </p:txBody>
      </p:sp>
      <p:pic>
        <p:nvPicPr>
          <p:cNvPr id="36866" name="Picture 4" descr="e">
            <a:extLst>
              <a:ext uri="{FF2B5EF4-FFF2-40B4-BE49-F238E27FC236}">
                <a16:creationId xmlns:a16="http://schemas.microsoft.com/office/drawing/2014/main" id="{87A46394-B16D-664F-BF31-01308E505E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39187" y="1743272"/>
            <a:ext cx="5295900" cy="4200525"/>
          </a:xfrm>
        </p:spPr>
      </p:pic>
      <p:sp>
        <p:nvSpPr>
          <p:cNvPr id="19" name="AutoShape 11">
            <a:extLst>
              <a:ext uri="{FF2B5EF4-FFF2-40B4-BE49-F238E27FC236}">
                <a16:creationId xmlns:a16="http://schemas.microsoft.com/office/drawing/2014/main" id="{7C115F9A-B23E-8340-8E39-309C431195AB}"/>
              </a:ext>
            </a:extLst>
          </p:cNvPr>
          <p:cNvSpPr>
            <a:spLocks noChangeArrowheads="1"/>
          </p:cNvSpPr>
          <p:nvPr/>
        </p:nvSpPr>
        <p:spPr bwMode="auto">
          <a:xfrm rot="21069674">
            <a:off x="3025137" y="2670371"/>
            <a:ext cx="990600" cy="838200"/>
          </a:xfrm>
          <a:prstGeom prst="hexagon">
            <a:avLst>
              <a:gd name="adj" fmla="val 29545"/>
              <a:gd name="vf" fmla="val 115470"/>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20" name="AutoShape 12">
            <a:extLst>
              <a:ext uri="{FF2B5EF4-FFF2-40B4-BE49-F238E27FC236}">
                <a16:creationId xmlns:a16="http://schemas.microsoft.com/office/drawing/2014/main" id="{31B8A1EA-5C7B-5344-8BFE-277531BEB16E}"/>
              </a:ext>
            </a:extLst>
          </p:cNvPr>
          <p:cNvSpPr>
            <a:spLocks noChangeArrowheads="1"/>
          </p:cNvSpPr>
          <p:nvPr/>
        </p:nvSpPr>
        <p:spPr bwMode="auto">
          <a:xfrm rot="1265957">
            <a:off x="2726687" y="2378271"/>
            <a:ext cx="1600200" cy="1449388"/>
          </a:xfrm>
          <a:prstGeom prst="hexagon">
            <a:avLst>
              <a:gd name="adj" fmla="val 27601"/>
              <a:gd name="vf" fmla="val 115470"/>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21" name="AutoShape 13">
            <a:extLst>
              <a:ext uri="{FF2B5EF4-FFF2-40B4-BE49-F238E27FC236}">
                <a16:creationId xmlns:a16="http://schemas.microsoft.com/office/drawing/2014/main" id="{6BC92956-3ECF-634D-AA4F-C9053B84DBE2}"/>
              </a:ext>
            </a:extLst>
          </p:cNvPr>
          <p:cNvSpPr>
            <a:spLocks noChangeArrowheads="1"/>
          </p:cNvSpPr>
          <p:nvPr/>
        </p:nvSpPr>
        <p:spPr bwMode="auto">
          <a:xfrm rot="3037848">
            <a:off x="2567937" y="2267146"/>
            <a:ext cx="1905000" cy="1676400"/>
          </a:xfrm>
          <a:prstGeom prst="hexagon">
            <a:avLst>
              <a:gd name="adj" fmla="val 28409"/>
              <a:gd name="vf" fmla="val 115470"/>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endParaRPr lang="en-US" altLang="en-US" sz="1800">
              <a:solidFill>
                <a:srgbClr val="000000"/>
              </a:solidFill>
              <a:latin typeface="Arial" panose="020B0604020202020204" pitchFamily="34" charset="0"/>
            </a:endParaRPr>
          </a:p>
        </p:txBody>
      </p:sp>
      <p:sp>
        <p:nvSpPr>
          <p:cNvPr id="36870" name="Line 14">
            <a:extLst>
              <a:ext uri="{FF2B5EF4-FFF2-40B4-BE49-F238E27FC236}">
                <a16:creationId xmlns:a16="http://schemas.microsoft.com/office/drawing/2014/main" id="{56F0E67D-BC2D-7347-B423-7721EB557F48}"/>
              </a:ext>
            </a:extLst>
          </p:cNvPr>
          <p:cNvSpPr>
            <a:spLocks noChangeShapeType="1"/>
          </p:cNvSpPr>
          <p:nvPr/>
        </p:nvSpPr>
        <p:spPr bwMode="auto">
          <a:xfrm flipH="1" flipV="1">
            <a:off x="2720337" y="1962346"/>
            <a:ext cx="1676400" cy="22860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1" name="Line 16">
            <a:extLst>
              <a:ext uri="{FF2B5EF4-FFF2-40B4-BE49-F238E27FC236}">
                <a16:creationId xmlns:a16="http://schemas.microsoft.com/office/drawing/2014/main" id="{AE56A687-B1AC-674B-BEEB-E2222B7A47B3}"/>
              </a:ext>
            </a:extLst>
          </p:cNvPr>
          <p:cNvSpPr>
            <a:spLocks noChangeShapeType="1"/>
          </p:cNvSpPr>
          <p:nvPr/>
        </p:nvSpPr>
        <p:spPr bwMode="auto">
          <a:xfrm flipH="1">
            <a:off x="2263137" y="2114746"/>
            <a:ext cx="25146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2" name="Text Box 17">
            <a:extLst>
              <a:ext uri="{FF2B5EF4-FFF2-40B4-BE49-F238E27FC236}">
                <a16:creationId xmlns:a16="http://schemas.microsoft.com/office/drawing/2014/main" id="{F2532EEE-53CC-CC45-8A34-5D8280828ADB}"/>
              </a:ext>
            </a:extLst>
          </p:cNvPr>
          <p:cNvSpPr txBox="1">
            <a:spLocks noChangeArrowheads="1"/>
          </p:cNvSpPr>
          <p:nvPr/>
        </p:nvSpPr>
        <p:spPr bwMode="auto">
          <a:xfrm>
            <a:off x="2520312" y="1713109"/>
            <a:ext cx="317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a:solidFill>
                  <a:srgbClr val="000000"/>
                </a:solidFill>
                <a:latin typeface="Arial" panose="020B0604020202020204" pitchFamily="34" charset="0"/>
              </a:rPr>
              <a:t>+</a:t>
            </a:r>
          </a:p>
        </p:txBody>
      </p:sp>
      <p:sp>
        <p:nvSpPr>
          <p:cNvPr id="36873" name="Text Box 19">
            <a:extLst>
              <a:ext uri="{FF2B5EF4-FFF2-40B4-BE49-F238E27FC236}">
                <a16:creationId xmlns:a16="http://schemas.microsoft.com/office/drawing/2014/main" id="{343B0C1F-FD06-7A47-9DF5-7BEDAA3DB0E2}"/>
              </a:ext>
            </a:extLst>
          </p:cNvPr>
          <p:cNvSpPr txBox="1">
            <a:spLocks noChangeArrowheads="1"/>
          </p:cNvSpPr>
          <p:nvPr/>
        </p:nvSpPr>
        <p:spPr bwMode="auto">
          <a:xfrm>
            <a:off x="4277674" y="4118172"/>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a:solidFill>
                  <a:srgbClr val="000000"/>
                </a:solidFill>
                <a:latin typeface="Arial" panose="020B0604020202020204" pitchFamily="34" charset="0"/>
              </a:rPr>
              <a:t>+</a:t>
            </a:r>
          </a:p>
        </p:txBody>
      </p:sp>
      <p:sp>
        <p:nvSpPr>
          <p:cNvPr id="36874" name="Text Box 20">
            <a:extLst>
              <a:ext uri="{FF2B5EF4-FFF2-40B4-BE49-F238E27FC236}">
                <a16:creationId xmlns:a16="http://schemas.microsoft.com/office/drawing/2014/main" id="{2964D322-4E1C-8143-BF18-AA3279E46E89}"/>
              </a:ext>
            </a:extLst>
          </p:cNvPr>
          <p:cNvSpPr txBox="1">
            <a:spLocks noChangeArrowheads="1"/>
          </p:cNvSpPr>
          <p:nvPr/>
        </p:nvSpPr>
        <p:spPr bwMode="auto">
          <a:xfrm>
            <a:off x="4734874" y="1857572"/>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a:solidFill>
                  <a:srgbClr val="000000"/>
                </a:solidFill>
                <a:latin typeface="Arial" panose="020B0604020202020204" pitchFamily="34" charset="0"/>
              </a:rPr>
              <a:t>-</a:t>
            </a:r>
          </a:p>
        </p:txBody>
      </p:sp>
      <p:sp>
        <p:nvSpPr>
          <p:cNvPr id="36875" name="Text Box 21">
            <a:extLst>
              <a:ext uri="{FF2B5EF4-FFF2-40B4-BE49-F238E27FC236}">
                <a16:creationId xmlns:a16="http://schemas.microsoft.com/office/drawing/2014/main" id="{D0972EF3-E7C5-B34B-8F1E-82257119C682}"/>
              </a:ext>
            </a:extLst>
          </p:cNvPr>
          <p:cNvSpPr txBox="1">
            <a:spLocks noChangeArrowheads="1"/>
          </p:cNvSpPr>
          <p:nvPr/>
        </p:nvSpPr>
        <p:spPr bwMode="auto">
          <a:xfrm>
            <a:off x="2056762" y="3867347"/>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a:solidFill>
                  <a:srgbClr val="000000"/>
                </a:solidFill>
                <a:latin typeface="Arial" panose="020B0604020202020204" pitchFamily="34" charset="0"/>
              </a:rPr>
              <a:t>-</a:t>
            </a:r>
          </a:p>
        </p:txBody>
      </p:sp>
      <p:sp>
        <p:nvSpPr>
          <p:cNvPr id="36876" name="Text Box 10">
            <a:extLst>
              <a:ext uri="{FF2B5EF4-FFF2-40B4-BE49-F238E27FC236}">
                <a16:creationId xmlns:a16="http://schemas.microsoft.com/office/drawing/2014/main" id="{70031B1A-8672-7E45-B34E-06FCB408F3AF}"/>
              </a:ext>
            </a:extLst>
          </p:cNvPr>
          <p:cNvSpPr txBox="1">
            <a:spLocks noChangeArrowheads="1"/>
          </p:cNvSpPr>
          <p:nvPr/>
        </p:nvSpPr>
        <p:spPr bwMode="auto">
          <a:xfrm>
            <a:off x="3008313" y="6338888"/>
            <a:ext cx="617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800">
                <a:solidFill>
                  <a:srgbClr val="000000"/>
                </a:solidFill>
                <a:latin typeface="Arial" panose="020B0604020202020204" pitchFamily="34" charset="0"/>
              </a:rPr>
              <a:t>10-20% per 100 m azimuth modulation in charge observed!</a:t>
            </a:r>
          </a:p>
        </p:txBody>
      </p:sp>
      <p:sp>
        <p:nvSpPr>
          <p:cNvPr id="36877" name="Line 6">
            <a:extLst>
              <a:ext uri="{FF2B5EF4-FFF2-40B4-BE49-F238E27FC236}">
                <a16:creationId xmlns:a16="http://schemas.microsoft.com/office/drawing/2014/main" id="{80C50C06-E6BF-1340-AFBA-1583B719CF6F}"/>
              </a:ext>
            </a:extLst>
          </p:cNvPr>
          <p:cNvSpPr>
            <a:spLocks noChangeShapeType="1"/>
          </p:cNvSpPr>
          <p:nvPr/>
        </p:nvSpPr>
        <p:spPr bwMode="auto">
          <a:xfrm>
            <a:off x="3175949" y="1524196"/>
            <a:ext cx="349250" cy="1504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8" name="Text Box 7">
            <a:extLst>
              <a:ext uri="{FF2B5EF4-FFF2-40B4-BE49-F238E27FC236}">
                <a16:creationId xmlns:a16="http://schemas.microsoft.com/office/drawing/2014/main" id="{282A4342-1EF9-1F42-B1DE-AFC5E542F18B}"/>
              </a:ext>
            </a:extLst>
          </p:cNvPr>
          <p:cNvSpPr txBox="1">
            <a:spLocks noChangeArrowheads="1"/>
          </p:cNvSpPr>
          <p:nvPr/>
        </p:nvSpPr>
        <p:spPr bwMode="auto">
          <a:xfrm>
            <a:off x="1578925" y="1136846"/>
            <a:ext cx="1603375" cy="376238"/>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a:solidFill>
                  <a:srgbClr val="000000"/>
                </a:solidFill>
                <a:latin typeface="Arial" panose="020B0604020202020204" pitchFamily="34" charset="0"/>
              </a:rPr>
              <a:t>flashing string</a:t>
            </a:r>
          </a:p>
        </p:txBody>
      </p:sp>
      <p:pic>
        <p:nvPicPr>
          <p:cNvPr id="36879" name="Picture 4" descr="c_2">
            <a:extLst>
              <a:ext uri="{FF2B5EF4-FFF2-40B4-BE49-F238E27FC236}">
                <a16:creationId xmlns:a16="http://schemas.microsoft.com/office/drawing/2014/main" id="{040F1EED-8E40-284D-97FF-C9229BDEE39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38312" y="1682946"/>
            <a:ext cx="4038600" cy="4117975"/>
          </a:xfrm>
        </p:spPr>
      </p:pic>
      <p:sp>
        <p:nvSpPr>
          <p:cNvPr id="36880" name="Text Box 5">
            <a:extLst>
              <a:ext uri="{FF2B5EF4-FFF2-40B4-BE49-F238E27FC236}">
                <a16:creationId xmlns:a16="http://schemas.microsoft.com/office/drawing/2014/main" id="{CEFEBCC6-5576-3D4C-940B-734E310DD9BA}"/>
              </a:ext>
            </a:extLst>
          </p:cNvPr>
          <p:cNvSpPr txBox="1">
            <a:spLocks noChangeArrowheads="1"/>
          </p:cNvSpPr>
          <p:nvPr/>
        </p:nvSpPr>
        <p:spPr bwMode="auto">
          <a:xfrm>
            <a:off x="7333612" y="2930721"/>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CC0000"/>
                </a:solidFill>
              </a:rPr>
              <a:t>62</a:t>
            </a:r>
          </a:p>
        </p:txBody>
      </p:sp>
      <p:sp>
        <p:nvSpPr>
          <p:cNvPr id="36881" name="Text Box 6">
            <a:extLst>
              <a:ext uri="{FF2B5EF4-FFF2-40B4-BE49-F238E27FC236}">
                <a16:creationId xmlns:a16="http://schemas.microsoft.com/office/drawing/2014/main" id="{6426E685-B4F2-F242-A7D4-6280DBECDDB2}"/>
              </a:ext>
            </a:extLst>
          </p:cNvPr>
          <p:cNvSpPr txBox="1">
            <a:spLocks noChangeArrowheads="1"/>
          </p:cNvSpPr>
          <p:nvPr/>
        </p:nvSpPr>
        <p:spPr bwMode="auto">
          <a:xfrm>
            <a:off x="8000362" y="3264096"/>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CC0000"/>
                </a:solidFill>
              </a:rPr>
              <a:t>54</a:t>
            </a:r>
          </a:p>
        </p:txBody>
      </p:sp>
      <p:sp>
        <p:nvSpPr>
          <p:cNvPr id="36882" name="Text Box 7">
            <a:extLst>
              <a:ext uri="{FF2B5EF4-FFF2-40B4-BE49-F238E27FC236}">
                <a16:creationId xmlns:a16="http://schemas.microsoft.com/office/drawing/2014/main" id="{D557B0E8-2A6C-F547-8E66-5CFAD9911B0F}"/>
              </a:ext>
            </a:extLst>
          </p:cNvPr>
          <p:cNvSpPr txBox="1">
            <a:spLocks noChangeArrowheads="1"/>
          </p:cNvSpPr>
          <p:nvPr/>
        </p:nvSpPr>
        <p:spPr bwMode="auto">
          <a:xfrm>
            <a:off x="8486137" y="3864171"/>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CC0000"/>
                </a:solidFill>
              </a:rPr>
              <a:t>55</a:t>
            </a:r>
          </a:p>
        </p:txBody>
      </p:sp>
      <p:sp>
        <p:nvSpPr>
          <p:cNvPr id="36883" name="Text Box 8">
            <a:extLst>
              <a:ext uri="{FF2B5EF4-FFF2-40B4-BE49-F238E27FC236}">
                <a16:creationId xmlns:a16="http://schemas.microsoft.com/office/drawing/2014/main" id="{3CE0311B-5EFA-B44F-8EB7-A43D2A2B0320}"/>
              </a:ext>
            </a:extLst>
          </p:cNvPr>
          <p:cNvSpPr txBox="1">
            <a:spLocks noChangeArrowheads="1"/>
          </p:cNvSpPr>
          <p:nvPr/>
        </p:nvSpPr>
        <p:spPr bwMode="auto">
          <a:xfrm>
            <a:off x="9143362" y="3321246"/>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CC0000"/>
                </a:solidFill>
              </a:rPr>
              <a:t>64</a:t>
            </a:r>
          </a:p>
        </p:txBody>
      </p:sp>
      <p:sp>
        <p:nvSpPr>
          <p:cNvPr id="36884" name="Text Box 9">
            <a:extLst>
              <a:ext uri="{FF2B5EF4-FFF2-40B4-BE49-F238E27FC236}">
                <a16:creationId xmlns:a16="http://schemas.microsoft.com/office/drawing/2014/main" id="{67CDE266-32A2-DA48-803F-27C29C4EEDA4}"/>
              </a:ext>
            </a:extLst>
          </p:cNvPr>
          <p:cNvSpPr txBox="1">
            <a:spLocks noChangeArrowheads="1"/>
          </p:cNvSpPr>
          <p:nvPr/>
        </p:nvSpPr>
        <p:spPr bwMode="auto">
          <a:xfrm>
            <a:off x="9733912" y="3216471"/>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CC0000"/>
                </a:solidFill>
              </a:rPr>
              <a:t>71</a:t>
            </a:r>
          </a:p>
        </p:txBody>
      </p:sp>
      <p:sp>
        <p:nvSpPr>
          <p:cNvPr id="36885" name="Text Box 10">
            <a:extLst>
              <a:ext uri="{FF2B5EF4-FFF2-40B4-BE49-F238E27FC236}">
                <a16:creationId xmlns:a16="http://schemas.microsoft.com/office/drawing/2014/main" id="{F4769751-53F2-3E43-AB4D-B23E9B98A289}"/>
              </a:ext>
            </a:extLst>
          </p:cNvPr>
          <p:cNvSpPr txBox="1">
            <a:spLocks noChangeArrowheads="1"/>
          </p:cNvSpPr>
          <p:nvPr/>
        </p:nvSpPr>
        <p:spPr bwMode="auto">
          <a:xfrm>
            <a:off x="10200637" y="3521271"/>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CC0000"/>
                </a:solidFill>
              </a:rPr>
              <a:t>70</a:t>
            </a:r>
          </a:p>
        </p:txBody>
      </p:sp>
      <p:sp>
        <p:nvSpPr>
          <p:cNvPr id="36886" name="Text Box 11">
            <a:extLst>
              <a:ext uri="{FF2B5EF4-FFF2-40B4-BE49-F238E27FC236}">
                <a16:creationId xmlns:a16="http://schemas.microsoft.com/office/drawing/2014/main" id="{B6691021-72E6-1342-A6D7-BC24D136733A}"/>
              </a:ext>
            </a:extLst>
          </p:cNvPr>
          <p:cNvSpPr txBox="1">
            <a:spLocks noChangeArrowheads="1"/>
          </p:cNvSpPr>
          <p:nvPr/>
        </p:nvSpPr>
        <p:spPr bwMode="auto">
          <a:xfrm>
            <a:off x="7628887" y="2892621"/>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FF"/>
                </a:solidFill>
              </a:rPr>
              <a:t>53</a:t>
            </a:r>
          </a:p>
        </p:txBody>
      </p:sp>
      <p:sp>
        <p:nvSpPr>
          <p:cNvPr id="36887" name="Text Box 12">
            <a:extLst>
              <a:ext uri="{FF2B5EF4-FFF2-40B4-BE49-F238E27FC236}">
                <a16:creationId xmlns:a16="http://schemas.microsoft.com/office/drawing/2014/main" id="{C9F1CAF8-A7EA-9447-93C4-F01798B9AB91}"/>
              </a:ext>
            </a:extLst>
          </p:cNvPr>
          <p:cNvSpPr txBox="1">
            <a:spLocks noChangeArrowheads="1"/>
          </p:cNvSpPr>
          <p:nvPr/>
        </p:nvSpPr>
        <p:spPr bwMode="auto">
          <a:xfrm>
            <a:off x="8057512" y="3841946"/>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FF"/>
                </a:solidFill>
              </a:rPr>
              <a:t>45</a:t>
            </a:r>
          </a:p>
        </p:txBody>
      </p:sp>
      <p:sp>
        <p:nvSpPr>
          <p:cNvPr id="36888" name="Text Box 13">
            <a:extLst>
              <a:ext uri="{FF2B5EF4-FFF2-40B4-BE49-F238E27FC236}">
                <a16:creationId xmlns:a16="http://schemas.microsoft.com/office/drawing/2014/main" id="{77A2D2AD-2541-1D49-A150-B5A50634B827}"/>
              </a:ext>
            </a:extLst>
          </p:cNvPr>
          <p:cNvSpPr txBox="1">
            <a:spLocks noChangeArrowheads="1"/>
          </p:cNvSpPr>
          <p:nvPr/>
        </p:nvSpPr>
        <p:spPr bwMode="auto">
          <a:xfrm>
            <a:off x="8876662" y="3918146"/>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FF"/>
                </a:solidFill>
              </a:rPr>
              <a:t>56</a:t>
            </a:r>
          </a:p>
        </p:txBody>
      </p:sp>
      <p:sp>
        <p:nvSpPr>
          <p:cNvPr id="36889" name="Text Box 14">
            <a:extLst>
              <a:ext uri="{FF2B5EF4-FFF2-40B4-BE49-F238E27FC236}">
                <a16:creationId xmlns:a16="http://schemas.microsoft.com/office/drawing/2014/main" id="{2DFE99EF-487B-BD40-90D1-7D653BEDC01D}"/>
              </a:ext>
            </a:extLst>
          </p:cNvPr>
          <p:cNvSpPr txBox="1">
            <a:spLocks noChangeArrowheads="1"/>
          </p:cNvSpPr>
          <p:nvPr/>
        </p:nvSpPr>
        <p:spPr bwMode="auto">
          <a:xfrm>
            <a:off x="9343387" y="2937071"/>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FF"/>
                </a:solidFill>
              </a:rPr>
              <a:t>72</a:t>
            </a:r>
          </a:p>
        </p:txBody>
      </p:sp>
      <p:sp>
        <p:nvSpPr>
          <p:cNvPr id="36890" name="Text Box 15">
            <a:extLst>
              <a:ext uri="{FF2B5EF4-FFF2-40B4-BE49-F238E27FC236}">
                <a16:creationId xmlns:a16="http://schemas.microsoft.com/office/drawing/2014/main" id="{D7E6F757-B175-AB49-A5C9-26EC235D62F8}"/>
              </a:ext>
            </a:extLst>
          </p:cNvPr>
          <p:cNvSpPr txBox="1">
            <a:spLocks noChangeArrowheads="1"/>
          </p:cNvSpPr>
          <p:nvPr/>
        </p:nvSpPr>
        <p:spPr bwMode="auto">
          <a:xfrm>
            <a:off x="9810112" y="3784796"/>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FF"/>
                </a:solidFill>
              </a:rPr>
              <a:t>77</a:t>
            </a:r>
          </a:p>
        </p:txBody>
      </p:sp>
      <p:sp>
        <p:nvSpPr>
          <p:cNvPr id="36891" name="Text Box 16">
            <a:extLst>
              <a:ext uri="{FF2B5EF4-FFF2-40B4-BE49-F238E27FC236}">
                <a16:creationId xmlns:a16="http://schemas.microsoft.com/office/drawing/2014/main" id="{CB1029A8-3B19-2045-A277-38BA9329969C}"/>
              </a:ext>
            </a:extLst>
          </p:cNvPr>
          <p:cNvSpPr txBox="1">
            <a:spLocks noChangeArrowheads="1"/>
          </p:cNvSpPr>
          <p:nvPr/>
        </p:nvSpPr>
        <p:spPr bwMode="auto">
          <a:xfrm>
            <a:off x="10495912" y="3832421"/>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000">
                <a:solidFill>
                  <a:srgbClr val="0000FF"/>
                </a:solidFill>
              </a:rPr>
              <a:t>69</a:t>
            </a:r>
          </a:p>
        </p:txBody>
      </p:sp>
      <p:sp>
        <p:nvSpPr>
          <p:cNvPr id="2" name="Slide Number Placeholder 1">
            <a:extLst>
              <a:ext uri="{FF2B5EF4-FFF2-40B4-BE49-F238E27FC236}">
                <a16:creationId xmlns:a16="http://schemas.microsoft.com/office/drawing/2014/main" id="{B3147098-8E9A-7D4D-BE32-EADA9F569F7B}"/>
              </a:ext>
            </a:extLst>
          </p:cNvPr>
          <p:cNvSpPr>
            <a:spLocks noGrp="1"/>
          </p:cNvSpPr>
          <p:nvPr>
            <p:ph type="sldNum" sz="quarter" idx="12"/>
          </p:nvPr>
        </p:nvSpPr>
        <p:spPr/>
        <p:txBody>
          <a:bodyPr/>
          <a:lstStyle/>
          <a:p>
            <a:fld id="{27226ADF-B000-0543-B1DB-C64C39011441}" type="slidenum">
              <a:rPr lang="en-US" smtClean="0"/>
              <a:t>12</a:t>
            </a:fld>
            <a:endParaRPr lang="en-US"/>
          </a:p>
        </p:txBody>
      </p:sp>
    </p:spTree>
    <p:extLst>
      <p:ext uri="{BB962C8B-B14F-4D97-AF65-F5344CB8AC3E}">
        <p14:creationId xmlns:p14="http://schemas.microsoft.com/office/powerpoint/2010/main" val="871589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5B1BC0F-E895-6046-9BE5-5DCAC9AD6847}"/>
              </a:ext>
            </a:extLst>
          </p:cNvPr>
          <p:cNvSpPr>
            <a:spLocks noGrp="1" noChangeArrowheads="1"/>
          </p:cNvSpPr>
          <p:nvPr>
            <p:ph type="title"/>
          </p:nvPr>
        </p:nvSpPr>
        <p:spPr>
          <a:xfrm>
            <a:off x="838200" y="0"/>
            <a:ext cx="10515600" cy="1325563"/>
          </a:xfrm>
          <a:extLst>
            <a:ext uri="{909E8E84-426E-40dd-AFC4-6F175D3DCCD1}"/>
            <a:ext uri="{91240B29-F687-4f45-9708-019B960494DF}"/>
            <a:ext uri="{AF507438-7753-43e0-B8FC-AC1667EBCBE1}"/>
          </a:extLst>
        </p:spPr>
        <p:txBody>
          <a:bodyPr/>
          <a:lstStyle/>
          <a:p>
            <a:pPr algn="ctr" eaLnBrk="1" hangingPunct="1">
              <a:defRPr/>
            </a:pPr>
            <a:r>
              <a:rPr lang="en-US" dirty="0">
                <a:cs typeface="+mj-cs"/>
              </a:rPr>
              <a:t>Charge variation vs. distance</a:t>
            </a:r>
          </a:p>
        </p:txBody>
      </p:sp>
      <p:pic>
        <p:nvPicPr>
          <p:cNvPr id="37890" name="Picture 3" descr="c-mie_1">
            <a:extLst>
              <a:ext uri="{FF2B5EF4-FFF2-40B4-BE49-F238E27FC236}">
                <a16:creationId xmlns:a16="http://schemas.microsoft.com/office/drawing/2014/main" id="{58858B4F-598C-CD48-84CA-3C12523017F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8124" y="1677988"/>
            <a:ext cx="4038600" cy="4368800"/>
          </a:xfrm>
        </p:spPr>
      </p:pic>
      <p:pic>
        <p:nvPicPr>
          <p:cNvPr id="37891" name="Picture 4" descr="c-lea_1">
            <a:extLst>
              <a:ext uri="{FF2B5EF4-FFF2-40B4-BE49-F238E27FC236}">
                <a16:creationId xmlns:a16="http://schemas.microsoft.com/office/drawing/2014/main" id="{63C7B290-646A-864A-9E57-411C802A8C0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025276" y="1677988"/>
            <a:ext cx="4038600" cy="4368800"/>
          </a:xfrm>
        </p:spPr>
      </p:pic>
      <p:sp>
        <p:nvSpPr>
          <p:cNvPr id="37892" name="Text Box 5">
            <a:extLst>
              <a:ext uri="{FF2B5EF4-FFF2-40B4-BE49-F238E27FC236}">
                <a16:creationId xmlns:a16="http://schemas.microsoft.com/office/drawing/2014/main" id="{DCF7A36F-DAAF-5E42-A192-54B30200E2BB}"/>
              </a:ext>
            </a:extLst>
          </p:cNvPr>
          <p:cNvSpPr txBox="1">
            <a:spLocks noChangeArrowheads="1"/>
          </p:cNvSpPr>
          <p:nvPr/>
        </p:nvSpPr>
        <p:spPr bwMode="auto">
          <a:xfrm>
            <a:off x="721849" y="1190625"/>
            <a:ext cx="285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800" dirty="0">
                <a:solidFill>
                  <a:srgbClr val="000000"/>
                </a:solidFill>
                <a:latin typeface="Arial" panose="020B0604020202020204" pitchFamily="34" charset="0"/>
              </a:rPr>
              <a:t>SPICE Mie [SPICE Paper]</a:t>
            </a:r>
          </a:p>
        </p:txBody>
      </p:sp>
      <p:sp>
        <p:nvSpPr>
          <p:cNvPr id="37893" name="Text Box 6">
            <a:extLst>
              <a:ext uri="{FF2B5EF4-FFF2-40B4-BE49-F238E27FC236}">
                <a16:creationId xmlns:a16="http://schemas.microsoft.com/office/drawing/2014/main" id="{83733F25-AC2F-3B44-AADB-CF04DC29D757}"/>
              </a:ext>
            </a:extLst>
          </p:cNvPr>
          <p:cNvSpPr txBox="1">
            <a:spLocks noChangeArrowheads="1"/>
          </p:cNvSpPr>
          <p:nvPr/>
        </p:nvSpPr>
        <p:spPr bwMode="auto">
          <a:xfrm>
            <a:off x="9387351" y="1190625"/>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n-US" altLang="en-US" sz="1800" dirty="0">
                <a:solidFill>
                  <a:srgbClr val="000000"/>
                </a:solidFill>
                <a:latin typeface="Arial" panose="020B0604020202020204" pitchFamily="34" charset="0"/>
              </a:rPr>
              <a:t>SPICE Lea</a:t>
            </a:r>
          </a:p>
        </p:txBody>
      </p:sp>
      <p:sp>
        <p:nvSpPr>
          <p:cNvPr id="37894" name="Text Box 7">
            <a:extLst>
              <a:ext uri="{FF2B5EF4-FFF2-40B4-BE49-F238E27FC236}">
                <a16:creationId xmlns:a16="http://schemas.microsoft.com/office/drawing/2014/main" id="{E4F5350C-102C-2B44-8435-C2C4D10FCA7A}"/>
              </a:ext>
            </a:extLst>
          </p:cNvPr>
          <p:cNvSpPr txBox="1">
            <a:spLocks noChangeArrowheads="1"/>
          </p:cNvSpPr>
          <p:nvPr/>
        </p:nvSpPr>
        <p:spPr bwMode="auto">
          <a:xfrm>
            <a:off x="509124" y="1865313"/>
            <a:ext cx="101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a:solidFill>
                  <a:srgbClr val="0000FF"/>
                </a:solidFill>
                <a:latin typeface="Arial" panose="020B0604020202020204" pitchFamily="34" charset="0"/>
              </a:rPr>
              <a:t>~ 125 m</a:t>
            </a:r>
          </a:p>
        </p:txBody>
      </p:sp>
      <p:sp>
        <p:nvSpPr>
          <p:cNvPr id="37895" name="Text Box 8">
            <a:extLst>
              <a:ext uri="{FF2B5EF4-FFF2-40B4-BE49-F238E27FC236}">
                <a16:creationId xmlns:a16="http://schemas.microsoft.com/office/drawing/2014/main" id="{5CD33DFF-D349-8A40-9B80-5086AA07BB4F}"/>
              </a:ext>
            </a:extLst>
          </p:cNvPr>
          <p:cNvSpPr txBox="1">
            <a:spLocks noChangeArrowheads="1"/>
          </p:cNvSpPr>
          <p:nvPr/>
        </p:nvSpPr>
        <p:spPr bwMode="auto">
          <a:xfrm>
            <a:off x="509124" y="3214688"/>
            <a:ext cx="101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dirty="0">
                <a:solidFill>
                  <a:srgbClr val="0000FF"/>
                </a:solidFill>
                <a:latin typeface="Arial" panose="020B0604020202020204" pitchFamily="34" charset="0"/>
              </a:rPr>
              <a:t>~ 217 m</a:t>
            </a:r>
          </a:p>
        </p:txBody>
      </p:sp>
      <p:sp>
        <p:nvSpPr>
          <p:cNvPr id="37896" name="Text Box 9">
            <a:extLst>
              <a:ext uri="{FF2B5EF4-FFF2-40B4-BE49-F238E27FC236}">
                <a16:creationId xmlns:a16="http://schemas.microsoft.com/office/drawing/2014/main" id="{A11D73FA-066F-2140-AFF4-F210E2EE978F}"/>
              </a:ext>
            </a:extLst>
          </p:cNvPr>
          <p:cNvSpPr txBox="1">
            <a:spLocks noChangeArrowheads="1"/>
          </p:cNvSpPr>
          <p:nvPr/>
        </p:nvSpPr>
        <p:spPr bwMode="auto">
          <a:xfrm>
            <a:off x="509124" y="4572001"/>
            <a:ext cx="101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a:solidFill>
                  <a:srgbClr val="0000FF"/>
                </a:solidFill>
                <a:latin typeface="Arial" panose="020B0604020202020204" pitchFamily="34" charset="0"/>
              </a:rPr>
              <a:t>~ 250 m</a:t>
            </a:r>
          </a:p>
        </p:txBody>
      </p:sp>
      <p:sp>
        <p:nvSpPr>
          <p:cNvPr id="37897" name="Line 10">
            <a:extLst>
              <a:ext uri="{FF2B5EF4-FFF2-40B4-BE49-F238E27FC236}">
                <a16:creationId xmlns:a16="http://schemas.microsoft.com/office/drawing/2014/main" id="{3654970C-5CD3-1749-9F3C-FB9FCA998976}"/>
              </a:ext>
            </a:extLst>
          </p:cNvPr>
          <p:cNvSpPr>
            <a:spLocks noChangeShapeType="1"/>
          </p:cNvSpPr>
          <p:nvPr/>
        </p:nvSpPr>
        <p:spPr bwMode="auto">
          <a:xfrm>
            <a:off x="5333998" y="5464527"/>
            <a:ext cx="1524000" cy="0"/>
          </a:xfrm>
          <a:prstGeom prst="line">
            <a:avLst/>
          </a:prstGeom>
          <a:noFill/>
          <a:ln w="635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2" name="Picture 3" descr="c_1">
            <a:extLst>
              <a:ext uri="{FF2B5EF4-FFF2-40B4-BE49-F238E27FC236}">
                <a16:creationId xmlns:a16="http://schemas.microsoft.com/office/drawing/2014/main" id="{11B6945A-DEF0-7F4A-BD2E-7D5A95A7B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767" y="1699536"/>
            <a:ext cx="3336463" cy="33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a1">
            <a:extLst>
              <a:ext uri="{FF2B5EF4-FFF2-40B4-BE49-F238E27FC236}">
                <a16:creationId xmlns:a16="http://schemas.microsoft.com/office/drawing/2014/main" id="{15434C32-0157-F145-9091-2DC87CDD87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923" y="6130909"/>
            <a:ext cx="42481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79531C-2F2E-F34F-B086-26ECC3E21BF5}"/>
              </a:ext>
            </a:extLst>
          </p:cNvPr>
          <p:cNvSpPr txBox="1"/>
          <p:nvPr/>
        </p:nvSpPr>
        <p:spPr>
          <a:xfrm>
            <a:off x="5084439" y="5762933"/>
            <a:ext cx="2023118" cy="369332"/>
          </a:xfrm>
          <a:prstGeom prst="rect">
            <a:avLst/>
          </a:prstGeom>
          <a:noFill/>
        </p:spPr>
        <p:txBody>
          <a:bodyPr wrap="none" rtlCol="0">
            <a:spAutoFit/>
          </a:bodyPr>
          <a:lstStyle/>
          <a:p>
            <a:r>
              <a:rPr lang="en-US" i="1" u="sng" dirty="0"/>
              <a:t>Scattering function:</a:t>
            </a:r>
          </a:p>
        </p:txBody>
      </p:sp>
      <p:sp>
        <p:nvSpPr>
          <p:cNvPr id="3" name="Slide Number Placeholder 2">
            <a:extLst>
              <a:ext uri="{FF2B5EF4-FFF2-40B4-BE49-F238E27FC236}">
                <a16:creationId xmlns:a16="http://schemas.microsoft.com/office/drawing/2014/main" id="{9C1FDB36-9939-A644-9AFA-545B8DDFFFF2}"/>
              </a:ext>
            </a:extLst>
          </p:cNvPr>
          <p:cNvSpPr>
            <a:spLocks noGrp="1"/>
          </p:cNvSpPr>
          <p:nvPr>
            <p:ph type="sldNum" sz="quarter" idx="12"/>
          </p:nvPr>
        </p:nvSpPr>
        <p:spPr/>
        <p:txBody>
          <a:bodyPr/>
          <a:lstStyle/>
          <a:p>
            <a:fld id="{27226ADF-B000-0543-B1DB-C64C39011441}" type="slidenum">
              <a:rPr lang="en-US" smtClean="0"/>
              <a:t>13</a:t>
            </a:fld>
            <a:endParaRPr lang="en-US"/>
          </a:p>
        </p:txBody>
      </p:sp>
    </p:spTree>
    <p:extLst>
      <p:ext uri="{BB962C8B-B14F-4D97-AF65-F5344CB8AC3E}">
        <p14:creationId xmlns:p14="http://schemas.microsoft.com/office/powerpoint/2010/main" val="1903833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2518-678F-4541-A468-83D8F8EBBF08}"/>
              </a:ext>
            </a:extLst>
          </p:cNvPr>
          <p:cNvSpPr>
            <a:spLocks noGrp="1"/>
          </p:cNvSpPr>
          <p:nvPr>
            <p:ph type="title"/>
          </p:nvPr>
        </p:nvSpPr>
        <p:spPr>
          <a:xfrm>
            <a:off x="838200" y="6350"/>
            <a:ext cx="10515600" cy="1325563"/>
          </a:xfrm>
        </p:spPr>
        <p:txBody>
          <a:bodyPr/>
          <a:lstStyle/>
          <a:p>
            <a:r>
              <a:rPr lang="en-US" dirty="0"/>
              <a:t>Glacial ice flow, ice layer tilt at the South Pole</a:t>
            </a:r>
          </a:p>
        </p:txBody>
      </p:sp>
      <p:pic>
        <p:nvPicPr>
          <p:cNvPr id="4" name="Picture 3" descr="Distances">
            <a:extLst>
              <a:ext uri="{FF2B5EF4-FFF2-40B4-BE49-F238E27FC236}">
                <a16:creationId xmlns:a16="http://schemas.microsoft.com/office/drawing/2014/main" id="{0DEDF63C-F7E5-D240-A732-3027B3C817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82"/>
          <a:stretch/>
        </p:blipFill>
        <p:spPr bwMode="auto">
          <a:xfrm>
            <a:off x="212726" y="1398497"/>
            <a:ext cx="6248400" cy="545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442D2A79-B64D-D746-A100-BD7058503D12}"/>
              </a:ext>
            </a:extLst>
          </p:cNvPr>
          <p:cNvSpPr>
            <a:spLocks noChangeShapeType="1"/>
          </p:cNvSpPr>
          <p:nvPr/>
        </p:nvSpPr>
        <p:spPr bwMode="auto">
          <a:xfrm flipV="1">
            <a:off x="6762751" y="2173289"/>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3" name="Line 9">
            <a:extLst>
              <a:ext uri="{FF2B5EF4-FFF2-40B4-BE49-F238E27FC236}">
                <a16:creationId xmlns:a16="http://schemas.microsoft.com/office/drawing/2014/main" id="{DAC21F33-3A8B-C049-9C7F-50625EB58AA3}"/>
              </a:ext>
            </a:extLst>
          </p:cNvPr>
          <p:cNvSpPr>
            <a:spLocks noChangeShapeType="1"/>
          </p:cNvSpPr>
          <p:nvPr/>
        </p:nvSpPr>
        <p:spPr bwMode="auto">
          <a:xfrm>
            <a:off x="6381751" y="2554289"/>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4" name="Text Box 10">
            <a:extLst>
              <a:ext uri="{FF2B5EF4-FFF2-40B4-BE49-F238E27FC236}">
                <a16:creationId xmlns:a16="http://schemas.microsoft.com/office/drawing/2014/main" id="{AED607EF-BFB1-9F4C-9C6E-A0E443CE8EE4}"/>
              </a:ext>
            </a:extLst>
          </p:cNvPr>
          <p:cNvSpPr txBox="1">
            <a:spLocks noChangeArrowheads="1"/>
          </p:cNvSpPr>
          <p:nvPr/>
        </p:nvSpPr>
        <p:spPr bwMode="auto">
          <a:xfrm>
            <a:off x="6619876" y="1916114"/>
            <a:ext cx="2936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N</a:t>
            </a:r>
          </a:p>
        </p:txBody>
      </p:sp>
      <p:sp>
        <p:nvSpPr>
          <p:cNvPr id="15" name="Text Box 11">
            <a:extLst>
              <a:ext uri="{FF2B5EF4-FFF2-40B4-BE49-F238E27FC236}">
                <a16:creationId xmlns:a16="http://schemas.microsoft.com/office/drawing/2014/main" id="{AF82589D-9FA4-FB4F-AF56-DABF8176B100}"/>
              </a:ext>
            </a:extLst>
          </p:cNvPr>
          <p:cNvSpPr txBox="1">
            <a:spLocks noChangeArrowheads="1"/>
          </p:cNvSpPr>
          <p:nvPr/>
        </p:nvSpPr>
        <p:spPr bwMode="auto">
          <a:xfrm>
            <a:off x="7099301" y="2406651"/>
            <a:ext cx="2857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200">
                <a:solidFill>
                  <a:srgbClr val="000000"/>
                </a:solidFill>
                <a:latin typeface="Arial" charset="0"/>
                <a:ea typeface="ＭＳ Ｐゴシック" charset="0"/>
              </a:rPr>
              <a:t>E</a:t>
            </a:r>
          </a:p>
        </p:txBody>
      </p:sp>
      <p:sp>
        <p:nvSpPr>
          <p:cNvPr id="16" name="Line 12">
            <a:extLst>
              <a:ext uri="{FF2B5EF4-FFF2-40B4-BE49-F238E27FC236}">
                <a16:creationId xmlns:a16="http://schemas.microsoft.com/office/drawing/2014/main" id="{1C61BE59-6A10-004D-8D8C-618352ED7415}"/>
              </a:ext>
            </a:extLst>
          </p:cNvPr>
          <p:cNvSpPr>
            <a:spLocks noChangeShapeType="1"/>
          </p:cNvSpPr>
          <p:nvPr/>
        </p:nvSpPr>
        <p:spPr bwMode="auto">
          <a:xfrm flipH="1" flipV="1">
            <a:off x="6524626" y="2268539"/>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7" name="Line 13">
            <a:extLst>
              <a:ext uri="{FF2B5EF4-FFF2-40B4-BE49-F238E27FC236}">
                <a16:creationId xmlns:a16="http://schemas.microsoft.com/office/drawing/2014/main" id="{62C47862-7B7A-DD45-81CA-7D5AC4EBFEF0}"/>
              </a:ext>
            </a:extLst>
          </p:cNvPr>
          <p:cNvSpPr>
            <a:spLocks noChangeShapeType="1"/>
          </p:cNvSpPr>
          <p:nvPr/>
        </p:nvSpPr>
        <p:spPr bwMode="auto">
          <a:xfrm>
            <a:off x="6981826" y="2801939"/>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18" name="Text Box 14">
            <a:extLst>
              <a:ext uri="{FF2B5EF4-FFF2-40B4-BE49-F238E27FC236}">
                <a16:creationId xmlns:a16="http://schemas.microsoft.com/office/drawing/2014/main" id="{D4556EB5-0198-3A4B-A792-638C5AFB2892}"/>
              </a:ext>
            </a:extLst>
          </p:cNvPr>
          <p:cNvSpPr txBox="1">
            <a:spLocks noChangeArrowheads="1"/>
          </p:cNvSpPr>
          <p:nvPr/>
        </p:nvSpPr>
        <p:spPr bwMode="auto">
          <a:xfrm>
            <a:off x="7381876" y="2536826"/>
            <a:ext cx="150495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a:defRPr/>
            </a:pPr>
            <a:r>
              <a:rPr lang="en-US" sz="1400" dirty="0">
                <a:solidFill>
                  <a:srgbClr val="000000"/>
                </a:solidFill>
                <a:latin typeface="Arial" charset="0"/>
                <a:ea typeface="ＭＳ Ｐゴシック" charset="0"/>
              </a:rPr>
              <a:t>Ice flow direction</a:t>
            </a:r>
          </a:p>
          <a:p>
            <a:pPr algn="ctr" defTabSz="914400">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19" name="Line 4">
            <a:extLst>
              <a:ext uri="{FF2B5EF4-FFF2-40B4-BE49-F238E27FC236}">
                <a16:creationId xmlns:a16="http://schemas.microsoft.com/office/drawing/2014/main" id="{76DB8081-3DD0-9843-9287-B975A1ABCF90}"/>
              </a:ext>
            </a:extLst>
          </p:cNvPr>
          <p:cNvSpPr>
            <a:spLocks noChangeShapeType="1"/>
          </p:cNvSpPr>
          <p:nvPr/>
        </p:nvSpPr>
        <p:spPr bwMode="auto">
          <a:xfrm flipH="1" flipV="1">
            <a:off x="4964113" y="1558926"/>
            <a:ext cx="2149475" cy="2546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0" name="Line 5">
            <a:extLst>
              <a:ext uri="{FF2B5EF4-FFF2-40B4-BE49-F238E27FC236}">
                <a16:creationId xmlns:a16="http://schemas.microsoft.com/office/drawing/2014/main" id="{25F8F3B9-B862-354B-B98C-E49BC273DC99}"/>
              </a:ext>
            </a:extLst>
          </p:cNvPr>
          <p:cNvSpPr>
            <a:spLocks noChangeShapeType="1"/>
          </p:cNvSpPr>
          <p:nvPr/>
        </p:nvSpPr>
        <p:spPr bwMode="auto">
          <a:xfrm>
            <a:off x="7113588" y="4100514"/>
            <a:ext cx="3175" cy="91598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1" name="Text Box 7">
            <a:extLst>
              <a:ext uri="{FF2B5EF4-FFF2-40B4-BE49-F238E27FC236}">
                <a16:creationId xmlns:a16="http://schemas.microsoft.com/office/drawing/2014/main" id="{C0D5F959-6FED-0F4E-A5B2-14B23FD0ACDC}"/>
              </a:ext>
            </a:extLst>
          </p:cNvPr>
          <p:cNvSpPr txBox="1">
            <a:spLocks noChangeArrowheads="1"/>
          </p:cNvSpPr>
          <p:nvPr/>
        </p:nvSpPr>
        <p:spPr bwMode="auto">
          <a:xfrm>
            <a:off x="7298277" y="4737101"/>
            <a:ext cx="149752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a:defRPr/>
            </a:pPr>
            <a:r>
              <a:rPr lang="en-US" sz="1400" dirty="0">
                <a:solidFill>
                  <a:srgbClr val="000000"/>
                </a:solidFill>
                <a:latin typeface="Arial" charset="0"/>
                <a:ea typeface="ＭＳ Ｐゴシック" charset="0"/>
              </a:rPr>
              <a:t>Less attenuation</a:t>
            </a:r>
          </a:p>
          <a:p>
            <a:pPr algn="ctr" defTabSz="914400">
              <a:defRPr/>
            </a:pPr>
            <a:r>
              <a:rPr lang="en-US" sz="1400" dirty="0">
                <a:solidFill>
                  <a:srgbClr val="000000"/>
                </a:solidFill>
                <a:latin typeface="Arial" charset="0"/>
                <a:ea typeface="ＭＳ Ｐゴシック" charset="0"/>
              </a:rPr>
              <a:t>41</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NW</a:t>
            </a:r>
          </a:p>
        </p:txBody>
      </p:sp>
      <p:sp>
        <p:nvSpPr>
          <p:cNvPr id="22" name="Line 16">
            <a:extLst>
              <a:ext uri="{FF2B5EF4-FFF2-40B4-BE49-F238E27FC236}">
                <a16:creationId xmlns:a16="http://schemas.microsoft.com/office/drawing/2014/main" id="{2AB55709-AA2F-5049-9071-F1CE3A8FE59B}"/>
              </a:ext>
            </a:extLst>
          </p:cNvPr>
          <p:cNvSpPr>
            <a:spLocks noChangeShapeType="1"/>
          </p:cNvSpPr>
          <p:nvPr/>
        </p:nvSpPr>
        <p:spPr bwMode="auto">
          <a:xfrm>
            <a:off x="6003926" y="2792414"/>
            <a:ext cx="896937" cy="1071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3" name="Line 6">
            <a:extLst>
              <a:ext uri="{FF2B5EF4-FFF2-40B4-BE49-F238E27FC236}">
                <a16:creationId xmlns:a16="http://schemas.microsoft.com/office/drawing/2014/main" id="{91BCD02F-DB3D-8A4B-B83B-897F77805991}"/>
              </a:ext>
            </a:extLst>
          </p:cNvPr>
          <p:cNvSpPr>
            <a:spLocks noChangeShapeType="1"/>
          </p:cNvSpPr>
          <p:nvPr/>
        </p:nvSpPr>
        <p:spPr bwMode="auto">
          <a:xfrm>
            <a:off x="7116763" y="5016501"/>
            <a:ext cx="1752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4" name="Line 16">
            <a:extLst>
              <a:ext uri="{FF2B5EF4-FFF2-40B4-BE49-F238E27FC236}">
                <a16:creationId xmlns:a16="http://schemas.microsoft.com/office/drawing/2014/main" id="{B760140C-BFC0-7645-9D48-8D80D3018C4C}"/>
              </a:ext>
            </a:extLst>
          </p:cNvPr>
          <p:cNvSpPr>
            <a:spLocks noChangeShapeType="1"/>
          </p:cNvSpPr>
          <p:nvPr/>
        </p:nvSpPr>
        <p:spPr bwMode="auto">
          <a:xfrm flipH="1">
            <a:off x="6249988" y="2190751"/>
            <a:ext cx="881063" cy="868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5" name="Line 13">
            <a:extLst>
              <a:ext uri="{FF2B5EF4-FFF2-40B4-BE49-F238E27FC236}">
                <a16:creationId xmlns:a16="http://schemas.microsoft.com/office/drawing/2014/main" id="{BDBD5343-F991-3241-B5DB-11664A3C7563}"/>
              </a:ext>
            </a:extLst>
          </p:cNvPr>
          <p:cNvSpPr>
            <a:spLocks noChangeShapeType="1"/>
          </p:cNvSpPr>
          <p:nvPr/>
        </p:nvSpPr>
        <p:spPr bwMode="auto">
          <a:xfrm>
            <a:off x="7116763" y="2190751"/>
            <a:ext cx="1905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latin typeface="Arial" charset="0"/>
              <a:ea typeface="ＭＳ Ｐゴシック" charset="0"/>
            </a:endParaRPr>
          </a:p>
        </p:txBody>
      </p:sp>
      <p:sp>
        <p:nvSpPr>
          <p:cNvPr id="26" name="Text Box 14">
            <a:extLst>
              <a:ext uri="{FF2B5EF4-FFF2-40B4-BE49-F238E27FC236}">
                <a16:creationId xmlns:a16="http://schemas.microsoft.com/office/drawing/2014/main" id="{46A6621A-4E6E-054D-8E28-49AB4B8530C2}"/>
              </a:ext>
            </a:extLst>
          </p:cNvPr>
          <p:cNvSpPr txBox="1">
            <a:spLocks noChangeArrowheads="1"/>
          </p:cNvSpPr>
          <p:nvPr/>
        </p:nvSpPr>
        <p:spPr bwMode="auto">
          <a:xfrm>
            <a:off x="7124701" y="1925639"/>
            <a:ext cx="1881187" cy="52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a:defRPr/>
            </a:pPr>
            <a:r>
              <a:rPr lang="en-US" sz="1400" dirty="0">
                <a:solidFill>
                  <a:srgbClr val="000000"/>
                </a:solidFill>
                <a:latin typeface="Arial" charset="0"/>
                <a:ea typeface="ＭＳ Ｐゴシック" charset="0"/>
              </a:rPr>
              <a:t>Ice Layer tilt direction</a:t>
            </a:r>
          </a:p>
          <a:p>
            <a:pPr algn="ctr" defTabSz="914400">
              <a:defRPr/>
            </a:pPr>
            <a:r>
              <a:rPr lang="en-US" sz="1400" dirty="0">
                <a:solidFill>
                  <a:srgbClr val="000000"/>
                </a:solidFill>
                <a:latin typeface="Arial" charset="0"/>
                <a:ea typeface="ＭＳ Ｐゴシック" charset="0"/>
              </a:rPr>
              <a:t>225</a:t>
            </a:r>
            <a:r>
              <a:rPr lang="en-US" sz="1400" baseline="30000" dirty="0">
                <a:solidFill>
                  <a:srgbClr val="000000"/>
                </a:solidFill>
                <a:latin typeface="Arial" charset="0"/>
                <a:ea typeface="ＭＳ Ｐゴシック" charset="0"/>
              </a:rPr>
              <a:t>o</a:t>
            </a:r>
            <a:r>
              <a:rPr lang="en-US" sz="1400" dirty="0">
                <a:solidFill>
                  <a:srgbClr val="000000"/>
                </a:solidFill>
                <a:latin typeface="Arial" charset="0"/>
                <a:ea typeface="ＭＳ Ｐゴシック" charset="0"/>
              </a:rPr>
              <a:t> SW</a:t>
            </a:r>
          </a:p>
        </p:txBody>
      </p:sp>
      <p:pic>
        <p:nvPicPr>
          <p:cNvPr id="29" name="Picture 28">
            <a:extLst>
              <a:ext uri="{FF2B5EF4-FFF2-40B4-BE49-F238E27FC236}">
                <a16:creationId xmlns:a16="http://schemas.microsoft.com/office/drawing/2014/main" id="{22D4786E-AC29-6542-88F6-BA36EBB0AF7A}"/>
              </a:ext>
            </a:extLst>
          </p:cNvPr>
          <p:cNvPicPr>
            <a:picLocks noChangeAspect="1"/>
          </p:cNvPicPr>
          <p:nvPr/>
        </p:nvPicPr>
        <p:blipFill>
          <a:blip r:embed="rId3">
            <a:lum/>
            <a:alphaModFix/>
          </a:blip>
          <a:srcRect l="56294" t="29296" r="13725" b="33383"/>
          <a:stretch>
            <a:fillRect/>
          </a:stretch>
        </p:blipFill>
        <p:spPr>
          <a:xfrm>
            <a:off x="9554655" y="2272073"/>
            <a:ext cx="2185920" cy="1828440"/>
          </a:xfrm>
          <a:prstGeom prst="rect">
            <a:avLst/>
          </a:prstGeom>
          <a:noFill/>
          <a:ln>
            <a:noFill/>
          </a:ln>
        </p:spPr>
      </p:pic>
      <p:pic>
        <p:nvPicPr>
          <p:cNvPr id="30" name="Picture 5" descr="tlt_1">
            <a:extLst>
              <a:ext uri="{FF2B5EF4-FFF2-40B4-BE49-F238E27FC236}">
                <a16:creationId xmlns:a16="http://schemas.microsoft.com/office/drawing/2014/main" id="{00B909BD-23E1-A04D-93A2-45DE10187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888" y="4348162"/>
            <a:ext cx="3167061" cy="228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2922855-459B-2B41-A66E-4E2EED41E205}"/>
              </a:ext>
            </a:extLst>
          </p:cNvPr>
          <p:cNvSpPr>
            <a:spLocks noGrp="1"/>
          </p:cNvSpPr>
          <p:nvPr>
            <p:ph type="sldNum" sz="quarter" idx="12"/>
          </p:nvPr>
        </p:nvSpPr>
        <p:spPr/>
        <p:txBody>
          <a:bodyPr/>
          <a:lstStyle/>
          <a:p>
            <a:fld id="{27226ADF-B000-0543-B1DB-C64C39011441}" type="slidenum">
              <a:rPr lang="en-US" smtClean="0"/>
              <a:t>14</a:t>
            </a:fld>
            <a:endParaRPr lang="en-US"/>
          </a:p>
        </p:txBody>
      </p:sp>
    </p:spTree>
    <p:extLst>
      <p:ext uri="{BB962C8B-B14F-4D97-AF65-F5344CB8AC3E}">
        <p14:creationId xmlns:p14="http://schemas.microsoft.com/office/powerpoint/2010/main" val="60218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D1DE-094A-9A4F-9F57-0AE698B43D16}"/>
              </a:ext>
            </a:extLst>
          </p:cNvPr>
          <p:cNvSpPr>
            <a:spLocks noGrp="1"/>
          </p:cNvSpPr>
          <p:nvPr>
            <p:ph type="title"/>
          </p:nvPr>
        </p:nvSpPr>
        <p:spPr>
          <a:xfrm>
            <a:off x="838200" y="47009"/>
            <a:ext cx="10515600" cy="1325563"/>
          </a:xfrm>
        </p:spPr>
        <p:txBody>
          <a:bodyPr/>
          <a:lstStyle/>
          <a:p>
            <a:r>
              <a:rPr lang="en-US" dirty="0"/>
              <a:t>Models of optical ice anisotropy in </a:t>
            </a:r>
            <a:r>
              <a:rPr lang="en-US" dirty="0" err="1"/>
              <a:t>IceCube</a:t>
            </a:r>
            <a:endParaRPr lang="en-US" dirty="0"/>
          </a:p>
        </p:txBody>
      </p:sp>
      <p:sp>
        <p:nvSpPr>
          <p:cNvPr id="4" name="TextBox 3">
            <a:extLst>
              <a:ext uri="{FF2B5EF4-FFF2-40B4-BE49-F238E27FC236}">
                <a16:creationId xmlns:a16="http://schemas.microsoft.com/office/drawing/2014/main" id="{61F3B8B1-D732-2D41-AE3A-3EE13A0A4D7D}"/>
              </a:ext>
            </a:extLst>
          </p:cNvPr>
          <p:cNvSpPr txBox="1"/>
          <p:nvPr/>
        </p:nvSpPr>
        <p:spPr>
          <a:xfrm>
            <a:off x="319794" y="1402980"/>
            <a:ext cx="7391400" cy="2862322"/>
          </a:xfrm>
          <a:prstGeom prst="rect">
            <a:avLst/>
          </a:prstGeom>
          <a:noFill/>
        </p:spPr>
        <p:txBody>
          <a:bodyPr wrap="square" rtlCol="0">
            <a:spAutoFit/>
          </a:bodyPr>
          <a:lstStyle/>
          <a:p>
            <a:pPr marL="342900" indent="-342900">
              <a:buFont typeface="+mj-lt"/>
              <a:buAutoNum type="arabicPeriod"/>
            </a:pPr>
            <a:r>
              <a:rPr lang="en-US" dirty="0"/>
              <a:t>Scattering (mainly): direction dependent scattering function (ICRC 2013)</a:t>
            </a:r>
          </a:p>
          <a:p>
            <a:pPr marL="342900" indent="-342900">
              <a:buFont typeface="+mj-lt"/>
              <a:buAutoNum type="arabicPeriod"/>
            </a:pPr>
            <a:r>
              <a:rPr lang="en-US" dirty="0"/>
              <a:t>Absorption (mainly): direction dependent absorption (studied in 2018)</a:t>
            </a:r>
          </a:p>
          <a:p>
            <a:endParaRPr lang="en-US" dirty="0"/>
          </a:p>
          <a:p>
            <a:r>
              <a:rPr lang="en-US" dirty="0"/>
              <a:t>Introduced depth-dependence (2017)</a:t>
            </a:r>
          </a:p>
          <a:p>
            <a:endParaRPr lang="en-US" dirty="0"/>
          </a:p>
          <a:p>
            <a:r>
              <a:rPr lang="en-US" dirty="0"/>
              <a:t>Discrepancies between data and simulation remain</a:t>
            </a:r>
          </a:p>
          <a:p>
            <a:endParaRPr lang="en-US" dirty="0"/>
          </a:p>
          <a:p>
            <a:r>
              <a:rPr lang="en-US" dirty="0"/>
              <a:t>Cannot simultaneously fit total charge and</a:t>
            </a:r>
          </a:p>
          <a:p>
            <a:r>
              <a:rPr lang="en-US" dirty="0"/>
              <a:t>arrival time distribution to statistical precision</a:t>
            </a:r>
          </a:p>
          <a:p>
            <a:endParaRPr lang="en-US" dirty="0"/>
          </a:p>
        </p:txBody>
      </p:sp>
      <p:pic>
        <p:nvPicPr>
          <p:cNvPr id="12" name="Picture 3" descr="c_1">
            <a:extLst>
              <a:ext uri="{FF2B5EF4-FFF2-40B4-BE49-F238E27FC236}">
                <a16:creationId xmlns:a16="http://schemas.microsoft.com/office/drawing/2014/main" id="{BBD90039-64A1-624A-BE19-1DFC1AB89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098" y="1553694"/>
            <a:ext cx="3147554" cy="32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4DE7D57-1272-3948-9DF1-B42474BEA742}"/>
              </a:ext>
            </a:extLst>
          </p:cNvPr>
          <p:cNvSpPr txBox="1"/>
          <p:nvPr/>
        </p:nvSpPr>
        <p:spPr>
          <a:xfrm>
            <a:off x="8610601" y="5383847"/>
            <a:ext cx="708784" cy="307777"/>
          </a:xfrm>
          <a:prstGeom prst="rect">
            <a:avLst/>
          </a:prstGeom>
          <a:noFill/>
          <a:ln>
            <a:solidFill>
              <a:schemeClr val="accent1"/>
            </a:solidFill>
          </a:ln>
        </p:spPr>
        <p:txBody>
          <a:bodyPr wrap="none" rtlCol="0">
            <a:spAutoFit/>
          </a:bodyPr>
          <a:lstStyle/>
          <a:p>
            <a:r>
              <a:rPr lang="en-US" sz="1400" dirty="0"/>
              <a:t>prolate</a:t>
            </a:r>
          </a:p>
        </p:txBody>
      </p:sp>
      <p:sp>
        <p:nvSpPr>
          <p:cNvPr id="14" name="TextBox 13">
            <a:extLst>
              <a:ext uri="{FF2B5EF4-FFF2-40B4-BE49-F238E27FC236}">
                <a16:creationId xmlns:a16="http://schemas.microsoft.com/office/drawing/2014/main" id="{5343C06B-4018-2C4D-8837-3E61732F64A5}"/>
              </a:ext>
            </a:extLst>
          </p:cNvPr>
          <p:cNvSpPr txBox="1"/>
          <p:nvPr/>
        </p:nvSpPr>
        <p:spPr>
          <a:xfrm>
            <a:off x="10481842" y="5383846"/>
            <a:ext cx="649152" cy="307777"/>
          </a:xfrm>
          <a:prstGeom prst="rect">
            <a:avLst/>
          </a:prstGeom>
          <a:noFill/>
          <a:ln>
            <a:solidFill>
              <a:schemeClr val="accent1"/>
            </a:solidFill>
          </a:ln>
        </p:spPr>
        <p:txBody>
          <a:bodyPr wrap="none" rtlCol="0">
            <a:spAutoFit/>
          </a:bodyPr>
          <a:lstStyle/>
          <a:p>
            <a:r>
              <a:rPr lang="en-US" sz="1400" dirty="0"/>
              <a:t>oblate</a:t>
            </a:r>
          </a:p>
        </p:txBody>
      </p:sp>
      <p:cxnSp>
        <p:nvCxnSpPr>
          <p:cNvPr id="15" name="Straight Connector 14">
            <a:extLst>
              <a:ext uri="{FF2B5EF4-FFF2-40B4-BE49-F238E27FC236}">
                <a16:creationId xmlns:a16="http://schemas.microsoft.com/office/drawing/2014/main" id="{811389FF-5E78-4641-865D-BF01CA2D7A37}"/>
              </a:ext>
            </a:extLst>
          </p:cNvPr>
          <p:cNvCxnSpPr/>
          <p:nvPr/>
        </p:nvCxnSpPr>
        <p:spPr>
          <a:xfrm flipH="1">
            <a:off x="8446432" y="5537735"/>
            <a:ext cx="1641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FDBF24-4C72-E14F-9AAD-358F0771C0E8}"/>
              </a:ext>
            </a:extLst>
          </p:cNvPr>
          <p:cNvCxnSpPr/>
          <p:nvPr/>
        </p:nvCxnSpPr>
        <p:spPr>
          <a:xfrm>
            <a:off x="9319385" y="5537734"/>
            <a:ext cx="3818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C1E4C6-43C1-BB4D-9C15-0A46894E6B08}"/>
              </a:ext>
            </a:extLst>
          </p:cNvPr>
          <p:cNvCxnSpPr/>
          <p:nvPr/>
        </p:nvCxnSpPr>
        <p:spPr>
          <a:xfrm>
            <a:off x="9688509" y="5537734"/>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70A2AC-DC17-2041-9B27-E7D12411AEC7}"/>
              </a:ext>
            </a:extLst>
          </p:cNvPr>
          <p:cNvCxnSpPr/>
          <p:nvPr/>
        </p:nvCxnSpPr>
        <p:spPr>
          <a:xfrm>
            <a:off x="9713909" y="5537733"/>
            <a:ext cx="0" cy="59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5B2912-EA4B-0A40-953D-464E8712A7BB}"/>
              </a:ext>
            </a:extLst>
          </p:cNvPr>
          <p:cNvCxnSpPr>
            <a:cxnSpLocks/>
          </p:cNvCxnSpPr>
          <p:nvPr/>
        </p:nvCxnSpPr>
        <p:spPr>
          <a:xfrm flipH="1">
            <a:off x="9713909" y="5537734"/>
            <a:ext cx="767934"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79788E0-1008-3346-A840-F26F1B124D9A}"/>
              </a:ext>
            </a:extLst>
          </p:cNvPr>
          <p:cNvPicPr>
            <a:picLocks noChangeAspect="1"/>
          </p:cNvPicPr>
          <p:nvPr/>
        </p:nvPicPr>
        <p:blipFill>
          <a:blip r:embed="rId3"/>
          <a:stretch>
            <a:fillRect/>
          </a:stretch>
        </p:blipFill>
        <p:spPr>
          <a:xfrm rot="16200000">
            <a:off x="8709382" y="5627303"/>
            <a:ext cx="573123" cy="770684"/>
          </a:xfrm>
          <a:prstGeom prst="rect">
            <a:avLst/>
          </a:prstGeom>
        </p:spPr>
      </p:pic>
      <p:pic>
        <p:nvPicPr>
          <p:cNvPr id="21" name="Picture 20">
            <a:extLst>
              <a:ext uri="{FF2B5EF4-FFF2-40B4-BE49-F238E27FC236}">
                <a16:creationId xmlns:a16="http://schemas.microsoft.com/office/drawing/2014/main" id="{FD65D281-3C86-7949-B558-A6A80C49B8C3}"/>
              </a:ext>
            </a:extLst>
          </p:cNvPr>
          <p:cNvPicPr>
            <a:picLocks noChangeAspect="1"/>
          </p:cNvPicPr>
          <p:nvPr/>
        </p:nvPicPr>
        <p:blipFill>
          <a:blip r:embed="rId4"/>
          <a:stretch>
            <a:fillRect/>
          </a:stretch>
        </p:blipFill>
        <p:spPr>
          <a:xfrm>
            <a:off x="10139668" y="5746710"/>
            <a:ext cx="1333500" cy="542167"/>
          </a:xfrm>
          <a:prstGeom prst="rect">
            <a:avLst/>
          </a:prstGeom>
        </p:spPr>
      </p:pic>
      <p:sp>
        <p:nvSpPr>
          <p:cNvPr id="5" name="TextBox 4">
            <a:extLst>
              <a:ext uri="{FF2B5EF4-FFF2-40B4-BE49-F238E27FC236}">
                <a16:creationId xmlns:a16="http://schemas.microsoft.com/office/drawing/2014/main" id="{60A1CD9E-F547-074C-8239-E2579592C59C}"/>
              </a:ext>
            </a:extLst>
          </p:cNvPr>
          <p:cNvSpPr txBox="1"/>
          <p:nvPr/>
        </p:nvSpPr>
        <p:spPr>
          <a:xfrm>
            <a:off x="9271576" y="1096007"/>
            <a:ext cx="1736181" cy="369332"/>
          </a:xfrm>
          <a:prstGeom prst="rect">
            <a:avLst/>
          </a:prstGeom>
          <a:solidFill>
            <a:schemeClr val="bg2"/>
          </a:solidFill>
          <a:ln>
            <a:solidFill>
              <a:schemeClr val="accent1"/>
            </a:solidFill>
          </a:ln>
        </p:spPr>
        <p:txBody>
          <a:bodyPr wrap="none" rtlCol="0">
            <a:spAutoFit/>
          </a:bodyPr>
          <a:lstStyle/>
          <a:p>
            <a:pPr algn="ctr"/>
            <a:r>
              <a:rPr lang="en-US" dirty="0"/>
              <a:t>scattering-based</a:t>
            </a:r>
          </a:p>
        </p:txBody>
      </p:sp>
      <p:sp>
        <p:nvSpPr>
          <p:cNvPr id="22" name="TextBox 21">
            <a:extLst>
              <a:ext uri="{FF2B5EF4-FFF2-40B4-BE49-F238E27FC236}">
                <a16:creationId xmlns:a16="http://schemas.microsoft.com/office/drawing/2014/main" id="{8CECABE7-369F-AB49-B99C-418BF3DE8943}"/>
              </a:ext>
            </a:extLst>
          </p:cNvPr>
          <p:cNvSpPr txBox="1"/>
          <p:nvPr/>
        </p:nvSpPr>
        <p:spPr>
          <a:xfrm>
            <a:off x="9223678" y="4898827"/>
            <a:ext cx="1831976" cy="369332"/>
          </a:xfrm>
          <a:prstGeom prst="rect">
            <a:avLst/>
          </a:prstGeom>
          <a:solidFill>
            <a:schemeClr val="bg2"/>
          </a:solidFill>
          <a:ln>
            <a:solidFill>
              <a:schemeClr val="accent1"/>
            </a:solidFill>
          </a:ln>
        </p:spPr>
        <p:txBody>
          <a:bodyPr wrap="none" rtlCol="0">
            <a:spAutoFit/>
          </a:bodyPr>
          <a:lstStyle/>
          <a:p>
            <a:pPr algn="ctr"/>
            <a:r>
              <a:rPr lang="en-US" dirty="0"/>
              <a:t>absorption-based</a:t>
            </a:r>
          </a:p>
        </p:txBody>
      </p:sp>
      <p:pic>
        <p:nvPicPr>
          <p:cNvPr id="24" name="Picture 23">
            <a:extLst>
              <a:ext uri="{FF2B5EF4-FFF2-40B4-BE49-F238E27FC236}">
                <a16:creationId xmlns:a16="http://schemas.microsoft.com/office/drawing/2014/main" id="{C6C6309A-464E-1345-BB6E-B3A9C5B7FE2F}"/>
              </a:ext>
            </a:extLst>
          </p:cNvPr>
          <p:cNvPicPr>
            <a:picLocks noChangeAspect="1"/>
          </p:cNvPicPr>
          <p:nvPr/>
        </p:nvPicPr>
        <p:blipFill>
          <a:blip r:embed="rId5">
            <a:lum/>
            <a:alphaModFix/>
          </a:blip>
          <a:srcRect/>
          <a:stretch>
            <a:fillRect/>
          </a:stretch>
        </p:blipFill>
        <p:spPr>
          <a:xfrm>
            <a:off x="832469" y="4140941"/>
            <a:ext cx="4793674" cy="2485809"/>
          </a:xfrm>
          <a:prstGeom prst="rect">
            <a:avLst/>
          </a:prstGeom>
          <a:noFill/>
          <a:ln>
            <a:noFill/>
          </a:ln>
        </p:spPr>
      </p:pic>
      <p:sp>
        <p:nvSpPr>
          <p:cNvPr id="25" name="Straight Connector 24">
            <a:extLst>
              <a:ext uri="{FF2B5EF4-FFF2-40B4-BE49-F238E27FC236}">
                <a16:creationId xmlns:a16="http://schemas.microsoft.com/office/drawing/2014/main" id="{EE499AFF-570F-B44F-925C-004BB68F6DC3}"/>
              </a:ext>
            </a:extLst>
          </p:cNvPr>
          <p:cNvSpPr/>
          <p:nvPr/>
        </p:nvSpPr>
        <p:spPr>
          <a:xfrm flipH="1">
            <a:off x="3504643" y="4779251"/>
            <a:ext cx="431376" cy="256318"/>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de-DE" sz="1800" b="0" i="0" u="none" strike="noStrike" kern="1200" cap="none">
              <a:ln>
                <a:noFill/>
              </a:ln>
              <a:latin typeface="Liberation Sans" pitchFamily="18"/>
              <a:ea typeface="Microsoft YaHei" pitchFamily="2"/>
              <a:cs typeface="Mangal" pitchFamily="2"/>
            </a:endParaRPr>
          </a:p>
        </p:txBody>
      </p:sp>
      <p:sp>
        <p:nvSpPr>
          <p:cNvPr id="26" name="Straight Connector 25">
            <a:extLst>
              <a:ext uri="{FF2B5EF4-FFF2-40B4-BE49-F238E27FC236}">
                <a16:creationId xmlns:a16="http://schemas.microsoft.com/office/drawing/2014/main" id="{DC85D882-CB66-A043-BBF5-DF99D303AC48}"/>
              </a:ext>
            </a:extLst>
          </p:cNvPr>
          <p:cNvSpPr/>
          <p:nvPr/>
        </p:nvSpPr>
        <p:spPr>
          <a:xfrm flipH="1" flipV="1">
            <a:off x="2437981" y="5470492"/>
            <a:ext cx="707381" cy="426064"/>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de-DE" sz="1800" b="0" i="0" u="none" strike="noStrike" kern="1200" cap="none">
              <a:ln>
                <a:noFill/>
              </a:ln>
              <a:latin typeface="Liberation Sans" pitchFamily="18"/>
              <a:ea typeface="Microsoft YaHei" pitchFamily="2"/>
              <a:cs typeface="Mangal" pitchFamily="2"/>
            </a:endParaRPr>
          </a:p>
        </p:txBody>
      </p:sp>
      <p:sp>
        <p:nvSpPr>
          <p:cNvPr id="27" name="TextBox 26">
            <a:extLst>
              <a:ext uri="{FF2B5EF4-FFF2-40B4-BE49-F238E27FC236}">
                <a16:creationId xmlns:a16="http://schemas.microsoft.com/office/drawing/2014/main" id="{429382FC-3CEA-2C4E-AD7B-92CF9A9311CF}"/>
              </a:ext>
            </a:extLst>
          </p:cNvPr>
          <p:cNvSpPr txBox="1"/>
          <p:nvPr/>
        </p:nvSpPr>
        <p:spPr>
          <a:xfrm>
            <a:off x="3504643" y="4573727"/>
            <a:ext cx="1336190" cy="170431"/>
          </a:xfrm>
          <a:prstGeom prst="rect">
            <a:avLst/>
          </a:prstGeom>
          <a:noFill/>
          <a:ln>
            <a:noFill/>
          </a:ln>
        </p:spPr>
        <p:txBody>
          <a:bodyPr wrap="square" lIns="0" tIns="0" rIns="0" bIns="0" anchorCtr="0" compatLnSpc="0">
            <a:spAutoFit/>
          </a:bodyPr>
          <a:lstStyle/>
          <a:p>
            <a:pPr lvl="0" hangingPunct="0">
              <a:buNone/>
              <a:tabLst/>
            </a:pPr>
            <a:r>
              <a:rPr lang="en-US" sz="1200" u="none" dirty="0">
                <a:latin typeface="Liberation Serif" pitchFamily="18"/>
                <a:ea typeface="Segoe UI" pitchFamily="2"/>
                <a:cs typeface="Tahoma" pitchFamily="2"/>
              </a:rPr>
              <a:t>Absorption driven</a:t>
            </a:r>
          </a:p>
        </p:txBody>
      </p:sp>
      <p:sp>
        <p:nvSpPr>
          <p:cNvPr id="28" name="TextBox 27">
            <a:extLst>
              <a:ext uri="{FF2B5EF4-FFF2-40B4-BE49-F238E27FC236}">
                <a16:creationId xmlns:a16="http://schemas.microsoft.com/office/drawing/2014/main" id="{E592220D-AE97-C84D-8D88-825EFE42FCA7}"/>
              </a:ext>
            </a:extLst>
          </p:cNvPr>
          <p:cNvSpPr txBox="1"/>
          <p:nvPr/>
        </p:nvSpPr>
        <p:spPr>
          <a:xfrm>
            <a:off x="2680066" y="5914006"/>
            <a:ext cx="1255953" cy="170431"/>
          </a:xfrm>
          <a:prstGeom prst="rect">
            <a:avLst/>
          </a:prstGeom>
          <a:noFill/>
          <a:ln>
            <a:noFill/>
          </a:ln>
        </p:spPr>
        <p:txBody>
          <a:bodyPr wrap="square" lIns="0" tIns="0" rIns="0" bIns="0" anchorCtr="0" compatLnSpc="0">
            <a:spAutoFit/>
          </a:bodyPr>
          <a:lstStyle/>
          <a:p>
            <a:pPr lvl="0" hangingPunct="0">
              <a:buNone/>
              <a:tabLst/>
            </a:pPr>
            <a:r>
              <a:rPr lang="en-US" sz="1200" u="none" dirty="0">
                <a:latin typeface="Liberation Serif" pitchFamily="18"/>
                <a:ea typeface="Segoe UI" pitchFamily="2"/>
                <a:cs typeface="Tahoma" pitchFamily="2"/>
              </a:rPr>
              <a:t>Scattering driven</a:t>
            </a:r>
          </a:p>
        </p:txBody>
      </p:sp>
      <p:sp>
        <p:nvSpPr>
          <p:cNvPr id="29" name="TextBox 28">
            <a:extLst>
              <a:ext uri="{FF2B5EF4-FFF2-40B4-BE49-F238E27FC236}">
                <a16:creationId xmlns:a16="http://schemas.microsoft.com/office/drawing/2014/main" id="{C89BF25D-4461-4E43-BDC7-4245A29D497F}"/>
              </a:ext>
            </a:extLst>
          </p:cNvPr>
          <p:cNvSpPr txBox="1"/>
          <p:nvPr/>
        </p:nvSpPr>
        <p:spPr>
          <a:xfrm>
            <a:off x="6548353" y="3085821"/>
            <a:ext cx="1638590" cy="369332"/>
          </a:xfrm>
          <a:prstGeom prst="rect">
            <a:avLst/>
          </a:prstGeom>
          <a:solidFill>
            <a:schemeClr val="bg2"/>
          </a:solidFill>
          <a:ln>
            <a:solidFill>
              <a:schemeClr val="accent1"/>
            </a:solidFill>
          </a:ln>
        </p:spPr>
        <p:txBody>
          <a:bodyPr wrap="none" rtlCol="0">
            <a:spAutoFit/>
          </a:bodyPr>
          <a:lstStyle/>
          <a:p>
            <a:pPr algn="ctr"/>
            <a:r>
              <a:rPr lang="en-US" dirty="0"/>
              <a:t>SPICE Lea, 3.2.x</a:t>
            </a:r>
          </a:p>
        </p:txBody>
      </p:sp>
      <p:sp>
        <p:nvSpPr>
          <p:cNvPr id="35" name="TextBox 34">
            <a:extLst>
              <a:ext uri="{FF2B5EF4-FFF2-40B4-BE49-F238E27FC236}">
                <a16:creationId xmlns:a16="http://schemas.microsoft.com/office/drawing/2014/main" id="{D21503CB-80F7-C442-9EAC-55924DD2156E}"/>
              </a:ext>
            </a:extLst>
          </p:cNvPr>
          <p:cNvSpPr txBox="1"/>
          <p:nvPr/>
        </p:nvSpPr>
        <p:spPr>
          <a:xfrm>
            <a:off x="6674189" y="5767716"/>
            <a:ext cx="1386918" cy="369332"/>
          </a:xfrm>
          <a:prstGeom prst="rect">
            <a:avLst/>
          </a:prstGeom>
          <a:solidFill>
            <a:schemeClr val="bg2"/>
          </a:solidFill>
          <a:ln>
            <a:solidFill>
              <a:schemeClr val="accent1"/>
            </a:solidFill>
          </a:ln>
        </p:spPr>
        <p:txBody>
          <a:bodyPr wrap="none" rtlCol="0">
            <a:spAutoFit/>
          </a:bodyPr>
          <a:lstStyle/>
          <a:p>
            <a:pPr algn="ctr"/>
            <a:r>
              <a:rPr lang="en-US" dirty="0"/>
              <a:t>SPICE EMRM</a:t>
            </a:r>
          </a:p>
        </p:txBody>
      </p:sp>
      <p:sp>
        <p:nvSpPr>
          <p:cNvPr id="36" name="Arc 35">
            <a:extLst>
              <a:ext uri="{FF2B5EF4-FFF2-40B4-BE49-F238E27FC236}">
                <a16:creationId xmlns:a16="http://schemas.microsoft.com/office/drawing/2014/main" id="{3378E052-B757-BC4C-A19D-EBB09DC3460E}"/>
              </a:ext>
            </a:extLst>
          </p:cNvPr>
          <p:cNvSpPr/>
          <p:nvPr/>
        </p:nvSpPr>
        <p:spPr>
          <a:xfrm rot="13500000">
            <a:off x="8206852" y="2131353"/>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0048240C-6A91-D841-8A96-A7DB9FE9BC3A}"/>
              </a:ext>
            </a:extLst>
          </p:cNvPr>
          <p:cNvSpPr/>
          <p:nvPr/>
        </p:nvSpPr>
        <p:spPr>
          <a:xfrm rot="13500000">
            <a:off x="8206853" y="4809381"/>
            <a:ext cx="2286000" cy="2286000"/>
          </a:xfrm>
          <a:prstGeom prst="arc">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66065C83-0355-9C40-BA7C-730F006AA60E}"/>
              </a:ext>
            </a:extLst>
          </p:cNvPr>
          <p:cNvCxnSpPr>
            <a:cxnSpLocks/>
          </p:cNvCxnSpPr>
          <p:nvPr/>
        </p:nvCxnSpPr>
        <p:spPr>
          <a:xfrm>
            <a:off x="8083318" y="5952382"/>
            <a:ext cx="119726"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A4C4823-0F38-6C45-969E-83127AE1074E}"/>
              </a:ext>
            </a:extLst>
          </p:cNvPr>
          <p:cNvSpPr>
            <a:spLocks noGrp="1"/>
          </p:cNvSpPr>
          <p:nvPr>
            <p:ph type="sldNum" sz="quarter" idx="12"/>
          </p:nvPr>
        </p:nvSpPr>
        <p:spPr/>
        <p:txBody>
          <a:bodyPr/>
          <a:lstStyle/>
          <a:p>
            <a:fld id="{27226ADF-B000-0543-B1DB-C64C39011441}" type="slidenum">
              <a:rPr lang="en-US" smtClean="0"/>
              <a:t>15</a:t>
            </a:fld>
            <a:endParaRPr lang="en-US"/>
          </a:p>
        </p:txBody>
      </p:sp>
    </p:spTree>
    <p:extLst>
      <p:ext uri="{BB962C8B-B14F-4D97-AF65-F5344CB8AC3E}">
        <p14:creationId xmlns:p14="http://schemas.microsoft.com/office/powerpoint/2010/main" val="3052281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E845-7FE9-B340-AA0C-C2223FB6E40E}"/>
              </a:ext>
            </a:extLst>
          </p:cNvPr>
          <p:cNvSpPr>
            <a:spLocks noGrp="1"/>
          </p:cNvSpPr>
          <p:nvPr>
            <p:ph type="title"/>
          </p:nvPr>
        </p:nvSpPr>
        <p:spPr/>
        <p:txBody>
          <a:bodyPr/>
          <a:lstStyle/>
          <a:p>
            <a:pPr algn="ctr"/>
            <a:r>
              <a:rPr lang="en-US" dirty="0"/>
              <a:t>Birefringence</a:t>
            </a:r>
          </a:p>
        </p:txBody>
      </p:sp>
      <p:pic>
        <p:nvPicPr>
          <p:cNvPr id="4" name="Picture 3">
            <a:extLst>
              <a:ext uri="{FF2B5EF4-FFF2-40B4-BE49-F238E27FC236}">
                <a16:creationId xmlns:a16="http://schemas.microsoft.com/office/drawing/2014/main" id="{535B93BE-10BF-454F-AEF6-02E80524784F}"/>
              </a:ext>
            </a:extLst>
          </p:cNvPr>
          <p:cNvPicPr>
            <a:picLocks noChangeAspect="1"/>
          </p:cNvPicPr>
          <p:nvPr/>
        </p:nvPicPr>
        <p:blipFill>
          <a:blip r:embed="rId2">
            <a:lum/>
            <a:alphaModFix/>
          </a:blip>
          <a:srcRect/>
          <a:stretch>
            <a:fillRect/>
          </a:stretch>
        </p:blipFill>
        <p:spPr>
          <a:xfrm>
            <a:off x="7305662" y="1690688"/>
            <a:ext cx="4437000" cy="3092040"/>
          </a:xfrm>
          <a:prstGeom prst="rect">
            <a:avLst/>
          </a:prstGeom>
          <a:noFill/>
          <a:ln>
            <a:noFill/>
          </a:ln>
        </p:spPr>
      </p:pic>
      <p:sp>
        <p:nvSpPr>
          <p:cNvPr id="7" name="Rectangle 6">
            <a:extLst>
              <a:ext uri="{FF2B5EF4-FFF2-40B4-BE49-F238E27FC236}">
                <a16:creationId xmlns:a16="http://schemas.microsoft.com/office/drawing/2014/main" id="{815BC6DF-B61E-A947-8091-692A45DFD7D5}"/>
              </a:ext>
            </a:extLst>
          </p:cNvPr>
          <p:cNvSpPr/>
          <p:nvPr/>
        </p:nvSpPr>
        <p:spPr>
          <a:xfrm>
            <a:off x="449338" y="1777905"/>
            <a:ext cx="6064750" cy="4801314"/>
          </a:xfrm>
          <a:prstGeom prst="rect">
            <a:avLst/>
          </a:prstGeom>
          <a:ln>
            <a:solidFill>
              <a:srgbClr val="002060"/>
            </a:solidFill>
          </a:ln>
        </p:spPr>
        <p:txBody>
          <a:bodyPr wrap="square">
            <a:spAutoFit/>
          </a:bodyPr>
          <a:lstStyle/>
          <a:p>
            <a:pPr marL="285750" indent="-285750">
              <a:buFont typeface="Arial" panose="020B0604020202020204" pitchFamily="34" charset="0"/>
              <a:buChar char="•"/>
            </a:pPr>
            <a:r>
              <a:rPr lang="en-US" dirty="0"/>
              <a:t>Ice is a birefringent material with n</a:t>
            </a:r>
            <a:r>
              <a:rPr lang="en-US" baseline="-25000" dirty="0"/>
              <a:t>e</a:t>
            </a:r>
            <a:r>
              <a:rPr lang="en-US" dirty="0"/>
              <a:t>-n</a:t>
            </a:r>
            <a:r>
              <a:rPr lang="en-US" baseline="-25000" dirty="0"/>
              <a:t>o</a:t>
            </a:r>
            <a:r>
              <a:rPr lang="en-US" dirty="0"/>
              <a:t>=0.0015. This tiny difference builds to a macroscopic effect due to 1000s of ice crystal boundaries crossed per meter of traveled distance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each grain boundary every ray is split into two reflected and two refracted rays, one ordinary and one extraordinary ray each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Wave vector component parallel to surface is conserved, </a:t>
            </a:r>
            <a:br>
              <a:rPr lang="en-US" dirty="0"/>
            </a:br>
            <a:r>
              <a:rPr lang="en-US" dirty="0"/>
              <a:t>norm is proportional to the refractive index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Poynting vectors are derived from wave vectors and boundary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Outgoing ray is randomly sampled from Poynting vectors according to Poynting theorem (Poynting vector component through the plane is conserved)</a:t>
            </a:r>
          </a:p>
        </p:txBody>
      </p:sp>
      <p:pic>
        <p:nvPicPr>
          <p:cNvPr id="8" name="Picture 7">
            <a:extLst>
              <a:ext uri="{FF2B5EF4-FFF2-40B4-BE49-F238E27FC236}">
                <a16:creationId xmlns:a16="http://schemas.microsoft.com/office/drawing/2014/main" id="{CB963331-6328-414C-B523-24047AAFA8F5}"/>
              </a:ext>
            </a:extLst>
          </p:cNvPr>
          <p:cNvPicPr>
            <a:picLocks noChangeAspect="1"/>
          </p:cNvPicPr>
          <p:nvPr/>
        </p:nvPicPr>
        <p:blipFill rotWithShape="1">
          <a:blip r:embed="rId3"/>
          <a:srcRect t="43704" r="11859"/>
          <a:stretch/>
        </p:blipFill>
        <p:spPr>
          <a:xfrm>
            <a:off x="7305662" y="4930722"/>
            <a:ext cx="4461867" cy="1648497"/>
          </a:xfrm>
          <a:prstGeom prst="rect">
            <a:avLst/>
          </a:prstGeom>
        </p:spPr>
      </p:pic>
      <p:sp>
        <p:nvSpPr>
          <p:cNvPr id="3" name="Slide Number Placeholder 2">
            <a:extLst>
              <a:ext uri="{FF2B5EF4-FFF2-40B4-BE49-F238E27FC236}">
                <a16:creationId xmlns:a16="http://schemas.microsoft.com/office/drawing/2014/main" id="{09C833AB-8CBB-2C4D-902C-085E149E9AD5}"/>
              </a:ext>
            </a:extLst>
          </p:cNvPr>
          <p:cNvSpPr>
            <a:spLocks noGrp="1"/>
          </p:cNvSpPr>
          <p:nvPr>
            <p:ph type="sldNum" sz="quarter" idx="12"/>
          </p:nvPr>
        </p:nvSpPr>
        <p:spPr/>
        <p:txBody>
          <a:bodyPr/>
          <a:lstStyle/>
          <a:p>
            <a:fld id="{27226ADF-B000-0543-B1DB-C64C39011441}" type="slidenum">
              <a:rPr lang="en-US" smtClean="0"/>
              <a:t>16</a:t>
            </a:fld>
            <a:endParaRPr lang="en-US"/>
          </a:p>
        </p:txBody>
      </p:sp>
    </p:spTree>
    <p:extLst>
      <p:ext uri="{BB962C8B-B14F-4D97-AF65-F5344CB8AC3E}">
        <p14:creationId xmlns:p14="http://schemas.microsoft.com/office/powerpoint/2010/main" val="4088751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BC2369E-4553-4F4F-9E02-04A9A613CC56}"/>
              </a:ext>
            </a:extLst>
          </p:cNvPr>
          <p:cNvPicPr>
            <a:picLocks noChangeAspect="1"/>
          </p:cNvPicPr>
          <p:nvPr/>
        </p:nvPicPr>
        <p:blipFill rotWithShape="1">
          <a:blip r:embed="rId2">
            <a:lum/>
            <a:alphaModFix/>
          </a:blip>
          <a:srcRect l="3280" t="56518" b="8866"/>
          <a:stretch/>
        </p:blipFill>
        <p:spPr>
          <a:xfrm>
            <a:off x="1191895" y="3556768"/>
            <a:ext cx="5062656" cy="1367794"/>
          </a:xfrm>
          <a:prstGeom prst="rect">
            <a:avLst/>
          </a:prstGeom>
          <a:noFill/>
          <a:ln>
            <a:noFill/>
          </a:ln>
        </p:spPr>
      </p:pic>
      <p:sp>
        <p:nvSpPr>
          <p:cNvPr id="4" name="Title 3">
            <a:extLst>
              <a:ext uri="{FF2B5EF4-FFF2-40B4-BE49-F238E27FC236}">
                <a16:creationId xmlns:a16="http://schemas.microsoft.com/office/drawing/2014/main" id="{E68A6FE2-3077-1B4C-AC3E-A4F6F301E46A}"/>
              </a:ext>
            </a:extLst>
          </p:cNvPr>
          <p:cNvSpPr>
            <a:spLocks noGrp="1"/>
          </p:cNvSpPr>
          <p:nvPr>
            <p:ph type="title"/>
          </p:nvPr>
        </p:nvSpPr>
        <p:spPr>
          <a:xfrm>
            <a:off x="838200" y="4061"/>
            <a:ext cx="10515600" cy="1325563"/>
          </a:xfrm>
        </p:spPr>
        <p:txBody>
          <a:bodyPr/>
          <a:lstStyle/>
          <a:p>
            <a:pPr algn="ctr"/>
            <a:r>
              <a:rPr lang="en-US" dirty="0"/>
              <a:t>Scattering patterns birefringent ice</a:t>
            </a:r>
          </a:p>
        </p:txBody>
      </p:sp>
      <p:pic>
        <p:nvPicPr>
          <p:cNvPr id="5" name="Picture 4">
            <a:extLst>
              <a:ext uri="{FF2B5EF4-FFF2-40B4-BE49-F238E27FC236}">
                <a16:creationId xmlns:a16="http://schemas.microsoft.com/office/drawing/2014/main" id="{EFDB4D36-66C1-074C-9C9F-EBF9FB9EFA99}"/>
              </a:ext>
            </a:extLst>
          </p:cNvPr>
          <p:cNvPicPr>
            <a:picLocks noChangeAspect="1"/>
          </p:cNvPicPr>
          <p:nvPr/>
        </p:nvPicPr>
        <p:blipFill>
          <a:blip r:embed="rId3"/>
          <a:stretch>
            <a:fillRect/>
          </a:stretch>
        </p:blipFill>
        <p:spPr>
          <a:xfrm>
            <a:off x="7431015" y="1625880"/>
            <a:ext cx="4649886" cy="4475515"/>
          </a:xfrm>
          <a:prstGeom prst="rect">
            <a:avLst/>
          </a:prstGeom>
        </p:spPr>
      </p:pic>
      <p:pic>
        <p:nvPicPr>
          <p:cNvPr id="18" name="Picture 17">
            <a:extLst>
              <a:ext uri="{FF2B5EF4-FFF2-40B4-BE49-F238E27FC236}">
                <a16:creationId xmlns:a16="http://schemas.microsoft.com/office/drawing/2014/main" id="{87DCBD87-C376-EE43-9B3D-D4DE57ADF78B}"/>
              </a:ext>
            </a:extLst>
          </p:cNvPr>
          <p:cNvPicPr>
            <a:picLocks noChangeAspect="1"/>
          </p:cNvPicPr>
          <p:nvPr/>
        </p:nvPicPr>
        <p:blipFill>
          <a:blip r:embed="rId4"/>
          <a:stretch>
            <a:fillRect/>
          </a:stretch>
        </p:blipFill>
        <p:spPr>
          <a:xfrm flipH="1">
            <a:off x="111099" y="5052332"/>
            <a:ext cx="1807303" cy="1697913"/>
          </a:xfrm>
          <a:prstGeom prst="rect">
            <a:avLst/>
          </a:prstGeom>
        </p:spPr>
      </p:pic>
      <p:pic>
        <p:nvPicPr>
          <p:cNvPr id="19" name="Picture 18">
            <a:extLst>
              <a:ext uri="{FF2B5EF4-FFF2-40B4-BE49-F238E27FC236}">
                <a16:creationId xmlns:a16="http://schemas.microsoft.com/office/drawing/2014/main" id="{8442586D-8DB7-954B-B0A2-DDB59C50B06D}"/>
              </a:ext>
            </a:extLst>
          </p:cNvPr>
          <p:cNvPicPr>
            <a:picLocks noChangeAspect="1"/>
          </p:cNvPicPr>
          <p:nvPr/>
        </p:nvPicPr>
        <p:blipFill>
          <a:blip r:embed="rId5"/>
          <a:stretch>
            <a:fillRect/>
          </a:stretch>
        </p:blipFill>
        <p:spPr>
          <a:xfrm flipH="1">
            <a:off x="1918402" y="5052332"/>
            <a:ext cx="1807303" cy="1697913"/>
          </a:xfrm>
          <a:prstGeom prst="rect">
            <a:avLst/>
          </a:prstGeom>
        </p:spPr>
      </p:pic>
      <p:pic>
        <p:nvPicPr>
          <p:cNvPr id="20" name="Picture 19">
            <a:extLst>
              <a:ext uri="{FF2B5EF4-FFF2-40B4-BE49-F238E27FC236}">
                <a16:creationId xmlns:a16="http://schemas.microsoft.com/office/drawing/2014/main" id="{836E2A4B-4493-1440-BA63-2A0039EBC04C}"/>
              </a:ext>
            </a:extLst>
          </p:cNvPr>
          <p:cNvPicPr>
            <a:picLocks noChangeAspect="1"/>
          </p:cNvPicPr>
          <p:nvPr/>
        </p:nvPicPr>
        <p:blipFill>
          <a:blip r:embed="rId6"/>
          <a:stretch>
            <a:fillRect/>
          </a:stretch>
        </p:blipFill>
        <p:spPr>
          <a:xfrm flipH="1">
            <a:off x="3723223" y="5052332"/>
            <a:ext cx="1807303" cy="1697913"/>
          </a:xfrm>
          <a:prstGeom prst="rect">
            <a:avLst/>
          </a:prstGeom>
        </p:spPr>
      </p:pic>
      <p:pic>
        <p:nvPicPr>
          <p:cNvPr id="21" name="Picture 20">
            <a:extLst>
              <a:ext uri="{FF2B5EF4-FFF2-40B4-BE49-F238E27FC236}">
                <a16:creationId xmlns:a16="http://schemas.microsoft.com/office/drawing/2014/main" id="{76C87FB0-6C0E-3941-A62C-A577FC7652BB}"/>
              </a:ext>
            </a:extLst>
          </p:cNvPr>
          <p:cNvPicPr>
            <a:picLocks noChangeAspect="1"/>
          </p:cNvPicPr>
          <p:nvPr/>
        </p:nvPicPr>
        <p:blipFill>
          <a:blip r:embed="rId7"/>
          <a:stretch>
            <a:fillRect/>
          </a:stretch>
        </p:blipFill>
        <p:spPr>
          <a:xfrm flipH="1">
            <a:off x="5528044" y="5052331"/>
            <a:ext cx="1807303" cy="1697913"/>
          </a:xfrm>
          <a:prstGeom prst="rect">
            <a:avLst/>
          </a:prstGeom>
        </p:spPr>
      </p:pic>
      <p:sp>
        <p:nvSpPr>
          <p:cNvPr id="16" name="Rectangle 15">
            <a:extLst>
              <a:ext uri="{FF2B5EF4-FFF2-40B4-BE49-F238E27FC236}">
                <a16:creationId xmlns:a16="http://schemas.microsoft.com/office/drawing/2014/main" id="{ADBEF72D-8926-6342-8FE9-8C8AEFCF51D2}"/>
              </a:ext>
            </a:extLst>
          </p:cNvPr>
          <p:cNvSpPr/>
          <p:nvPr/>
        </p:nvSpPr>
        <p:spPr>
          <a:xfrm>
            <a:off x="675223" y="1120676"/>
            <a:ext cx="6096000" cy="2308324"/>
          </a:xfrm>
          <a:prstGeom prst="rect">
            <a:avLst/>
          </a:prstGeom>
          <a:solidFill>
            <a:schemeClr val="bg1">
              <a:lumMod val="85000"/>
            </a:schemeClr>
          </a:solidFill>
          <a:ln>
            <a:solidFill>
              <a:srgbClr val="002060"/>
            </a:solidFill>
          </a:ln>
        </p:spPr>
        <p:txBody>
          <a:bodyPr>
            <a:spAutoFit/>
          </a:bodyPr>
          <a:lstStyle/>
          <a:p>
            <a:r>
              <a:rPr lang="en-US" dirty="0"/>
              <a:t>Running MC simulation with realistic crystal size, elongation, and orientation distributions (correlated to flow direction):</a:t>
            </a:r>
          </a:p>
          <a:p>
            <a:endParaRPr lang="en-US" dirty="0"/>
          </a:p>
          <a:p>
            <a:r>
              <a:rPr lang="en-US" dirty="0"/>
              <a:t>Diffusion is largest on flow axis and smallest orthogonal to it</a:t>
            </a:r>
          </a:p>
          <a:p>
            <a:endParaRPr lang="en-US" dirty="0"/>
          </a:p>
          <a:p>
            <a:r>
              <a:rPr lang="en-US" dirty="0"/>
              <a:t>Photons on average get deflected towards the flow axis</a:t>
            </a:r>
            <a:br>
              <a:rPr lang="en-US" dirty="0"/>
            </a:br>
            <a:endParaRPr lang="en-US" dirty="0"/>
          </a:p>
          <a:p>
            <a:r>
              <a:rPr lang="en-US" dirty="0"/>
              <a:t>→ photons effectively fly a curve towards the flow axis</a:t>
            </a:r>
          </a:p>
        </p:txBody>
      </p:sp>
      <p:sp>
        <p:nvSpPr>
          <p:cNvPr id="3" name="TextBox 2">
            <a:extLst>
              <a:ext uri="{FF2B5EF4-FFF2-40B4-BE49-F238E27FC236}">
                <a16:creationId xmlns:a16="http://schemas.microsoft.com/office/drawing/2014/main" id="{7101765C-A6F0-234E-A6E7-FE3CDD353DE9}"/>
              </a:ext>
            </a:extLst>
          </p:cNvPr>
          <p:cNvSpPr txBox="1"/>
          <p:nvPr/>
        </p:nvSpPr>
        <p:spPr>
          <a:xfrm>
            <a:off x="488421" y="6450147"/>
            <a:ext cx="1052660" cy="338554"/>
          </a:xfrm>
          <a:prstGeom prst="rect">
            <a:avLst/>
          </a:prstGeom>
          <a:solidFill>
            <a:schemeClr val="bg1">
              <a:lumMod val="85000"/>
            </a:schemeClr>
          </a:solidFill>
          <a:ln>
            <a:solidFill>
              <a:srgbClr val="002060"/>
            </a:solidFill>
          </a:ln>
        </p:spPr>
        <p:txBody>
          <a:bodyPr wrap="none" rtlCol="0">
            <a:spAutoFit/>
          </a:bodyPr>
          <a:lstStyle/>
          <a:p>
            <a:pPr algn="ctr"/>
            <a:r>
              <a:rPr lang="en-US" sz="1600" i="1" dirty="0"/>
              <a:t>along flow</a:t>
            </a:r>
          </a:p>
        </p:txBody>
      </p:sp>
      <p:sp>
        <p:nvSpPr>
          <p:cNvPr id="25" name="TextBox 24">
            <a:extLst>
              <a:ext uri="{FF2B5EF4-FFF2-40B4-BE49-F238E27FC236}">
                <a16:creationId xmlns:a16="http://schemas.microsoft.com/office/drawing/2014/main" id="{07B91F42-C143-8141-8792-7E921ABE1E99}"/>
              </a:ext>
            </a:extLst>
          </p:cNvPr>
          <p:cNvSpPr txBox="1"/>
          <p:nvPr/>
        </p:nvSpPr>
        <p:spPr>
          <a:xfrm>
            <a:off x="5564109" y="6450147"/>
            <a:ext cx="1737655" cy="338554"/>
          </a:xfrm>
          <a:prstGeom prst="rect">
            <a:avLst/>
          </a:prstGeom>
          <a:solidFill>
            <a:schemeClr val="bg1">
              <a:lumMod val="85000"/>
            </a:schemeClr>
          </a:solidFill>
          <a:ln>
            <a:solidFill>
              <a:srgbClr val="002060"/>
            </a:solidFill>
          </a:ln>
        </p:spPr>
        <p:txBody>
          <a:bodyPr wrap="none" rtlCol="0">
            <a:spAutoFit/>
          </a:bodyPr>
          <a:lstStyle/>
          <a:p>
            <a:pPr algn="ctr"/>
            <a:r>
              <a:rPr lang="en-US" sz="1600" i="1" dirty="0"/>
              <a:t>orthogonal to flow</a:t>
            </a:r>
          </a:p>
        </p:txBody>
      </p:sp>
      <p:cxnSp>
        <p:nvCxnSpPr>
          <p:cNvPr id="24" name="Straight Arrow Connector 23">
            <a:extLst>
              <a:ext uri="{FF2B5EF4-FFF2-40B4-BE49-F238E27FC236}">
                <a16:creationId xmlns:a16="http://schemas.microsoft.com/office/drawing/2014/main" id="{44D9E1A0-BDB9-F342-89C6-00C43001AEA0}"/>
              </a:ext>
            </a:extLst>
          </p:cNvPr>
          <p:cNvCxnSpPr/>
          <p:nvPr/>
        </p:nvCxnSpPr>
        <p:spPr>
          <a:xfrm>
            <a:off x="8267307" y="6566928"/>
            <a:ext cx="3086493"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E0DD95-5EA9-244B-AB7C-F557456F0542}"/>
              </a:ext>
            </a:extLst>
          </p:cNvPr>
          <p:cNvSpPr txBox="1"/>
          <p:nvPr/>
        </p:nvSpPr>
        <p:spPr>
          <a:xfrm>
            <a:off x="9117578" y="6228374"/>
            <a:ext cx="1276760" cy="338554"/>
          </a:xfrm>
          <a:prstGeom prst="rect">
            <a:avLst/>
          </a:prstGeom>
          <a:noFill/>
        </p:spPr>
        <p:txBody>
          <a:bodyPr wrap="none" rtlCol="0">
            <a:spAutoFit/>
          </a:bodyPr>
          <a:lstStyle/>
          <a:p>
            <a:r>
              <a:rPr lang="en-US" sz="1600" i="1" dirty="0"/>
              <a:t>towards flow</a:t>
            </a:r>
          </a:p>
        </p:txBody>
      </p:sp>
      <p:sp>
        <p:nvSpPr>
          <p:cNvPr id="29" name="TextBox 28">
            <a:extLst>
              <a:ext uri="{FF2B5EF4-FFF2-40B4-BE49-F238E27FC236}">
                <a16:creationId xmlns:a16="http://schemas.microsoft.com/office/drawing/2014/main" id="{3054936E-9B1A-1048-AC1F-68247D03F792}"/>
              </a:ext>
            </a:extLst>
          </p:cNvPr>
          <p:cNvSpPr txBox="1"/>
          <p:nvPr/>
        </p:nvSpPr>
        <p:spPr>
          <a:xfrm>
            <a:off x="8392892" y="1140813"/>
            <a:ext cx="2726131" cy="369332"/>
          </a:xfrm>
          <a:prstGeom prst="rect">
            <a:avLst/>
          </a:prstGeom>
          <a:solidFill>
            <a:schemeClr val="bg1">
              <a:lumMod val="85000"/>
            </a:schemeClr>
          </a:solidFill>
          <a:ln>
            <a:solidFill>
              <a:schemeClr val="accent1"/>
            </a:solidFill>
          </a:ln>
        </p:spPr>
        <p:txBody>
          <a:bodyPr wrap="none" rtlCol="0">
            <a:spAutoFit/>
          </a:bodyPr>
          <a:lstStyle/>
          <a:p>
            <a:pPr algn="ctr"/>
            <a:r>
              <a:rPr lang="en-US" i="1" dirty="0"/>
              <a:t>after ~ 1 m of propagation:</a:t>
            </a:r>
          </a:p>
        </p:txBody>
      </p:sp>
      <p:sp>
        <p:nvSpPr>
          <p:cNvPr id="2" name="Slide Number Placeholder 1">
            <a:extLst>
              <a:ext uri="{FF2B5EF4-FFF2-40B4-BE49-F238E27FC236}">
                <a16:creationId xmlns:a16="http://schemas.microsoft.com/office/drawing/2014/main" id="{6EE96F0E-8A25-E641-9A6C-767DFEE09126}"/>
              </a:ext>
            </a:extLst>
          </p:cNvPr>
          <p:cNvSpPr>
            <a:spLocks noGrp="1"/>
          </p:cNvSpPr>
          <p:nvPr>
            <p:ph type="sldNum" sz="quarter" idx="12"/>
          </p:nvPr>
        </p:nvSpPr>
        <p:spPr/>
        <p:txBody>
          <a:bodyPr/>
          <a:lstStyle/>
          <a:p>
            <a:fld id="{27226ADF-B000-0543-B1DB-C64C39011441}" type="slidenum">
              <a:rPr lang="en-US" smtClean="0"/>
              <a:t>17</a:t>
            </a:fld>
            <a:endParaRPr lang="en-US"/>
          </a:p>
        </p:txBody>
      </p:sp>
    </p:spTree>
    <p:extLst>
      <p:ext uri="{BB962C8B-B14F-4D97-AF65-F5344CB8AC3E}">
        <p14:creationId xmlns:p14="http://schemas.microsoft.com/office/powerpoint/2010/main" val="1692983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8068-384D-1342-8250-EE46EB1BCC53}"/>
              </a:ext>
            </a:extLst>
          </p:cNvPr>
          <p:cNvSpPr>
            <a:spLocks noGrp="1"/>
          </p:cNvSpPr>
          <p:nvPr>
            <p:ph type="title"/>
          </p:nvPr>
        </p:nvSpPr>
        <p:spPr>
          <a:xfrm>
            <a:off x="838200" y="0"/>
            <a:ext cx="10515600" cy="1325563"/>
          </a:xfrm>
        </p:spPr>
        <p:txBody>
          <a:bodyPr/>
          <a:lstStyle/>
          <a:p>
            <a:pPr algn="ctr"/>
            <a:r>
              <a:rPr lang="en-US" dirty="0"/>
              <a:t>Our best tool to gauge the quality of our description of anisotropy</a:t>
            </a:r>
          </a:p>
        </p:txBody>
      </p:sp>
      <p:pic>
        <p:nvPicPr>
          <p:cNvPr id="4" name="Picture 3">
            <a:extLst>
              <a:ext uri="{FF2B5EF4-FFF2-40B4-BE49-F238E27FC236}">
                <a16:creationId xmlns:a16="http://schemas.microsoft.com/office/drawing/2014/main" id="{20F01962-A2C8-AA40-9F1C-F1AF81D150F7}"/>
              </a:ext>
            </a:extLst>
          </p:cNvPr>
          <p:cNvPicPr>
            <a:picLocks noChangeAspect="1"/>
          </p:cNvPicPr>
          <p:nvPr/>
        </p:nvPicPr>
        <p:blipFill>
          <a:blip r:embed="rId2"/>
          <a:stretch>
            <a:fillRect/>
          </a:stretch>
        </p:blipFill>
        <p:spPr>
          <a:xfrm>
            <a:off x="2885440" y="1690688"/>
            <a:ext cx="3403600" cy="3403600"/>
          </a:xfrm>
          <a:prstGeom prst="rect">
            <a:avLst/>
          </a:prstGeom>
        </p:spPr>
      </p:pic>
      <p:cxnSp>
        <p:nvCxnSpPr>
          <p:cNvPr id="6" name="Straight Arrow Connector 5">
            <a:extLst>
              <a:ext uri="{FF2B5EF4-FFF2-40B4-BE49-F238E27FC236}">
                <a16:creationId xmlns:a16="http://schemas.microsoft.com/office/drawing/2014/main" id="{C88A4429-9694-AC4C-B311-C2C93FA10334}"/>
              </a:ext>
            </a:extLst>
          </p:cNvPr>
          <p:cNvCxnSpPr/>
          <p:nvPr/>
        </p:nvCxnSpPr>
        <p:spPr>
          <a:xfrm>
            <a:off x="2636520" y="1910144"/>
            <a:ext cx="2755392" cy="3403600"/>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3FEEAF-44D3-084C-96D7-8A020F7FAFBB}"/>
              </a:ext>
            </a:extLst>
          </p:cNvPr>
          <p:cNvSpPr txBox="1"/>
          <p:nvPr/>
        </p:nvSpPr>
        <p:spPr>
          <a:xfrm rot="3147536">
            <a:off x="5200803" y="5839231"/>
            <a:ext cx="1727974"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a:t>Less attenuation</a:t>
            </a:r>
          </a:p>
        </p:txBody>
      </p:sp>
      <p:cxnSp>
        <p:nvCxnSpPr>
          <p:cNvPr id="8" name="Straight Arrow Connector 7">
            <a:extLst>
              <a:ext uri="{FF2B5EF4-FFF2-40B4-BE49-F238E27FC236}">
                <a16:creationId xmlns:a16="http://schemas.microsoft.com/office/drawing/2014/main" id="{60D4E2CB-6A15-7247-827E-1C5136377CA3}"/>
              </a:ext>
            </a:extLst>
          </p:cNvPr>
          <p:cNvCxnSpPr>
            <a:cxnSpLocks/>
          </p:cNvCxnSpPr>
          <p:nvPr/>
        </p:nvCxnSpPr>
        <p:spPr>
          <a:xfrm flipH="1">
            <a:off x="1996573" y="1690688"/>
            <a:ext cx="3027047" cy="2092258"/>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CF75792-717C-724F-A4CB-9B18E422CDBC}"/>
              </a:ext>
            </a:extLst>
          </p:cNvPr>
          <p:cNvSpPr txBox="1"/>
          <p:nvPr/>
        </p:nvSpPr>
        <p:spPr>
          <a:xfrm rot="19531296">
            <a:off x="306322" y="4108319"/>
            <a:ext cx="1833964" cy="369332"/>
          </a:xfrm>
          <a:prstGeom prst="rect">
            <a:avLst/>
          </a:prstGeom>
          <a:solidFill>
            <a:schemeClr val="accent6">
              <a:lumMod val="20000"/>
              <a:lumOff val="80000"/>
            </a:schemeClr>
          </a:solidFill>
          <a:ln>
            <a:solidFill>
              <a:schemeClr val="accent1"/>
            </a:solidFill>
          </a:ln>
        </p:spPr>
        <p:txBody>
          <a:bodyPr wrap="none" rtlCol="0">
            <a:spAutoFit/>
          </a:bodyPr>
          <a:lstStyle/>
          <a:p>
            <a:pPr algn="ctr"/>
            <a:r>
              <a:rPr lang="en-US" dirty="0"/>
              <a:t>more attenuation</a:t>
            </a:r>
          </a:p>
        </p:txBody>
      </p:sp>
      <p:sp>
        <p:nvSpPr>
          <p:cNvPr id="3" name="TextBox 2">
            <a:extLst>
              <a:ext uri="{FF2B5EF4-FFF2-40B4-BE49-F238E27FC236}">
                <a16:creationId xmlns:a16="http://schemas.microsoft.com/office/drawing/2014/main" id="{094E9775-DC9E-EB46-83E5-AED62107518B}"/>
              </a:ext>
            </a:extLst>
          </p:cNvPr>
          <p:cNvSpPr txBox="1"/>
          <p:nvPr/>
        </p:nvSpPr>
        <p:spPr>
          <a:xfrm>
            <a:off x="7096987" y="1690688"/>
            <a:ext cx="4732153" cy="3970318"/>
          </a:xfrm>
          <a:prstGeom prst="rect">
            <a:avLst/>
          </a:prstGeom>
          <a:solidFill>
            <a:schemeClr val="bg1">
              <a:lumMod val="85000"/>
            </a:schemeClr>
          </a:solidFill>
          <a:ln>
            <a:solidFill>
              <a:srgbClr val="00B050"/>
            </a:solidFill>
          </a:ln>
        </p:spPr>
        <p:txBody>
          <a:bodyPr wrap="square" rtlCol="0">
            <a:spAutoFit/>
          </a:bodyPr>
          <a:lstStyle/>
          <a:p>
            <a:r>
              <a:rPr lang="en-US" dirty="0"/>
              <a:t>Next slide shows average waveform for nearby emitter-receiver DOM pairs aligned with the two directions (along and perpendicular to ice flow).</a:t>
            </a:r>
          </a:p>
          <a:p>
            <a:endParaRPr lang="en-US" dirty="0"/>
          </a:p>
          <a:p>
            <a:r>
              <a:rPr lang="en-US" dirty="0"/>
              <a:t>This might be the best tool to rank ice models on how well they describe the anisotropy</a:t>
            </a:r>
          </a:p>
          <a:p>
            <a:endParaRPr lang="en-US" dirty="0"/>
          </a:p>
          <a:p>
            <a:r>
              <a:rPr lang="en-US" dirty="0"/>
              <a:t>Here used string pairs one ~125 m spacing away (excludes </a:t>
            </a:r>
            <a:r>
              <a:rPr lang="en-US" dirty="0" err="1"/>
              <a:t>DeepCore</a:t>
            </a:r>
            <a:r>
              <a:rPr lang="en-US" dirty="0"/>
              <a:t> and far distances)</a:t>
            </a:r>
          </a:p>
          <a:p>
            <a:endParaRPr lang="en-US" dirty="0"/>
          </a:p>
          <a:p>
            <a:r>
              <a:rPr lang="en-US" dirty="0"/>
              <a:t>	134 string pairs along flow</a:t>
            </a:r>
          </a:p>
          <a:p>
            <a:r>
              <a:rPr lang="en-US" dirty="0"/>
              <a:t>	272 string pairs perpendicular to flow</a:t>
            </a:r>
          </a:p>
          <a:p>
            <a:endParaRPr lang="en-US" dirty="0"/>
          </a:p>
          <a:p>
            <a:r>
              <a:rPr lang="en-US" dirty="0"/>
              <a:t>Using DOM pairs at the same position (depth)</a:t>
            </a:r>
          </a:p>
        </p:txBody>
      </p:sp>
      <p:sp>
        <p:nvSpPr>
          <p:cNvPr id="5" name="Slide Number Placeholder 4">
            <a:extLst>
              <a:ext uri="{FF2B5EF4-FFF2-40B4-BE49-F238E27FC236}">
                <a16:creationId xmlns:a16="http://schemas.microsoft.com/office/drawing/2014/main" id="{6E7A276B-A08E-4F4F-A8AF-1C147EE5C88D}"/>
              </a:ext>
            </a:extLst>
          </p:cNvPr>
          <p:cNvSpPr>
            <a:spLocks noGrp="1"/>
          </p:cNvSpPr>
          <p:nvPr>
            <p:ph type="sldNum" sz="quarter" idx="12"/>
          </p:nvPr>
        </p:nvSpPr>
        <p:spPr/>
        <p:txBody>
          <a:bodyPr/>
          <a:lstStyle/>
          <a:p>
            <a:fld id="{27226ADF-B000-0543-B1DB-C64C39011441}" type="slidenum">
              <a:rPr lang="en-US" smtClean="0"/>
              <a:t>18</a:t>
            </a:fld>
            <a:endParaRPr lang="en-US"/>
          </a:p>
        </p:txBody>
      </p:sp>
    </p:spTree>
    <p:extLst>
      <p:ext uri="{BB962C8B-B14F-4D97-AF65-F5344CB8AC3E}">
        <p14:creationId xmlns:p14="http://schemas.microsoft.com/office/powerpoint/2010/main" val="407855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94CAF-8B34-F747-AB72-689CF6D2C61B}"/>
              </a:ext>
            </a:extLst>
          </p:cNvPr>
          <p:cNvPicPr>
            <a:picLocks noChangeAspect="1"/>
          </p:cNvPicPr>
          <p:nvPr/>
        </p:nvPicPr>
        <p:blipFill>
          <a:blip r:embed="rId2"/>
          <a:stretch>
            <a:fillRect/>
          </a:stretch>
        </p:blipFill>
        <p:spPr>
          <a:xfrm>
            <a:off x="6421035" y="764177"/>
            <a:ext cx="5129784" cy="5329645"/>
          </a:xfrm>
          <a:prstGeom prst="rect">
            <a:avLst/>
          </a:prstGeom>
        </p:spPr>
      </p:pic>
      <p:pic>
        <p:nvPicPr>
          <p:cNvPr id="6" name="Picture 5">
            <a:extLst>
              <a:ext uri="{FF2B5EF4-FFF2-40B4-BE49-F238E27FC236}">
                <a16:creationId xmlns:a16="http://schemas.microsoft.com/office/drawing/2014/main" id="{727A1542-B4F0-834D-A189-C5586C38247D}"/>
              </a:ext>
            </a:extLst>
          </p:cNvPr>
          <p:cNvPicPr>
            <a:picLocks noChangeAspect="1"/>
          </p:cNvPicPr>
          <p:nvPr/>
        </p:nvPicPr>
        <p:blipFill>
          <a:blip r:embed="rId3"/>
          <a:stretch>
            <a:fillRect/>
          </a:stretch>
        </p:blipFill>
        <p:spPr>
          <a:xfrm>
            <a:off x="641180" y="764177"/>
            <a:ext cx="5129784" cy="5329645"/>
          </a:xfrm>
          <a:prstGeom prst="rect">
            <a:avLst/>
          </a:prstGeom>
        </p:spPr>
      </p:pic>
      <p:sp>
        <p:nvSpPr>
          <p:cNvPr id="10" name="TextBox 9">
            <a:extLst>
              <a:ext uri="{FF2B5EF4-FFF2-40B4-BE49-F238E27FC236}">
                <a16:creationId xmlns:a16="http://schemas.microsoft.com/office/drawing/2014/main" id="{07C5A66F-2A46-DE4A-BDE3-D9BA33D8433D}"/>
              </a:ext>
            </a:extLst>
          </p:cNvPr>
          <p:cNvSpPr txBox="1"/>
          <p:nvPr/>
        </p:nvSpPr>
        <p:spPr>
          <a:xfrm>
            <a:off x="2603984" y="4659303"/>
            <a:ext cx="1204176" cy="461665"/>
          </a:xfrm>
          <a:prstGeom prst="rect">
            <a:avLst/>
          </a:prstGeom>
          <a:solidFill>
            <a:schemeClr val="bg1">
              <a:lumMod val="85000"/>
            </a:schemeClr>
          </a:solidFill>
          <a:ln>
            <a:solidFill>
              <a:srgbClr val="00B050"/>
            </a:solidFill>
          </a:ln>
        </p:spPr>
        <p:txBody>
          <a:bodyPr wrap="none" rtlCol="0">
            <a:spAutoFit/>
          </a:bodyPr>
          <a:lstStyle/>
          <a:p>
            <a:pPr algn="ctr"/>
            <a:r>
              <a:rPr lang="en-US" sz="2400" dirty="0"/>
              <a:t>nominal</a:t>
            </a:r>
          </a:p>
        </p:txBody>
      </p:sp>
      <p:sp>
        <p:nvSpPr>
          <p:cNvPr id="2" name="Slide Number Placeholder 1">
            <a:extLst>
              <a:ext uri="{FF2B5EF4-FFF2-40B4-BE49-F238E27FC236}">
                <a16:creationId xmlns:a16="http://schemas.microsoft.com/office/drawing/2014/main" id="{48A883EE-EE32-804D-BE69-2BFAC3F0CD2C}"/>
              </a:ext>
            </a:extLst>
          </p:cNvPr>
          <p:cNvSpPr>
            <a:spLocks noGrp="1"/>
          </p:cNvSpPr>
          <p:nvPr>
            <p:ph type="sldNum" sz="quarter" idx="12"/>
          </p:nvPr>
        </p:nvSpPr>
        <p:spPr/>
        <p:txBody>
          <a:bodyPr/>
          <a:lstStyle/>
          <a:p>
            <a:fld id="{27226ADF-B000-0543-B1DB-C64C39011441}" type="slidenum">
              <a:rPr lang="en-US" smtClean="0"/>
              <a:t>19</a:t>
            </a:fld>
            <a:endParaRPr lang="en-US"/>
          </a:p>
        </p:txBody>
      </p:sp>
    </p:spTree>
    <p:extLst>
      <p:ext uri="{BB962C8B-B14F-4D97-AF65-F5344CB8AC3E}">
        <p14:creationId xmlns:p14="http://schemas.microsoft.com/office/powerpoint/2010/main" val="485660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1C7DE35F-5585-5748-82B6-3665E67429CC}"/>
              </a:ext>
            </a:extLst>
          </p:cNvPr>
          <p:cNvPicPr>
            <a:picLocks noChangeAspect="1"/>
          </p:cNvPicPr>
          <p:nvPr/>
        </p:nvPicPr>
        <p:blipFill>
          <a:blip r:embed="rId2">
            <a:extLst>
              <a:ext uri="{28A0092B-C50C-407E-A947-70E740481C1C}">
                <a14:useLocalDpi xmlns:a14="http://schemas.microsoft.com/office/drawing/2010/main" val="0"/>
              </a:ext>
            </a:extLst>
          </a:blip>
          <a:srcRect l="12585" t="11147" r="8345" b="4584"/>
          <a:stretch>
            <a:fillRect/>
          </a:stretch>
        </p:blipFill>
        <p:spPr bwMode="auto">
          <a:xfrm>
            <a:off x="1155700" y="2159000"/>
            <a:ext cx="38481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4EDB04C7-EC85-FA4D-B12D-2CC9EA9BD046}"/>
              </a:ext>
            </a:extLst>
          </p:cNvPr>
          <p:cNvPicPr>
            <a:picLocks noChangeAspect="1"/>
          </p:cNvPicPr>
          <p:nvPr/>
        </p:nvPicPr>
        <p:blipFill>
          <a:blip r:embed="rId3">
            <a:extLst>
              <a:ext uri="{28A0092B-C50C-407E-A947-70E740481C1C}">
                <a14:useLocalDpi xmlns:a14="http://schemas.microsoft.com/office/drawing/2010/main" val="0"/>
              </a:ext>
            </a:extLst>
          </a:blip>
          <a:srcRect l="4076" t="12848" r="14580" b="4015"/>
          <a:stretch>
            <a:fillRect/>
          </a:stretch>
        </p:blipFill>
        <p:spPr bwMode="auto">
          <a:xfrm>
            <a:off x="5067300" y="2159000"/>
            <a:ext cx="40259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6EB9456B-F556-4C45-8337-02B3E124A30C}"/>
              </a:ext>
            </a:extLst>
          </p:cNvPr>
          <p:cNvPicPr>
            <a:picLocks noChangeAspect="1"/>
          </p:cNvPicPr>
          <p:nvPr/>
        </p:nvPicPr>
        <p:blipFill>
          <a:blip r:embed="rId4">
            <a:extLst>
              <a:ext uri="{28A0092B-C50C-407E-A947-70E740481C1C}">
                <a14:useLocalDpi xmlns:a14="http://schemas.microsoft.com/office/drawing/2010/main" val="0"/>
              </a:ext>
            </a:extLst>
          </a:blip>
          <a:srcRect l="28899" t="15305" r="31676" b="24988"/>
          <a:stretch>
            <a:fillRect/>
          </a:stretch>
        </p:blipFill>
        <p:spPr bwMode="auto">
          <a:xfrm>
            <a:off x="9169400" y="2159000"/>
            <a:ext cx="1841500" cy="3670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 name="Title 1">
            <a:extLst>
              <a:ext uri="{FF2B5EF4-FFF2-40B4-BE49-F238E27FC236}">
                <a16:creationId xmlns:a16="http://schemas.microsoft.com/office/drawing/2014/main" id="{54B8B334-AF45-E24E-8988-610FE0DB9CC8}"/>
              </a:ext>
            </a:extLst>
          </p:cNvPr>
          <p:cNvSpPr>
            <a:spLocks noGrp="1"/>
          </p:cNvSpPr>
          <p:nvPr>
            <p:ph type="title"/>
          </p:nvPr>
        </p:nvSpPr>
        <p:spPr>
          <a:xfrm>
            <a:off x="838200" y="365125"/>
            <a:ext cx="10515600" cy="1325563"/>
          </a:xfrm>
        </p:spPr>
        <p:txBody>
          <a:bodyPr>
            <a:normAutofit/>
          </a:bodyPr>
          <a:lstStyle/>
          <a:p>
            <a:pPr algn="ctr"/>
            <a:r>
              <a:rPr lang="en-US" altLang="en-US" dirty="0">
                <a:ea typeface="ＭＳ Ｐゴシック" panose="020B0600070205080204" pitchFamily="34" charset="-128"/>
              </a:rPr>
              <a:t>AMANDA-A: scattering on air bubbles!</a:t>
            </a:r>
          </a:p>
        </p:txBody>
      </p:sp>
      <p:sp>
        <p:nvSpPr>
          <p:cNvPr id="2" name="Slide Number Placeholder 1">
            <a:extLst>
              <a:ext uri="{FF2B5EF4-FFF2-40B4-BE49-F238E27FC236}">
                <a16:creationId xmlns:a16="http://schemas.microsoft.com/office/drawing/2014/main" id="{5E00843A-5D75-A74F-93F8-3790A548D3F0}"/>
              </a:ext>
            </a:extLst>
          </p:cNvPr>
          <p:cNvSpPr>
            <a:spLocks noGrp="1"/>
          </p:cNvSpPr>
          <p:nvPr>
            <p:ph type="sldNum" sz="quarter" idx="12"/>
          </p:nvPr>
        </p:nvSpPr>
        <p:spPr/>
        <p:txBody>
          <a:bodyPr/>
          <a:lstStyle/>
          <a:p>
            <a:fld id="{27226ADF-B000-0543-B1DB-C64C39011441}" type="slidenum">
              <a:rPr lang="en-US" smtClean="0"/>
              <a:t>2</a:t>
            </a:fld>
            <a:endParaRPr lang="en-US"/>
          </a:p>
        </p:txBody>
      </p:sp>
    </p:spTree>
    <p:extLst>
      <p:ext uri="{BB962C8B-B14F-4D97-AF65-F5344CB8AC3E}">
        <p14:creationId xmlns:p14="http://schemas.microsoft.com/office/powerpoint/2010/main" val="14406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03A2-9615-5A44-B9D6-493455CBC4DB}"/>
              </a:ext>
            </a:extLst>
          </p:cNvPr>
          <p:cNvSpPr>
            <a:spLocks noGrp="1"/>
          </p:cNvSpPr>
          <p:nvPr>
            <p:ph type="title"/>
          </p:nvPr>
        </p:nvSpPr>
        <p:spPr>
          <a:xfrm>
            <a:off x="838200" y="158146"/>
            <a:ext cx="10515600" cy="1325563"/>
          </a:xfrm>
        </p:spPr>
        <p:txBody>
          <a:bodyPr/>
          <a:lstStyle/>
          <a:p>
            <a:pPr algn="ctr"/>
            <a:r>
              <a:rPr lang="en-US" dirty="0"/>
              <a:t>other metrics of ice model comparison</a:t>
            </a:r>
          </a:p>
        </p:txBody>
      </p:sp>
      <p:graphicFrame>
        <p:nvGraphicFramePr>
          <p:cNvPr id="3" name="Table 2">
            <a:extLst>
              <a:ext uri="{FF2B5EF4-FFF2-40B4-BE49-F238E27FC236}">
                <a16:creationId xmlns:a16="http://schemas.microsoft.com/office/drawing/2014/main" id="{814E70FF-4C0D-294C-937E-91A3A0792B40}"/>
              </a:ext>
            </a:extLst>
          </p:cNvPr>
          <p:cNvGraphicFramePr>
            <a:graphicFrameLocks noGrp="1"/>
          </p:cNvGraphicFramePr>
          <p:nvPr/>
        </p:nvGraphicFramePr>
        <p:xfrm>
          <a:off x="2032000" y="1598296"/>
          <a:ext cx="8128000" cy="16510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187882384"/>
                    </a:ext>
                  </a:extLst>
                </a:gridCol>
                <a:gridCol w="1625600">
                  <a:extLst>
                    <a:ext uri="{9D8B030D-6E8A-4147-A177-3AD203B41FA5}">
                      <a16:colId xmlns:a16="http://schemas.microsoft.com/office/drawing/2014/main" val="4086788272"/>
                    </a:ext>
                  </a:extLst>
                </a:gridCol>
                <a:gridCol w="1625600">
                  <a:extLst>
                    <a:ext uri="{9D8B030D-6E8A-4147-A177-3AD203B41FA5}">
                      <a16:colId xmlns:a16="http://schemas.microsoft.com/office/drawing/2014/main" val="3874042721"/>
                    </a:ext>
                  </a:extLst>
                </a:gridCol>
                <a:gridCol w="1625600">
                  <a:extLst>
                    <a:ext uri="{9D8B030D-6E8A-4147-A177-3AD203B41FA5}">
                      <a16:colId xmlns:a16="http://schemas.microsoft.com/office/drawing/2014/main" val="630650297"/>
                    </a:ext>
                  </a:extLst>
                </a:gridCol>
                <a:gridCol w="1625600">
                  <a:extLst>
                    <a:ext uri="{9D8B030D-6E8A-4147-A177-3AD203B41FA5}">
                      <a16:colId xmlns:a16="http://schemas.microsoft.com/office/drawing/2014/main" val="108900405"/>
                    </a:ext>
                  </a:extLst>
                </a:gridCol>
              </a:tblGrid>
              <a:tr h="370840">
                <a:tc>
                  <a:txBody>
                    <a:bodyPr/>
                    <a:lstStyle/>
                    <a:p>
                      <a:pPr algn="ctr"/>
                      <a:r>
                        <a:rPr lang="en-US" dirty="0"/>
                        <a:t>Ice model</a:t>
                      </a:r>
                    </a:p>
                  </a:txBody>
                  <a:tcPr anchor="ctr"/>
                </a:tc>
                <a:tc>
                  <a:txBody>
                    <a:bodyPr/>
                    <a:lstStyle/>
                    <a:p>
                      <a:pPr algn="ctr"/>
                      <a:r>
                        <a:rPr lang="en-US" dirty="0"/>
                        <a:t>No anisotropy</a:t>
                      </a:r>
                    </a:p>
                  </a:txBody>
                  <a:tcPr anchor="ctr"/>
                </a:tc>
                <a:tc>
                  <a:txBody>
                    <a:bodyPr/>
                    <a:lstStyle/>
                    <a:p>
                      <a:pPr algn="ctr"/>
                      <a:r>
                        <a:rPr lang="en-US" dirty="0"/>
                        <a:t>SPICE 3.2.2</a:t>
                      </a:r>
                    </a:p>
                  </a:txBody>
                  <a:tcPr anchor="ctr"/>
                </a:tc>
                <a:tc>
                  <a:txBody>
                    <a:bodyPr/>
                    <a:lstStyle/>
                    <a:p>
                      <a:pPr algn="ctr"/>
                      <a:r>
                        <a:rPr lang="en-US" dirty="0"/>
                        <a:t>SPICE EMRM</a:t>
                      </a:r>
                    </a:p>
                  </a:txBody>
                  <a:tcPr anchor="ctr"/>
                </a:tc>
                <a:tc>
                  <a:txBody>
                    <a:bodyPr/>
                    <a:lstStyle/>
                    <a:p>
                      <a:pPr algn="ctr"/>
                      <a:r>
                        <a:rPr lang="en-US" dirty="0"/>
                        <a:t>Birefringence 1</a:t>
                      </a:r>
                    </a:p>
                  </a:txBody>
                  <a:tcPr anchor="ctr"/>
                </a:tc>
                <a:extLst>
                  <a:ext uri="{0D108BD9-81ED-4DB2-BD59-A6C34878D82A}">
                    <a16:rowId xmlns:a16="http://schemas.microsoft.com/office/drawing/2014/main" val="1635956448"/>
                  </a:ext>
                </a:extLst>
              </a:tr>
              <a:tr h="370840">
                <a:tc>
                  <a:txBody>
                    <a:bodyPr/>
                    <a:lstStyle/>
                    <a:p>
                      <a:pPr algn="ctr"/>
                      <a:r>
                        <a:rPr lang="en-US" dirty="0"/>
                        <a:t>Saturated </a:t>
                      </a:r>
                      <a:r>
                        <a:rPr lang="en-US" dirty="0" err="1"/>
                        <a:t>llh</a:t>
                      </a:r>
                      <a:r>
                        <a:rPr lang="en-US" dirty="0"/>
                        <a:t> (</a:t>
                      </a:r>
                      <a:r>
                        <a:rPr lang="en-US" dirty="0" err="1"/>
                        <a:t>ndof</a:t>
                      </a:r>
                      <a:r>
                        <a:rPr lang="en-US" dirty="0"/>
                        <a:t>=60848)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73334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64006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59418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57546</a:t>
                      </a:r>
                    </a:p>
                  </a:txBody>
                  <a:tcPr anchor="ctr"/>
                </a:tc>
                <a:extLst>
                  <a:ext uri="{0D108BD9-81ED-4DB2-BD59-A6C34878D82A}">
                    <a16:rowId xmlns:a16="http://schemas.microsoft.com/office/drawing/2014/main" val="3258733786"/>
                  </a:ext>
                </a:extLst>
              </a:tr>
              <a:tr h="370840">
                <a:tc>
                  <a:txBody>
                    <a:bodyPr/>
                    <a:lstStyle/>
                    <a:p>
                      <a:pPr algn="ctr"/>
                      <a:r>
                        <a:rPr lang="en-US" dirty="0"/>
                        <a:t>Model error</a:t>
                      </a:r>
                    </a:p>
                    <a:p>
                      <a:pPr algn="ctr"/>
                      <a:r>
                        <a:rPr lang="en-US" dirty="0"/>
                        <a:t>(10 … 500 </a:t>
                      </a:r>
                      <a:r>
                        <a:rPr lang="en-US" dirty="0" err="1"/>
                        <a:t>p.e.</a:t>
                      </a:r>
                      <a:r>
                        <a:rPr lang="en-US" dirty="0"/>
                        <a:t>)</a:t>
                      </a:r>
                    </a:p>
                  </a:txBody>
                  <a:tcPr anchor="ctr"/>
                </a:tc>
                <a:tc>
                  <a:txBody>
                    <a:bodyPr/>
                    <a:lstStyle/>
                    <a:p>
                      <a:pPr algn="ctr"/>
                      <a:r>
                        <a:rPr lang="en-US" dirty="0"/>
                        <a:t>27.0%</a:t>
                      </a:r>
                    </a:p>
                  </a:txBody>
                  <a:tcPr anchor="ctr"/>
                </a:tc>
                <a:tc>
                  <a:txBody>
                    <a:bodyPr/>
                    <a:lstStyle/>
                    <a:p>
                      <a:pPr algn="ctr"/>
                      <a:r>
                        <a:rPr lang="en-US" dirty="0"/>
                        <a:t>17.2%</a:t>
                      </a:r>
                    </a:p>
                  </a:txBody>
                  <a:tcPr anchor="ctr"/>
                </a:tc>
                <a:tc>
                  <a:txBody>
                    <a:bodyPr/>
                    <a:lstStyle/>
                    <a:p>
                      <a:pPr algn="ctr"/>
                      <a:r>
                        <a:rPr lang="en-US" dirty="0"/>
                        <a:t>16.2%</a:t>
                      </a:r>
                    </a:p>
                  </a:txBody>
                  <a:tcPr anchor="ctr"/>
                </a:tc>
                <a:tc>
                  <a:txBody>
                    <a:bodyPr/>
                    <a:lstStyle/>
                    <a:p>
                      <a:pPr algn="ctr"/>
                      <a:r>
                        <a:rPr lang="en-US" dirty="0"/>
                        <a:t>15.6%</a:t>
                      </a:r>
                    </a:p>
                  </a:txBody>
                  <a:tcPr anchor="ctr"/>
                </a:tc>
                <a:extLst>
                  <a:ext uri="{0D108BD9-81ED-4DB2-BD59-A6C34878D82A}">
                    <a16:rowId xmlns:a16="http://schemas.microsoft.com/office/drawing/2014/main" val="2507354221"/>
                  </a:ext>
                </a:extLst>
              </a:tr>
            </a:tbl>
          </a:graphicData>
        </a:graphic>
      </p:graphicFrame>
      <p:sp>
        <p:nvSpPr>
          <p:cNvPr id="4" name="TextBox 3">
            <a:extLst>
              <a:ext uri="{FF2B5EF4-FFF2-40B4-BE49-F238E27FC236}">
                <a16:creationId xmlns:a16="http://schemas.microsoft.com/office/drawing/2014/main" id="{2E25D190-002B-474E-A476-3908284BBED8}"/>
              </a:ext>
            </a:extLst>
          </p:cNvPr>
          <p:cNvSpPr txBox="1"/>
          <p:nvPr/>
        </p:nvSpPr>
        <p:spPr>
          <a:xfrm>
            <a:off x="1902372" y="3608705"/>
            <a:ext cx="8387256" cy="2862322"/>
          </a:xfrm>
          <a:prstGeom prst="rect">
            <a:avLst/>
          </a:prstGeom>
          <a:solidFill>
            <a:schemeClr val="bg1">
              <a:lumMod val="85000"/>
            </a:schemeClr>
          </a:solidFill>
          <a:ln>
            <a:solidFill>
              <a:srgbClr val="00B050"/>
            </a:solidFill>
          </a:ln>
        </p:spPr>
        <p:txBody>
          <a:bodyPr wrap="square" rtlCol="0">
            <a:spAutoFit/>
          </a:bodyPr>
          <a:lstStyle/>
          <a:p>
            <a:r>
              <a:rPr lang="en-US" dirty="0"/>
              <a:t>All numbers shown here calculated with 10 simulated flasher events per configuration, 60848 configurations (5160 DOMs x 12 flasher LEDs minus dead DOMs/broken LEDs)</a:t>
            </a:r>
          </a:p>
          <a:p>
            <a:endParaRPr lang="en-US" dirty="0"/>
          </a:p>
          <a:p>
            <a:r>
              <a:rPr lang="en-US" dirty="0"/>
              <a:t>Used:</a:t>
            </a:r>
          </a:p>
          <a:p>
            <a:r>
              <a:rPr lang="en-US" dirty="0"/>
              <a:t>	lab measured angular emission profile (no pattern unfolding)</a:t>
            </a:r>
          </a:p>
          <a:p>
            <a:r>
              <a:rPr lang="en-US" dirty="0"/>
              <a:t>	single LED orientations previously fitted with SPICE 3.2.2</a:t>
            </a:r>
          </a:p>
          <a:p>
            <a:r>
              <a:rPr lang="en-US" dirty="0"/>
              <a:t>	nominal cable shadow (between LEDs 11 and 12) and no DOM tilt</a:t>
            </a:r>
          </a:p>
          <a:p>
            <a:r>
              <a:rPr lang="en-US" dirty="0"/>
              <a:t>	nominal RDEs (relative DOM efficiencies)</a:t>
            </a:r>
          </a:p>
          <a:p>
            <a:endParaRPr lang="en-US" dirty="0"/>
          </a:p>
          <a:p>
            <a:r>
              <a:rPr lang="en-US" dirty="0"/>
              <a:t>So, the numbers might be higher than shown elsewhere, but compare to each other</a:t>
            </a:r>
          </a:p>
        </p:txBody>
      </p:sp>
      <p:sp>
        <p:nvSpPr>
          <p:cNvPr id="5" name="TextBox 4">
            <a:extLst>
              <a:ext uri="{FF2B5EF4-FFF2-40B4-BE49-F238E27FC236}">
                <a16:creationId xmlns:a16="http://schemas.microsoft.com/office/drawing/2014/main" id="{B0DB2E0A-8B90-E149-967F-E6C841035BEB}"/>
              </a:ext>
            </a:extLst>
          </p:cNvPr>
          <p:cNvSpPr txBox="1"/>
          <p:nvPr/>
        </p:nvSpPr>
        <p:spPr>
          <a:xfrm>
            <a:off x="236112" y="1367463"/>
            <a:ext cx="1204176" cy="461665"/>
          </a:xfrm>
          <a:prstGeom prst="rect">
            <a:avLst/>
          </a:prstGeom>
          <a:solidFill>
            <a:schemeClr val="bg1">
              <a:lumMod val="85000"/>
            </a:schemeClr>
          </a:solidFill>
          <a:ln>
            <a:solidFill>
              <a:srgbClr val="00B050"/>
            </a:solidFill>
          </a:ln>
        </p:spPr>
        <p:txBody>
          <a:bodyPr wrap="none" rtlCol="0">
            <a:spAutoFit/>
          </a:bodyPr>
          <a:lstStyle/>
          <a:p>
            <a:r>
              <a:rPr lang="en-US" sz="2400" dirty="0"/>
              <a:t>nominal</a:t>
            </a:r>
          </a:p>
        </p:txBody>
      </p:sp>
      <p:sp>
        <p:nvSpPr>
          <p:cNvPr id="6" name="Slide Number Placeholder 5">
            <a:extLst>
              <a:ext uri="{FF2B5EF4-FFF2-40B4-BE49-F238E27FC236}">
                <a16:creationId xmlns:a16="http://schemas.microsoft.com/office/drawing/2014/main" id="{64AAD76A-8BD7-C64A-B0F7-EADC94A8548A}"/>
              </a:ext>
            </a:extLst>
          </p:cNvPr>
          <p:cNvSpPr>
            <a:spLocks noGrp="1"/>
          </p:cNvSpPr>
          <p:nvPr>
            <p:ph type="sldNum" sz="quarter" idx="12"/>
          </p:nvPr>
        </p:nvSpPr>
        <p:spPr/>
        <p:txBody>
          <a:bodyPr/>
          <a:lstStyle/>
          <a:p>
            <a:fld id="{27226ADF-B000-0543-B1DB-C64C39011441}" type="slidenum">
              <a:rPr lang="en-US" smtClean="0"/>
              <a:t>20</a:t>
            </a:fld>
            <a:endParaRPr lang="en-US"/>
          </a:p>
        </p:txBody>
      </p:sp>
    </p:spTree>
    <p:extLst>
      <p:ext uri="{BB962C8B-B14F-4D97-AF65-F5344CB8AC3E}">
        <p14:creationId xmlns:p14="http://schemas.microsoft.com/office/powerpoint/2010/main" val="2767254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799AC533-FD9A-4442-8E35-D1AD81B84265}"/>
              </a:ext>
            </a:extLst>
          </p:cNvPr>
          <p:cNvSpPr>
            <a:spLocks noGrp="1"/>
          </p:cNvSpPr>
          <p:nvPr>
            <p:ph type="title"/>
          </p:nvPr>
        </p:nvSpPr>
        <p:spPr>
          <a:xfrm>
            <a:off x="0" y="0"/>
            <a:ext cx="4114800" cy="1143000"/>
          </a:xfrm>
        </p:spPr>
        <p:txBody>
          <a:bodyPr/>
          <a:lstStyle/>
          <a:p>
            <a:pPr algn="ctr" eaLnBrk="1" hangingPunct="1"/>
            <a:r>
              <a:rPr lang="en-US" altLang="en-US" dirty="0">
                <a:ea typeface="ＭＳ Ｐゴシック" panose="020B0600070205080204" pitchFamily="34" charset="-128"/>
              </a:rPr>
              <a:t>Timeline</a:t>
            </a:r>
          </a:p>
        </p:txBody>
      </p:sp>
      <p:sp>
        <p:nvSpPr>
          <p:cNvPr id="63490" name="TextBox 2">
            <a:extLst>
              <a:ext uri="{FF2B5EF4-FFF2-40B4-BE49-F238E27FC236}">
                <a16:creationId xmlns:a16="http://schemas.microsoft.com/office/drawing/2014/main" id="{83C2EA79-C314-CB49-9513-FE7BC3B50E46}"/>
              </a:ext>
            </a:extLst>
          </p:cNvPr>
          <p:cNvSpPr txBox="1">
            <a:spLocks noChangeArrowheads="1"/>
          </p:cNvSpPr>
          <p:nvPr/>
        </p:nvSpPr>
        <p:spPr bwMode="auto">
          <a:xfrm>
            <a:off x="4114800" y="571500"/>
            <a:ext cx="7273925" cy="4801314"/>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None/>
            </a:pPr>
            <a:r>
              <a:rPr lang="en-US" altLang="en-US" sz="1800" dirty="0">
                <a:solidFill>
                  <a:prstClr val="black"/>
                </a:solidFill>
              </a:rPr>
              <a:t>AMANDA ice models:									model error</a:t>
            </a:r>
          </a:p>
          <a:p>
            <a:pPr defTabSz="457200" fontAlgn="base">
              <a:spcBef>
                <a:spcPct val="0"/>
              </a:spcBef>
              <a:spcAft>
                <a:spcPct val="0"/>
              </a:spcAft>
              <a:buNone/>
            </a:pPr>
            <a:r>
              <a:rPr lang="en-US" altLang="en-US" sz="1800" dirty="0">
                <a:solidFill>
                  <a:prstClr val="black"/>
                </a:solidFill>
              </a:rPr>
              <a:t>	bulk, f125, mam, </a:t>
            </a:r>
            <a:r>
              <a:rPr lang="en-US" altLang="en-US" sz="1800" dirty="0" err="1">
                <a:solidFill>
                  <a:prstClr val="black"/>
                </a:solidFill>
              </a:rPr>
              <a:t>mamint</a:t>
            </a:r>
            <a:r>
              <a:rPr lang="en-US" altLang="en-US" sz="1800" dirty="0">
                <a:solidFill>
                  <a:prstClr val="black"/>
                </a:solidFill>
              </a:rPr>
              <a:t>, </a:t>
            </a:r>
            <a:r>
              <a:rPr lang="en-US" altLang="en-US" sz="1800" dirty="0" err="1">
                <a:solidFill>
                  <a:prstClr val="black"/>
                </a:solidFill>
              </a:rPr>
              <a:t>stdkurt</a:t>
            </a:r>
            <a:r>
              <a:rPr lang="en-US" altLang="en-US" sz="1800" dirty="0">
                <a:solidFill>
                  <a:prstClr val="black"/>
                </a:solidFill>
              </a:rPr>
              <a:t>, </a:t>
            </a:r>
            <a:r>
              <a:rPr lang="en-US" altLang="en-US" sz="1800" dirty="0" err="1">
                <a:solidFill>
                  <a:prstClr val="black"/>
                </a:solidFill>
              </a:rPr>
              <a:t>sudkurt</a:t>
            </a:r>
            <a:r>
              <a:rPr lang="en-US" altLang="en-US" sz="1800" dirty="0">
                <a:solidFill>
                  <a:prstClr val="black"/>
                </a:solidFill>
              </a:rPr>
              <a:t>, </a:t>
            </a:r>
            <a:r>
              <a:rPr lang="en-US" altLang="en-US" sz="1800" dirty="0" err="1">
                <a:solidFill>
                  <a:prstClr val="black"/>
                </a:solidFill>
              </a:rPr>
              <a:t>kgm</a:t>
            </a:r>
            <a:r>
              <a:rPr lang="en-US" altLang="en-US" sz="1800" dirty="0">
                <a:solidFill>
                  <a:prstClr val="black"/>
                </a:solidFill>
              </a:rPr>
              <a:t>, …</a:t>
            </a:r>
          </a:p>
          <a:p>
            <a:pPr defTabSz="457200" fontAlgn="base">
              <a:spcBef>
                <a:spcPct val="0"/>
              </a:spcBef>
              <a:spcAft>
                <a:spcPct val="0"/>
              </a:spcAft>
              <a:buNone/>
            </a:pPr>
            <a:r>
              <a:rPr lang="en-US" altLang="en-US" sz="1800" dirty="0">
                <a:solidFill>
                  <a:prstClr val="black"/>
                </a:solidFill>
              </a:rPr>
              <a:t>	millennium (published 2006) </a:t>
            </a:r>
            <a:r>
              <a:rPr lang="en-US" altLang="en-US" sz="1800" dirty="0">
                <a:solidFill>
                  <a:prstClr val="black"/>
                </a:solidFill>
                <a:sym typeface="Wingdings" pitchFamily="2" charset="2"/>
              </a:rPr>
              <a:t> AHA (2007)					55%</a:t>
            </a:r>
          </a:p>
          <a:p>
            <a:pPr defTabSz="457200" fontAlgn="base">
              <a:spcBef>
                <a:spcPct val="0"/>
              </a:spcBef>
              <a:spcAft>
                <a:spcPct val="0"/>
              </a:spcAft>
              <a:buNone/>
            </a:pPr>
            <a:endParaRPr lang="en-US" altLang="en-US" sz="1800" dirty="0">
              <a:solidFill>
                <a:prstClr val="black"/>
              </a:solidFill>
              <a:sym typeface="Wingdings" pitchFamily="2" charset="2"/>
            </a:endParaRPr>
          </a:p>
          <a:p>
            <a:pPr defTabSz="457200" fontAlgn="base">
              <a:spcBef>
                <a:spcPct val="0"/>
              </a:spcBef>
              <a:spcAft>
                <a:spcPct val="0"/>
              </a:spcAft>
              <a:buNone/>
            </a:pPr>
            <a:r>
              <a:rPr lang="en-US" altLang="en-US" sz="1800" dirty="0" err="1">
                <a:solidFill>
                  <a:prstClr val="black"/>
                </a:solidFill>
                <a:sym typeface="Wingdings" pitchFamily="2" charset="2"/>
              </a:rPr>
              <a:t>IceCube</a:t>
            </a:r>
            <a:r>
              <a:rPr lang="en-US" altLang="en-US" sz="1800" dirty="0">
                <a:solidFill>
                  <a:prstClr val="black"/>
                </a:solidFill>
                <a:sym typeface="Wingdings" pitchFamily="2" charset="2"/>
              </a:rPr>
              <a:t> ice models:</a:t>
            </a:r>
          </a:p>
          <a:p>
            <a:pPr defTabSz="457200" fontAlgn="base">
              <a:spcBef>
                <a:spcPct val="0"/>
              </a:spcBef>
              <a:spcAft>
                <a:spcPct val="0"/>
              </a:spcAft>
              <a:buNone/>
            </a:pPr>
            <a:r>
              <a:rPr lang="en-US" altLang="en-US" sz="1800" dirty="0">
                <a:solidFill>
                  <a:prstClr val="black"/>
                </a:solidFill>
                <a:sym typeface="Wingdings" pitchFamily="2" charset="2"/>
              </a:rPr>
              <a:t>	WHAM			(2011)								42%</a:t>
            </a:r>
            <a:endParaRPr lang="en-US" altLang="en-US" sz="1800" dirty="0">
              <a:solidFill>
                <a:prstClr val="black"/>
              </a:solidFill>
            </a:endParaRPr>
          </a:p>
          <a:p>
            <a:pPr defTabSz="457200" fontAlgn="base">
              <a:spcBef>
                <a:spcPct val="0"/>
              </a:spcBef>
              <a:spcAft>
                <a:spcPct val="0"/>
              </a:spcAft>
              <a:buNone/>
            </a:pPr>
            <a:r>
              <a:rPr lang="en-US" altLang="en-US" sz="1800" dirty="0">
                <a:solidFill>
                  <a:prstClr val="black"/>
                </a:solidFill>
              </a:rPr>
              <a:t>	SPICE 1			(2009)								29%</a:t>
            </a:r>
          </a:p>
          <a:p>
            <a:pPr defTabSz="457200" fontAlgn="base">
              <a:spcBef>
                <a:spcPct val="0"/>
              </a:spcBef>
              <a:spcAft>
                <a:spcPct val="0"/>
              </a:spcAft>
              <a:buNone/>
            </a:pPr>
            <a:r>
              <a:rPr lang="en-US" altLang="en-US" sz="1800" dirty="0">
                <a:solidFill>
                  <a:prstClr val="black"/>
                </a:solidFill>
              </a:rPr>
              <a:t>	SPICE 2, 2+, 2x, 2y	(2010)	added ice layer tilt</a:t>
            </a:r>
          </a:p>
          <a:p>
            <a:pPr defTabSz="457200" fontAlgn="base">
              <a:spcBef>
                <a:spcPct val="0"/>
              </a:spcBef>
              <a:spcAft>
                <a:spcPct val="0"/>
              </a:spcAft>
              <a:buNone/>
            </a:pPr>
            <a:r>
              <a:rPr lang="en-US" altLang="en-US" sz="1800" dirty="0">
                <a:solidFill>
                  <a:prstClr val="black"/>
                </a:solidFill>
              </a:rPr>
              <a:t>	SPICE Mie		(2011)	fit to scattering function			29%</a:t>
            </a:r>
          </a:p>
          <a:p>
            <a:pPr defTabSz="457200" fontAlgn="base">
              <a:spcBef>
                <a:spcPct val="0"/>
              </a:spcBef>
              <a:spcAft>
                <a:spcPct val="0"/>
              </a:spcAft>
              <a:buNone/>
            </a:pPr>
            <a:r>
              <a:rPr lang="en-US" altLang="en-US" sz="1800" dirty="0">
                <a:solidFill>
                  <a:prstClr val="black"/>
                </a:solidFill>
              </a:rPr>
              <a:t>	SPICE Lea			(2012)	fit to scattering anisotropy		20%</a:t>
            </a:r>
          </a:p>
          <a:p>
            <a:pPr defTabSz="457200" fontAlgn="base">
              <a:spcBef>
                <a:spcPct val="0"/>
              </a:spcBef>
              <a:spcAft>
                <a:spcPct val="0"/>
              </a:spcAft>
              <a:buNone/>
            </a:pPr>
            <a:r>
              <a:rPr lang="en-US" altLang="en-US" sz="1800" dirty="0">
                <a:solidFill>
                  <a:prstClr val="black"/>
                </a:solidFill>
              </a:rPr>
              <a:t>	SPICE (Munich)	(2013)	7-string, LED unfolding			17%</a:t>
            </a:r>
          </a:p>
          <a:p>
            <a:pPr defTabSz="457200" fontAlgn="base">
              <a:spcBef>
                <a:spcPct val="0"/>
              </a:spcBef>
              <a:spcAft>
                <a:spcPct val="0"/>
              </a:spcAft>
              <a:buNone/>
            </a:pPr>
            <a:r>
              <a:rPr lang="en-US" altLang="en-US" sz="1800" dirty="0">
                <a:solidFill>
                  <a:prstClr val="black"/>
                </a:solidFill>
              </a:rPr>
              <a:t>	SPICE</a:t>
            </a:r>
            <a:r>
              <a:rPr lang="en-US" altLang="en-US" sz="1800" baseline="30000" dirty="0">
                <a:solidFill>
                  <a:prstClr val="black"/>
                </a:solidFill>
              </a:rPr>
              <a:t>3</a:t>
            </a:r>
            <a:r>
              <a:rPr lang="en-US" altLang="en-US" sz="1800" dirty="0">
                <a:solidFill>
                  <a:prstClr val="black"/>
                </a:solidFill>
              </a:rPr>
              <a:t> (CUBE)		(2014)	</a:t>
            </a:r>
            <a:r>
              <a:rPr lang="en-US" altLang="en-US" sz="1800" dirty="0" err="1">
                <a:solidFill>
                  <a:prstClr val="black"/>
                </a:solidFill>
              </a:rPr>
              <a:t>llh</a:t>
            </a:r>
            <a:r>
              <a:rPr lang="en-US" altLang="en-US" sz="1800" dirty="0">
                <a:solidFill>
                  <a:prstClr val="black"/>
                </a:solidFill>
              </a:rPr>
              <a:t> fixes, DOM sensitivity fits		11%</a:t>
            </a:r>
          </a:p>
          <a:p>
            <a:pPr defTabSz="457200" fontAlgn="base">
              <a:spcBef>
                <a:spcPct val="0"/>
              </a:spcBef>
              <a:spcAft>
                <a:spcPct val="0"/>
              </a:spcAft>
              <a:buNone/>
            </a:pPr>
            <a:r>
              <a:rPr lang="en-US" altLang="en-US" sz="1800" dirty="0">
                <a:solidFill>
                  <a:prstClr val="black"/>
                </a:solidFill>
              </a:rPr>
              <a:t>	SPICE 3.0			(2015)	improved RDE, ang. </a:t>
            </a:r>
            <a:r>
              <a:rPr lang="en-US" altLang="en-US" sz="1800" dirty="0" err="1">
                <a:solidFill>
                  <a:prstClr val="black"/>
                </a:solidFill>
              </a:rPr>
              <a:t>sens.</a:t>
            </a:r>
            <a:r>
              <a:rPr lang="en-US" altLang="en-US" sz="1800" dirty="0">
                <a:solidFill>
                  <a:prstClr val="black"/>
                </a:solidFill>
              </a:rPr>
              <a:t> fits		10%</a:t>
            </a:r>
          </a:p>
          <a:p>
            <a:pPr defTabSz="457200" fontAlgn="base">
              <a:spcBef>
                <a:spcPct val="0"/>
              </a:spcBef>
              <a:spcAft>
                <a:spcPct val="0"/>
              </a:spcAft>
              <a:buNone/>
            </a:pPr>
            <a:r>
              <a:rPr lang="en-US" altLang="en-US" sz="1800" dirty="0">
                <a:solidFill>
                  <a:prstClr val="black"/>
                </a:solidFill>
              </a:rPr>
              <a:t>	SPICE 3.1, 3.2		(2016)	85-string, correlated model fit	&lt;10%</a:t>
            </a:r>
          </a:p>
          <a:p>
            <a:pPr defTabSz="457200" fontAlgn="base">
              <a:spcBef>
                <a:spcPct val="0"/>
              </a:spcBef>
              <a:spcAft>
                <a:spcPct val="0"/>
              </a:spcAft>
              <a:buNone/>
            </a:pPr>
            <a:r>
              <a:rPr lang="en-US" altLang="en-US" sz="1800" dirty="0">
                <a:solidFill>
                  <a:prstClr val="black"/>
                </a:solidFill>
              </a:rPr>
              <a:t>	SPICE HD, 3.2.2</a:t>
            </a:r>
            <a:r>
              <a:rPr lang="en-US" altLang="en-US" sz="1800" dirty="0">
                <a:solidFill>
                  <a:prstClr val="black"/>
                </a:solidFill>
                <a:cs typeface="Mangal" panose="02040503050203030202" pitchFamily="18" charset="0"/>
              </a:rPr>
              <a:t>	(2017)	direct HI and DOM </a:t>
            </a:r>
            <a:r>
              <a:rPr lang="en-US" altLang="en-US" sz="1800" dirty="0" err="1">
                <a:solidFill>
                  <a:prstClr val="black"/>
                </a:solidFill>
                <a:cs typeface="Mangal" panose="02040503050203030202" pitchFamily="18" charset="0"/>
              </a:rPr>
              <a:t>sens.</a:t>
            </a:r>
            <a:r>
              <a:rPr lang="en-US" altLang="en-US" sz="1800" dirty="0">
                <a:solidFill>
                  <a:prstClr val="black"/>
                </a:solidFill>
                <a:cs typeface="Mangal" panose="02040503050203030202" pitchFamily="18" charset="0"/>
              </a:rPr>
              <a:t>, cable, DOM tilt</a:t>
            </a:r>
          </a:p>
          <a:p>
            <a:pPr defTabSz="457200" fontAlgn="base">
              <a:spcBef>
                <a:spcPct val="0"/>
              </a:spcBef>
              <a:spcAft>
                <a:spcPct val="0"/>
              </a:spcAft>
              <a:buNone/>
            </a:pPr>
            <a:r>
              <a:rPr lang="en-US" altLang="en-US" sz="1800" dirty="0">
                <a:solidFill>
                  <a:prstClr val="black"/>
                </a:solidFill>
                <a:cs typeface="Mangal" panose="02040503050203030202" pitchFamily="18" charset="0"/>
              </a:rPr>
              <a:t>	SPICE EMRM		(2018)	absorption-based anisotropy		</a:t>
            </a:r>
            <a:r>
              <a:rPr lang="en-US" altLang="en-US" sz="1800" i="1" dirty="0">
                <a:solidFill>
                  <a:prstClr val="black"/>
                </a:solidFill>
                <a:cs typeface="Mangal" panose="02040503050203030202" pitchFamily="18" charset="0"/>
              </a:rPr>
              <a:t>single</a:t>
            </a:r>
          </a:p>
          <a:p>
            <a:pPr defTabSz="457200" fontAlgn="base">
              <a:spcBef>
                <a:spcPct val="0"/>
              </a:spcBef>
              <a:spcAft>
                <a:spcPct val="0"/>
              </a:spcAft>
              <a:buNone/>
            </a:pPr>
            <a:r>
              <a:rPr lang="en-US" altLang="en-US" sz="1800" dirty="0">
                <a:solidFill>
                  <a:prstClr val="black"/>
                </a:solidFill>
                <a:cs typeface="Mangal" panose="02040503050203030202" pitchFamily="18" charset="0"/>
              </a:rPr>
              <a:t>	SPICE BFR		(2020)	birefringence-based anisotropy	 </a:t>
            </a:r>
            <a:r>
              <a:rPr lang="en-US" altLang="en-US" sz="1800" i="1" dirty="0">
                <a:solidFill>
                  <a:prstClr val="black"/>
                </a:solidFill>
                <a:cs typeface="Mangal" panose="02040503050203030202" pitchFamily="18" charset="0"/>
              </a:rPr>
              <a:t>LEDs</a:t>
            </a:r>
          </a:p>
        </p:txBody>
      </p:sp>
      <p:sp>
        <p:nvSpPr>
          <p:cNvPr id="5" name="TextBox 4">
            <a:extLst>
              <a:ext uri="{FF2B5EF4-FFF2-40B4-BE49-F238E27FC236}">
                <a16:creationId xmlns:a16="http://schemas.microsoft.com/office/drawing/2014/main" id="{6EBD59A9-3550-E540-8DB7-2C684AE871FA}"/>
              </a:ext>
            </a:extLst>
          </p:cNvPr>
          <p:cNvSpPr txBox="1"/>
          <p:nvPr/>
        </p:nvSpPr>
        <p:spPr>
          <a:xfrm>
            <a:off x="5791993" y="5710572"/>
            <a:ext cx="4875213" cy="923925"/>
          </a:xfrm>
          <a:prstGeom prst="rect">
            <a:avLst/>
          </a:prstGeom>
          <a:noFill/>
          <a:ln>
            <a:solidFill>
              <a:schemeClr val="tx1">
                <a:lumMod val="50000"/>
                <a:lumOff val="50000"/>
              </a:schemeClr>
            </a:solidFill>
          </a:ln>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7200" eaLnBrk="1" fontAlgn="base" hangingPunct="1">
              <a:spcBef>
                <a:spcPct val="0"/>
              </a:spcBef>
              <a:spcAft>
                <a:spcPct val="0"/>
              </a:spcAft>
              <a:defRPr/>
            </a:pPr>
            <a:r>
              <a:rPr lang="en-US" altLang="x-none" sz="1800" dirty="0">
                <a:solidFill>
                  <a:prstClr val="black"/>
                </a:solidFill>
              </a:rPr>
              <a:t>Model error (precision in charge prediction): &lt;10%</a:t>
            </a:r>
          </a:p>
          <a:p>
            <a:pPr defTabSz="457200" eaLnBrk="1" fontAlgn="base" hangingPunct="1">
              <a:spcBef>
                <a:spcPct val="0"/>
              </a:spcBef>
              <a:spcAft>
                <a:spcPct val="0"/>
              </a:spcAft>
              <a:defRPr/>
            </a:pPr>
            <a:r>
              <a:rPr lang="en-US" altLang="x-none" sz="1800" dirty="0">
                <a:solidFill>
                  <a:prstClr val="black"/>
                </a:solidFill>
              </a:rPr>
              <a:t>Extrapolation uncertainty: 13% (</a:t>
            </a:r>
            <a:r>
              <a:rPr lang="en-US" altLang="x-none" sz="1800" dirty="0" err="1">
                <a:solidFill>
                  <a:prstClr val="black"/>
                </a:solidFill>
              </a:rPr>
              <a:t>sca</a:t>
            </a:r>
            <a:r>
              <a:rPr lang="en-US" altLang="x-none" sz="1800" dirty="0">
                <a:solidFill>
                  <a:prstClr val="black"/>
                </a:solidFill>
              </a:rPr>
              <a:t>) / 15% (abs)</a:t>
            </a:r>
          </a:p>
          <a:p>
            <a:pPr defTabSz="457200" eaLnBrk="1" fontAlgn="base" hangingPunct="1">
              <a:spcBef>
                <a:spcPct val="0"/>
              </a:spcBef>
              <a:spcAft>
                <a:spcPct val="0"/>
              </a:spcAft>
              <a:defRPr/>
            </a:pPr>
            <a:r>
              <a:rPr lang="en-US" altLang="x-none" sz="1800" dirty="0">
                <a:solidFill>
                  <a:prstClr val="black"/>
                </a:solidFill>
              </a:rPr>
              <a:t>Linearity: &lt; 2% in range 0.1 … 500 </a:t>
            </a:r>
            <a:r>
              <a:rPr lang="en-US" altLang="x-none" sz="1800" dirty="0" err="1">
                <a:solidFill>
                  <a:prstClr val="black"/>
                </a:solidFill>
              </a:rPr>
              <a:t>p.e.</a:t>
            </a:r>
            <a:endParaRPr lang="en-US" altLang="x-none" sz="1800" dirty="0">
              <a:solidFill>
                <a:prstClr val="black"/>
              </a:solidFill>
            </a:endParaRPr>
          </a:p>
        </p:txBody>
      </p:sp>
      <p:pic>
        <p:nvPicPr>
          <p:cNvPr id="4" name="Picture 3">
            <a:extLst>
              <a:ext uri="{FF2B5EF4-FFF2-40B4-BE49-F238E27FC236}">
                <a16:creationId xmlns:a16="http://schemas.microsoft.com/office/drawing/2014/main" id="{A576E628-EA01-5B46-A22C-957A7246D262}"/>
              </a:ext>
            </a:extLst>
          </p:cNvPr>
          <p:cNvPicPr>
            <a:picLocks noChangeAspect="1"/>
          </p:cNvPicPr>
          <p:nvPr/>
        </p:nvPicPr>
        <p:blipFill>
          <a:blip r:embed="rId2"/>
          <a:stretch>
            <a:fillRect/>
          </a:stretch>
        </p:blipFill>
        <p:spPr>
          <a:xfrm rot="5400000">
            <a:off x="-615206" y="2571403"/>
            <a:ext cx="5345212" cy="2488406"/>
          </a:xfrm>
          <a:prstGeom prst="rect">
            <a:avLst/>
          </a:prstGeom>
        </p:spPr>
      </p:pic>
      <p:sp>
        <p:nvSpPr>
          <p:cNvPr id="2" name="Slide Number Placeholder 1">
            <a:extLst>
              <a:ext uri="{FF2B5EF4-FFF2-40B4-BE49-F238E27FC236}">
                <a16:creationId xmlns:a16="http://schemas.microsoft.com/office/drawing/2014/main" id="{138D0117-C2C1-4C44-B4F0-2CC1E910C1B1}"/>
              </a:ext>
            </a:extLst>
          </p:cNvPr>
          <p:cNvSpPr>
            <a:spLocks noGrp="1"/>
          </p:cNvSpPr>
          <p:nvPr>
            <p:ph type="sldNum" sz="quarter" idx="12"/>
          </p:nvPr>
        </p:nvSpPr>
        <p:spPr/>
        <p:txBody>
          <a:bodyPr/>
          <a:lstStyle/>
          <a:p>
            <a:fld id="{27226ADF-B000-0543-B1DB-C64C39011441}" type="slidenum">
              <a:rPr lang="en-US" smtClean="0"/>
              <a:t>21</a:t>
            </a:fld>
            <a:endParaRPr lang="en-US"/>
          </a:p>
        </p:txBody>
      </p:sp>
    </p:spTree>
    <p:extLst>
      <p:ext uri="{BB962C8B-B14F-4D97-AF65-F5344CB8AC3E}">
        <p14:creationId xmlns:p14="http://schemas.microsoft.com/office/powerpoint/2010/main" val="296391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06E3-4C29-204C-970A-5B88752862B6}"/>
              </a:ext>
            </a:extLst>
          </p:cNvPr>
          <p:cNvSpPr>
            <a:spLocks noGrp="1"/>
          </p:cNvSpPr>
          <p:nvPr>
            <p:ph type="title"/>
          </p:nvPr>
        </p:nvSpPr>
        <p:spPr>
          <a:xfrm>
            <a:off x="838200" y="0"/>
            <a:ext cx="10515600" cy="1325563"/>
          </a:xfrm>
        </p:spPr>
        <p:txBody>
          <a:bodyPr/>
          <a:lstStyle/>
          <a:p>
            <a:pPr algn="ctr"/>
            <a:r>
              <a:rPr lang="en-US" dirty="0"/>
              <a:t>Remarks</a:t>
            </a:r>
          </a:p>
        </p:txBody>
      </p:sp>
      <p:sp>
        <p:nvSpPr>
          <p:cNvPr id="3" name="TextBox 2">
            <a:extLst>
              <a:ext uri="{FF2B5EF4-FFF2-40B4-BE49-F238E27FC236}">
                <a16:creationId xmlns:a16="http://schemas.microsoft.com/office/drawing/2014/main" id="{6A095E3D-C3CB-CB42-9C79-AADEE0B5969F}"/>
              </a:ext>
            </a:extLst>
          </p:cNvPr>
          <p:cNvSpPr txBox="1"/>
          <p:nvPr/>
        </p:nvSpPr>
        <p:spPr>
          <a:xfrm>
            <a:off x="1758717" y="1325563"/>
            <a:ext cx="8674565" cy="5355312"/>
          </a:xfrm>
          <a:prstGeom prst="rect">
            <a:avLst/>
          </a:prstGeom>
          <a:noFill/>
          <a:ln>
            <a:solidFill>
              <a:srgbClr val="00B050"/>
            </a:solidFill>
          </a:ln>
        </p:spPr>
        <p:txBody>
          <a:bodyPr wrap="square" rtlCol="0">
            <a:spAutoFit/>
          </a:bodyPr>
          <a:lstStyle/>
          <a:p>
            <a:r>
              <a:rPr lang="en-US" dirty="0"/>
              <a:t>Our understanding of optical properties of the South Pole ice has come a long way in the last 30 years! Studied with fixed in-situ light-emitting devices and with special-purpose dust loggers in AMANDA-A, AMANDA-II, and </a:t>
            </a:r>
            <a:r>
              <a:rPr lang="en-US" dirty="0" err="1"/>
              <a:t>IceCube</a:t>
            </a:r>
            <a:r>
              <a:rPr lang="en-US" dirty="0"/>
              <a:t> detectors, and being an important part of the science plan for the future extensions. </a:t>
            </a:r>
            <a:r>
              <a:rPr lang="en-US" dirty="0">
                <a:solidFill>
                  <a:schemeClr val="tx1">
                    <a:lumMod val="50000"/>
                    <a:lumOff val="50000"/>
                  </a:schemeClr>
                </a:solidFill>
              </a:rPr>
              <a:t>We were also allowed to lower several devices into the nearby SPICECORE hole to study anisotropy, UV-response, and fluorescence of ice</a:t>
            </a:r>
            <a:r>
              <a:rPr lang="en-US" dirty="0"/>
              <a:t>.</a:t>
            </a:r>
          </a:p>
          <a:p>
            <a:endParaRPr lang="en-US" dirty="0"/>
          </a:p>
          <a:p>
            <a:r>
              <a:rPr lang="en-US" dirty="0"/>
              <a:t>Scattering and absorption of ice come from intrinsic ice and impurity contributions.</a:t>
            </a:r>
          </a:p>
          <a:p>
            <a:endParaRPr lang="en-US" dirty="0"/>
          </a:p>
          <a:p>
            <a:r>
              <a:rPr lang="en-US" dirty="0"/>
              <a:t>The entire ice is moving (flowing) downhill at 10 m/year sheet (at all depths relevant to </a:t>
            </a:r>
            <a:r>
              <a:rPr lang="en-US" dirty="0" err="1"/>
              <a:t>IceCube</a:t>
            </a:r>
            <a:r>
              <a:rPr lang="en-US" dirty="0"/>
              <a:t>). This likely is the source of interesting effects that we discovered over the years, in particular the tilt of the ice layers and anisotropy.</a:t>
            </a:r>
          </a:p>
          <a:p>
            <a:endParaRPr lang="en-US" dirty="0"/>
          </a:p>
          <a:p>
            <a:r>
              <a:rPr lang="en-US" dirty="0"/>
              <a:t>We have gone through several models that all describe the anisotropy effect, to various degrees of success. Scattering-based, and absorption-based, and now thought to be due to birefringence. </a:t>
            </a:r>
          </a:p>
          <a:p>
            <a:endParaRPr lang="en-US" dirty="0"/>
          </a:p>
          <a:p>
            <a:r>
              <a:rPr lang="en-US" dirty="0"/>
              <a:t>Birefringence-based model of anisotropy is well grounded on the known ice structure. Albeit individual photon direction changes are tiny, 1000s of crystal boundary crossings happen per every meter of photon path, resulting in a measurable macroscopic effect.</a:t>
            </a:r>
          </a:p>
        </p:txBody>
      </p:sp>
      <p:sp>
        <p:nvSpPr>
          <p:cNvPr id="4" name="Slide Number Placeholder 3">
            <a:extLst>
              <a:ext uri="{FF2B5EF4-FFF2-40B4-BE49-F238E27FC236}">
                <a16:creationId xmlns:a16="http://schemas.microsoft.com/office/drawing/2014/main" id="{2552351C-BC88-0C40-A1B9-8CFF2D9C1752}"/>
              </a:ext>
            </a:extLst>
          </p:cNvPr>
          <p:cNvSpPr>
            <a:spLocks noGrp="1"/>
          </p:cNvSpPr>
          <p:nvPr>
            <p:ph type="sldNum" sz="quarter" idx="12"/>
          </p:nvPr>
        </p:nvSpPr>
        <p:spPr/>
        <p:txBody>
          <a:bodyPr/>
          <a:lstStyle/>
          <a:p>
            <a:fld id="{27226ADF-B000-0543-B1DB-C64C39011441}" type="slidenum">
              <a:rPr lang="en-US" smtClean="0"/>
              <a:t>22</a:t>
            </a:fld>
            <a:endParaRPr lang="en-US"/>
          </a:p>
        </p:txBody>
      </p:sp>
    </p:spTree>
    <p:extLst>
      <p:ext uri="{BB962C8B-B14F-4D97-AF65-F5344CB8AC3E}">
        <p14:creationId xmlns:p14="http://schemas.microsoft.com/office/powerpoint/2010/main" val="208335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9674B-2B4C-2040-BE8D-10F7C811E916}"/>
              </a:ext>
            </a:extLst>
          </p:cNvPr>
          <p:cNvSpPr>
            <a:spLocks noGrp="1"/>
          </p:cNvSpPr>
          <p:nvPr>
            <p:ph type="title"/>
          </p:nvPr>
        </p:nvSpPr>
        <p:spPr/>
        <p:txBody>
          <a:bodyPr/>
          <a:lstStyle/>
          <a:p>
            <a:pPr algn="ctr"/>
            <a:r>
              <a:rPr lang="en-US" dirty="0"/>
              <a:t>DOM orientations, hole ice, etc.</a:t>
            </a:r>
          </a:p>
        </p:txBody>
      </p:sp>
      <p:sp>
        <p:nvSpPr>
          <p:cNvPr id="3" name="TextBox 2">
            <a:extLst>
              <a:ext uri="{FF2B5EF4-FFF2-40B4-BE49-F238E27FC236}">
                <a16:creationId xmlns:a16="http://schemas.microsoft.com/office/drawing/2014/main" id="{C2B14D8C-E5B4-F94A-AA52-D6582D863566}"/>
              </a:ext>
            </a:extLst>
          </p:cNvPr>
          <p:cNvSpPr txBox="1"/>
          <p:nvPr/>
        </p:nvSpPr>
        <p:spPr>
          <a:xfrm>
            <a:off x="3504845" y="2828835"/>
            <a:ext cx="5182316" cy="1200329"/>
          </a:xfrm>
          <a:prstGeom prst="rect">
            <a:avLst/>
          </a:prstGeom>
          <a:noFill/>
        </p:spPr>
        <p:txBody>
          <a:bodyPr wrap="none" rtlCol="0">
            <a:spAutoFit/>
          </a:bodyPr>
          <a:lstStyle/>
          <a:p>
            <a:pPr algn="ctr"/>
            <a:r>
              <a:rPr lang="en-US" sz="7200" dirty="0"/>
              <a:t>backup slides</a:t>
            </a:r>
          </a:p>
        </p:txBody>
      </p:sp>
      <p:sp>
        <p:nvSpPr>
          <p:cNvPr id="4" name="Slide Number Placeholder 3">
            <a:extLst>
              <a:ext uri="{FF2B5EF4-FFF2-40B4-BE49-F238E27FC236}">
                <a16:creationId xmlns:a16="http://schemas.microsoft.com/office/drawing/2014/main" id="{1AA3CA99-8CA6-8A49-9812-BF26531B411B}"/>
              </a:ext>
            </a:extLst>
          </p:cNvPr>
          <p:cNvSpPr>
            <a:spLocks noGrp="1"/>
          </p:cNvSpPr>
          <p:nvPr>
            <p:ph type="sldNum" sz="quarter" idx="12"/>
          </p:nvPr>
        </p:nvSpPr>
        <p:spPr/>
        <p:txBody>
          <a:bodyPr/>
          <a:lstStyle/>
          <a:p>
            <a:fld id="{27226ADF-B000-0543-B1DB-C64C39011441}" type="slidenum">
              <a:rPr lang="en-US" smtClean="0"/>
              <a:t>23</a:t>
            </a:fld>
            <a:endParaRPr lang="en-US"/>
          </a:p>
        </p:txBody>
      </p:sp>
    </p:spTree>
    <p:extLst>
      <p:ext uri="{BB962C8B-B14F-4D97-AF65-F5344CB8AC3E}">
        <p14:creationId xmlns:p14="http://schemas.microsoft.com/office/powerpoint/2010/main" val="1464682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7C961-5B33-5549-A69A-B8D878C3AAB9}"/>
              </a:ext>
            </a:extLst>
          </p:cNvPr>
          <p:cNvSpPr>
            <a:spLocks noGrp="1"/>
          </p:cNvSpPr>
          <p:nvPr>
            <p:ph type="title"/>
          </p:nvPr>
        </p:nvSpPr>
        <p:spPr>
          <a:xfrm>
            <a:off x="838200" y="43545"/>
            <a:ext cx="10515600" cy="1325563"/>
          </a:xfrm>
        </p:spPr>
        <p:txBody>
          <a:bodyPr/>
          <a:lstStyle/>
          <a:p>
            <a:pPr algn="ctr"/>
            <a:r>
              <a:rPr lang="en-US" dirty="0"/>
              <a:t>Birefringence</a:t>
            </a:r>
          </a:p>
        </p:txBody>
      </p:sp>
      <p:pic>
        <p:nvPicPr>
          <p:cNvPr id="3" name="Picture 2">
            <a:extLst>
              <a:ext uri="{FF2B5EF4-FFF2-40B4-BE49-F238E27FC236}">
                <a16:creationId xmlns:a16="http://schemas.microsoft.com/office/drawing/2014/main" id="{73DC9DDD-8B32-A649-A344-B7A945461C64}"/>
              </a:ext>
            </a:extLst>
          </p:cNvPr>
          <p:cNvPicPr>
            <a:picLocks noChangeAspect="1"/>
          </p:cNvPicPr>
          <p:nvPr/>
        </p:nvPicPr>
        <p:blipFill>
          <a:blip r:embed="rId2">
            <a:lum/>
            <a:alphaModFix/>
          </a:blip>
          <a:srcRect/>
          <a:stretch>
            <a:fillRect/>
          </a:stretch>
        </p:blipFill>
        <p:spPr>
          <a:xfrm>
            <a:off x="7929339" y="3927346"/>
            <a:ext cx="4183199" cy="2847240"/>
          </a:xfrm>
          <a:prstGeom prst="rect">
            <a:avLst/>
          </a:prstGeom>
          <a:noFill/>
          <a:ln>
            <a:noFill/>
          </a:ln>
        </p:spPr>
      </p:pic>
      <p:pic>
        <p:nvPicPr>
          <p:cNvPr id="4" name="Picture 3">
            <a:extLst>
              <a:ext uri="{FF2B5EF4-FFF2-40B4-BE49-F238E27FC236}">
                <a16:creationId xmlns:a16="http://schemas.microsoft.com/office/drawing/2014/main" id="{CC66ADAC-08D7-8747-80BE-799BA6CF7469}"/>
              </a:ext>
            </a:extLst>
          </p:cNvPr>
          <p:cNvPicPr>
            <a:picLocks noChangeAspect="1"/>
          </p:cNvPicPr>
          <p:nvPr/>
        </p:nvPicPr>
        <p:blipFill>
          <a:blip r:embed="rId3">
            <a:lum/>
            <a:alphaModFix/>
          </a:blip>
          <a:srcRect/>
          <a:stretch>
            <a:fillRect/>
          </a:stretch>
        </p:blipFill>
        <p:spPr>
          <a:xfrm>
            <a:off x="8471138" y="836407"/>
            <a:ext cx="3641400" cy="2994120"/>
          </a:xfrm>
          <a:prstGeom prst="rect">
            <a:avLst/>
          </a:prstGeom>
          <a:noFill/>
          <a:ln>
            <a:noFill/>
          </a:ln>
        </p:spPr>
      </p:pic>
      <p:sp>
        <p:nvSpPr>
          <p:cNvPr id="5" name="Rectangle 4">
            <a:extLst>
              <a:ext uri="{FF2B5EF4-FFF2-40B4-BE49-F238E27FC236}">
                <a16:creationId xmlns:a16="http://schemas.microsoft.com/office/drawing/2014/main" id="{2FE68631-C3E1-0F4B-8E40-D36E5DC069EB}"/>
              </a:ext>
            </a:extLst>
          </p:cNvPr>
          <p:cNvSpPr/>
          <p:nvPr/>
        </p:nvSpPr>
        <p:spPr>
          <a:xfrm>
            <a:off x="430815" y="1369108"/>
            <a:ext cx="6580095" cy="2585323"/>
          </a:xfrm>
          <a:prstGeom prst="rect">
            <a:avLst/>
          </a:prstGeom>
          <a:ln>
            <a:solidFill>
              <a:srgbClr val="002060"/>
            </a:solidFill>
          </a:ln>
        </p:spPr>
        <p:txBody>
          <a:bodyPr wrap="square">
            <a:spAutoFit/>
          </a:bodyPr>
          <a:lstStyle/>
          <a:p>
            <a:r>
              <a:rPr lang="en-US" dirty="0"/>
              <a:t>Ice is a birefringent material:</a:t>
            </a:r>
            <a:br>
              <a:rPr lang="en-US" dirty="0"/>
            </a:br>
            <a:endParaRPr lang="en-US" dirty="0"/>
          </a:p>
          <a:p>
            <a:r>
              <a:rPr lang="en-US" dirty="0"/>
              <a:t>Light is split into an ordinary and an extraordinary rays with respect to the (optical) c-axis, these have orthogonal polarizations</a:t>
            </a:r>
            <a:br>
              <a:rPr lang="en-US" dirty="0"/>
            </a:br>
            <a:endParaRPr lang="en-US" dirty="0"/>
          </a:p>
          <a:p>
            <a:r>
              <a:rPr lang="en-US" dirty="0"/>
              <a:t>The refractive index of the extraordinary ray is direction dependent</a:t>
            </a:r>
            <a:br>
              <a:rPr lang="en-US" dirty="0"/>
            </a:br>
            <a:endParaRPr lang="en-US" dirty="0"/>
          </a:p>
          <a:p>
            <a:r>
              <a:rPr lang="en-US" dirty="0"/>
              <a:t>The extraordinary ray exhibits dispersion between the wave vector</a:t>
            </a:r>
            <a:br>
              <a:rPr lang="en-US" dirty="0"/>
            </a:br>
            <a:r>
              <a:rPr lang="en-US" dirty="0"/>
              <a:t>and the Poynting vector</a:t>
            </a:r>
          </a:p>
        </p:txBody>
      </p:sp>
      <p:pic>
        <p:nvPicPr>
          <p:cNvPr id="9" name="Picture 8">
            <a:extLst>
              <a:ext uri="{FF2B5EF4-FFF2-40B4-BE49-F238E27FC236}">
                <a16:creationId xmlns:a16="http://schemas.microsoft.com/office/drawing/2014/main" id="{239D7A6A-85B9-DD4F-8F5B-C701BFDC912E}"/>
              </a:ext>
            </a:extLst>
          </p:cNvPr>
          <p:cNvPicPr>
            <a:picLocks noChangeAspect="1"/>
          </p:cNvPicPr>
          <p:nvPr/>
        </p:nvPicPr>
        <p:blipFill>
          <a:blip r:embed="rId4">
            <a:lum/>
            <a:alphaModFix/>
          </a:blip>
          <a:srcRect/>
          <a:stretch>
            <a:fillRect/>
          </a:stretch>
        </p:blipFill>
        <p:spPr>
          <a:xfrm>
            <a:off x="1037422" y="4150366"/>
            <a:ext cx="5366880" cy="2401200"/>
          </a:xfrm>
          <a:prstGeom prst="rect">
            <a:avLst/>
          </a:prstGeom>
          <a:noFill/>
          <a:ln>
            <a:noFill/>
          </a:ln>
        </p:spPr>
      </p:pic>
      <p:sp>
        <p:nvSpPr>
          <p:cNvPr id="10" name="TextBox 9">
            <a:extLst>
              <a:ext uri="{FF2B5EF4-FFF2-40B4-BE49-F238E27FC236}">
                <a16:creationId xmlns:a16="http://schemas.microsoft.com/office/drawing/2014/main" id="{1A12EBFC-AC31-5444-9763-5253284A8C3D}"/>
              </a:ext>
            </a:extLst>
          </p:cNvPr>
          <p:cNvSpPr txBox="1"/>
          <p:nvPr/>
        </p:nvSpPr>
        <p:spPr>
          <a:xfrm>
            <a:off x="1026982" y="6429039"/>
            <a:ext cx="2761131" cy="245054"/>
          </a:xfrm>
          <a:prstGeom prst="rect">
            <a:avLst/>
          </a:prstGeom>
          <a:noFill/>
          <a:ln>
            <a:noFill/>
          </a:ln>
        </p:spPr>
        <p:txBody>
          <a:bodyPr wrap="none" lIns="90000" tIns="45000" rIns="90000" bIns="45000" anchorCtr="0" compatLnSpc="0"/>
          <a:lstStyle/>
          <a:p>
            <a:pPr marL="0" marR="0" lvl="0" indent="0" hangingPunct="0">
              <a:lnSpc>
                <a:spcPct val="100000"/>
              </a:lnSpc>
              <a:spcBef>
                <a:spcPts val="0"/>
              </a:spcBef>
              <a:spcAft>
                <a:spcPts val="0"/>
              </a:spcAft>
              <a:buNone/>
              <a:tabLst/>
            </a:pPr>
            <a:r>
              <a:rPr lang="en-US" sz="1400" b="0" i="0" u="none" strike="noStrike" kern="1200" cap="none" dirty="0">
                <a:ln>
                  <a:noFill/>
                </a:ln>
                <a:solidFill>
                  <a:srgbClr val="666666"/>
                </a:solidFill>
                <a:latin typeface="Liberation Sans" pitchFamily="18"/>
                <a:ea typeface="Microsoft YaHei" pitchFamily="2"/>
                <a:cs typeface="Mangal" pitchFamily="2"/>
              </a:rPr>
              <a:t>Physics of Ice, Victor F. </a:t>
            </a:r>
            <a:r>
              <a:rPr lang="en-US" sz="1400" b="0" i="0" u="none" strike="noStrike" kern="1200" cap="none" dirty="0" err="1">
                <a:ln>
                  <a:noFill/>
                </a:ln>
                <a:solidFill>
                  <a:srgbClr val="666666"/>
                </a:solidFill>
                <a:latin typeface="Liberation Sans" pitchFamily="18"/>
                <a:ea typeface="Microsoft YaHei" pitchFamily="2"/>
                <a:cs typeface="Mangal" pitchFamily="2"/>
              </a:rPr>
              <a:t>Petrenko</a:t>
            </a:r>
            <a:endParaRPr lang="en-US" sz="1400" b="0" i="0" u="none" strike="noStrike" kern="1200" cap="none" dirty="0">
              <a:ln>
                <a:noFill/>
              </a:ln>
              <a:solidFill>
                <a:srgbClr val="666666"/>
              </a:solidFill>
              <a:latin typeface="Liberation Sans" pitchFamily="18"/>
              <a:ea typeface="Microsoft YaHei" pitchFamily="2"/>
              <a:cs typeface="Mangal" pitchFamily="2"/>
            </a:endParaRPr>
          </a:p>
        </p:txBody>
      </p:sp>
      <p:sp>
        <p:nvSpPr>
          <p:cNvPr id="6" name="Slide Number Placeholder 5">
            <a:extLst>
              <a:ext uri="{FF2B5EF4-FFF2-40B4-BE49-F238E27FC236}">
                <a16:creationId xmlns:a16="http://schemas.microsoft.com/office/drawing/2014/main" id="{9A980D65-4BD7-DE4B-B0CC-FB42C7AED411}"/>
              </a:ext>
            </a:extLst>
          </p:cNvPr>
          <p:cNvSpPr>
            <a:spLocks noGrp="1"/>
          </p:cNvSpPr>
          <p:nvPr>
            <p:ph type="sldNum" sz="quarter" idx="12"/>
          </p:nvPr>
        </p:nvSpPr>
        <p:spPr/>
        <p:txBody>
          <a:bodyPr/>
          <a:lstStyle/>
          <a:p>
            <a:fld id="{27226ADF-B000-0543-B1DB-C64C39011441}" type="slidenum">
              <a:rPr lang="en-US" smtClean="0"/>
              <a:t>24</a:t>
            </a:fld>
            <a:endParaRPr lang="en-US"/>
          </a:p>
        </p:txBody>
      </p:sp>
    </p:spTree>
    <p:extLst>
      <p:ext uri="{BB962C8B-B14F-4D97-AF65-F5344CB8AC3E}">
        <p14:creationId xmlns:p14="http://schemas.microsoft.com/office/powerpoint/2010/main" val="3458097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4F1853-C80A-7346-A9BC-213A521222C6}"/>
              </a:ext>
            </a:extLst>
          </p:cNvPr>
          <p:cNvPicPr>
            <a:picLocks noChangeAspect="1"/>
          </p:cNvPicPr>
          <p:nvPr/>
        </p:nvPicPr>
        <p:blipFill>
          <a:blip r:embed="rId2"/>
          <a:stretch>
            <a:fillRect/>
          </a:stretch>
        </p:blipFill>
        <p:spPr>
          <a:xfrm>
            <a:off x="641180" y="889757"/>
            <a:ext cx="5129784" cy="5078486"/>
          </a:xfrm>
          <a:prstGeom prst="rect">
            <a:avLst/>
          </a:prstGeom>
        </p:spPr>
      </p:pic>
      <p:sp>
        <p:nvSpPr>
          <p:cNvPr id="10" name="Rectangle 9">
            <a:extLst>
              <a:ext uri="{FF2B5EF4-FFF2-40B4-BE49-F238E27FC236}">
                <a16:creationId xmlns:a16="http://schemas.microsoft.com/office/drawing/2014/main" id="{7F8C449C-F0C0-7240-92B4-8C30EEDD5542}"/>
              </a:ext>
            </a:extLst>
          </p:cNvPr>
          <p:cNvSpPr/>
          <p:nvPr/>
        </p:nvSpPr>
        <p:spPr>
          <a:xfrm>
            <a:off x="990447" y="133833"/>
            <a:ext cx="10211106" cy="461665"/>
          </a:xfrm>
          <a:prstGeom prst="rect">
            <a:avLst/>
          </a:prstGeom>
          <a:solidFill>
            <a:schemeClr val="bg1">
              <a:lumMod val="95000"/>
            </a:schemeClr>
          </a:solidFill>
          <a:ln>
            <a:solidFill>
              <a:schemeClr val="accent1"/>
            </a:solidFill>
          </a:ln>
        </p:spPr>
        <p:txBody>
          <a:bodyPr wrap="square">
            <a:spAutoFit/>
          </a:bodyPr>
          <a:lstStyle/>
          <a:p>
            <a:pPr algn="ctr"/>
            <a:r>
              <a:rPr lang="en-US" sz="2400" dirty="0"/>
              <a:t>Depth-dependent fit to the effective scattering length of the hole ice</a:t>
            </a:r>
          </a:p>
        </p:txBody>
      </p:sp>
      <p:sp>
        <p:nvSpPr>
          <p:cNvPr id="8" name="Rectangle 7">
            <a:extLst>
              <a:ext uri="{FF2B5EF4-FFF2-40B4-BE49-F238E27FC236}">
                <a16:creationId xmlns:a16="http://schemas.microsoft.com/office/drawing/2014/main" id="{6CE538B1-C8B8-5F42-B4D5-2EF26E406D6E}"/>
              </a:ext>
            </a:extLst>
          </p:cNvPr>
          <p:cNvSpPr/>
          <p:nvPr/>
        </p:nvSpPr>
        <p:spPr>
          <a:xfrm>
            <a:off x="4357351" y="6208663"/>
            <a:ext cx="3477297" cy="338554"/>
          </a:xfrm>
          <a:prstGeom prst="rect">
            <a:avLst/>
          </a:prstGeom>
          <a:solidFill>
            <a:schemeClr val="bg1">
              <a:lumMod val="95000"/>
            </a:schemeClr>
          </a:solidFill>
          <a:ln>
            <a:solidFill>
              <a:schemeClr val="accent1"/>
            </a:solidFill>
          </a:ln>
        </p:spPr>
        <p:txBody>
          <a:bodyPr wrap="square">
            <a:spAutoFit/>
          </a:bodyPr>
          <a:lstStyle/>
          <a:p>
            <a:pPr algn="ctr"/>
            <a:r>
              <a:rPr lang="en-US" sz="1600" dirty="0"/>
              <a:t>Very little depth dependence!</a:t>
            </a:r>
          </a:p>
        </p:txBody>
      </p:sp>
      <p:sp>
        <p:nvSpPr>
          <p:cNvPr id="9" name="TextBox 8">
            <a:extLst>
              <a:ext uri="{FF2B5EF4-FFF2-40B4-BE49-F238E27FC236}">
                <a16:creationId xmlns:a16="http://schemas.microsoft.com/office/drawing/2014/main" id="{5DBFA64B-4B17-974D-A7F1-B59D71C69071}"/>
              </a:ext>
            </a:extLst>
          </p:cNvPr>
          <p:cNvSpPr txBox="1"/>
          <p:nvPr/>
        </p:nvSpPr>
        <p:spPr>
          <a:xfrm>
            <a:off x="1452567" y="5725595"/>
            <a:ext cx="659155" cy="369332"/>
          </a:xfrm>
          <a:prstGeom prst="rect">
            <a:avLst/>
          </a:prstGeom>
          <a:solidFill>
            <a:schemeClr val="bg1">
              <a:lumMod val="9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deep</a:t>
            </a:r>
          </a:p>
        </p:txBody>
      </p:sp>
      <p:sp>
        <p:nvSpPr>
          <p:cNvPr id="12" name="TextBox 11">
            <a:extLst>
              <a:ext uri="{FF2B5EF4-FFF2-40B4-BE49-F238E27FC236}">
                <a16:creationId xmlns:a16="http://schemas.microsoft.com/office/drawing/2014/main" id="{4B240E95-F019-EA43-8F9E-37D8404C8780}"/>
              </a:ext>
            </a:extLst>
          </p:cNvPr>
          <p:cNvSpPr txBox="1"/>
          <p:nvPr/>
        </p:nvSpPr>
        <p:spPr>
          <a:xfrm>
            <a:off x="4689093" y="5725595"/>
            <a:ext cx="898708" cy="369332"/>
          </a:xfrm>
          <a:prstGeom prst="rect">
            <a:avLst/>
          </a:prstGeom>
          <a:solidFill>
            <a:schemeClr val="bg1">
              <a:lumMod val="95000"/>
            </a:schemeClr>
          </a:solidFill>
          <a:ln>
            <a:solidFill>
              <a:schemeClr val="accent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shallow</a:t>
            </a:r>
          </a:p>
        </p:txBody>
      </p:sp>
      <p:pic>
        <p:nvPicPr>
          <p:cNvPr id="14" name="Picture 13">
            <a:extLst>
              <a:ext uri="{FF2B5EF4-FFF2-40B4-BE49-F238E27FC236}">
                <a16:creationId xmlns:a16="http://schemas.microsoft.com/office/drawing/2014/main" id="{85FE1898-84CA-B640-B759-5DE50A58E072}"/>
              </a:ext>
            </a:extLst>
          </p:cNvPr>
          <p:cNvPicPr>
            <a:picLocks noChangeAspect="1"/>
          </p:cNvPicPr>
          <p:nvPr/>
        </p:nvPicPr>
        <p:blipFill>
          <a:blip r:embed="rId3"/>
          <a:stretch>
            <a:fillRect/>
          </a:stretch>
        </p:blipFill>
        <p:spPr>
          <a:xfrm>
            <a:off x="6421038" y="889757"/>
            <a:ext cx="4888043" cy="5078486"/>
          </a:xfrm>
          <a:prstGeom prst="rect">
            <a:avLst/>
          </a:prstGeom>
        </p:spPr>
      </p:pic>
      <p:sp>
        <p:nvSpPr>
          <p:cNvPr id="2" name="Slide Number Placeholder 1">
            <a:extLst>
              <a:ext uri="{FF2B5EF4-FFF2-40B4-BE49-F238E27FC236}">
                <a16:creationId xmlns:a16="http://schemas.microsoft.com/office/drawing/2014/main" id="{5EF0358F-E34C-6A4F-B63C-328688199B67}"/>
              </a:ext>
            </a:extLst>
          </p:cNvPr>
          <p:cNvSpPr>
            <a:spLocks noGrp="1"/>
          </p:cNvSpPr>
          <p:nvPr>
            <p:ph type="sldNum" sz="quarter" idx="12"/>
          </p:nvPr>
        </p:nvSpPr>
        <p:spPr/>
        <p:txBody>
          <a:bodyPr/>
          <a:lstStyle/>
          <a:p>
            <a:fld id="{27226ADF-B000-0543-B1DB-C64C39011441}" type="slidenum">
              <a:rPr lang="en-US" smtClean="0"/>
              <a:t>25</a:t>
            </a:fld>
            <a:endParaRPr lang="en-US"/>
          </a:p>
        </p:txBody>
      </p:sp>
    </p:spTree>
    <p:extLst>
      <p:ext uri="{BB962C8B-B14F-4D97-AF65-F5344CB8AC3E}">
        <p14:creationId xmlns:p14="http://schemas.microsoft.com/office/powerpoint/2010/main" val="4217888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66284-9E23-C144-A554-590B7047B4FC}"/>
              </a:ext>
            </a:extLst>
          </p:cNvPr>
          <p:cNvPicPr>
            <a:picLocks noChangeAspect="1"/>
          </p:cNvPicPr>
          <p:nvPr/>
        </p:nvPicPr>
        <p:blipFill>
          <a:blip r:embed="rId2"/>
          <a:stretch>
            <a:fillRect/>
          </a:stretch>
        </p:blipFill>
        <p:spPr>
          <a:xfrm>
            <a:off x="1" y="538618"/>
            <a:ext cx="5964360" cy="6319381"/>
          </a:xfrm>
          <a:prstGeom prst="rect">
            <a:avLst/>
          </a:prstGeom>
        </p:spPr>
      </p:pic>
      <p:pic>
        <p:nvPicPr>
          <p:cNvPr id="5" name="Picture 4">
            <a:extLst>
              <a:ext uri="{FF2B5EF4-FFF2-40B4-BE49-F238E27FC236}">
                <a16:creationId xmlns:a16="http://schemas.microsoft.com/office/drawing/2014/main" id="{E1BD6E87-7838-6A48-BCE9-E49CD4A04677}"/>
              </a:ext>
            </a:extLst>
          </p:cNvPr>
          <p:cNvPicPr>
            <a:picLocks noChangeAspect="1"/>
          </p:cNvPicPr>
          <p:nvPr/>
        </p:nvPicPr>
        <p:blipFill>
          <a:blip r:embed="rId3"/>
          <a:stretch>
            <a:fillRect/>
          </a:stretch>
        </p:blipFill>
        <p:spPr>
          <a:xfrm>
            <a:off x="6079662" y="538618"/>
            <a:ext cx="6112337" cy="6319382"/>
          </a:xfrm>
          <a:prstGeom prst="rect">
            <a:avLst/>
          </a:prstGeom>
        </p:spPr>
      </p:pic>
      <p:sp>
        <p:nvSpPr>
          <p:cNvPr id="6" name="TextBox 5">
            <a:extLst>
              <a:ext uri="{FF2B5EF4-FFF2-40B4-BE49-F238E27FC236}">
                <a16:creationId xmlns:a16="http://schemas.microsoft.com/office/drawing/2014/main" id="{517B3753-EE91-CA4B-86A2-2D012D7CE2FA}"/>
              </a:ext>
            </a:extLst>
          </p:cNvPr>
          <p:cNvSpPr txBox="1"/>
          <p:nvPr/>
        </p:nvSpPr>
        <p:spPr>
          <a:xfrm>
            <a:off x="1" y="76953"/>
            <a:ext cx="12191998" cy="461665"/>
          </a:xfrm>
          <a:prstGeom prst="rect">
            <a:avLst/>
          </a:prstGeom>
          <a:noFill/>
        </p:spPr>
        <p:txBody>
          <a:bodyPr wrap="square" rtlCol="0">
            <a:spAutoFit/>
          </a:bodyPr>
          <a:lstStyle/>
          <a:p>
            <a:pPr algn="ctr"/>
            <a:r>
              <a:rPr lang="en-US" sz="2400" dirty="0"/>
              <a:t>Identifying a problem region</a:t>
            </a:r>
          </a:p>
        </p:txBody>
      </p:sp>
      <p:sp>
        <p:nvSpPr>
          <p:cNvPr id="7" name="Oval 6">
            <a:extLst>
              <a:ext uri="{FF2B5EF4-FFF2-40B4-BE49-F238E27FC236}">
                <a16:creationId xmlns:a16="http://schemas.microsoft.com/office/drawing/2014/main" id="{62F3B15D-8998-034F-8A0B-2D0662FA8C69}"/>
              </a:ext>
            </a:extLst>
          </p:cNvPr>
          <p:cNvSpPr>
            <a:spLocks noChangeArrowheads="1"/>
          </p:cNvSpPr>
          <p:nvPr/>
        </p:nvSpPr>
        <p:spPr bwMode="auto">
          <a:xfrm>
            <a:off x="4614400" y="1834911"/>
            <a:ext cx="1465262" cy="1463675"/>
          </a:xfrm>
          <a:prstGeom prst="ellipse">
            <a:avLst/>
          </a:prstGeom>
          <a:blipFill dpi="0" rotWithShape="0">
            <a:blip r:embed="rId4"/>
            <a:srcRect/>
            <a:tile tx="0" ty="0" sx="100000" sy="100000" flip="none" algn="tl"/>
          </a:blipFill>
          <a:ln w="12700">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ndParaRPr>
          </a:p>
        </p:txBody>
      </p:sp>
      <p:sp>
        <p:nvSpPr>
          <p:cNvPr id="8" name="Oval 7">
            <a:extLst>
              <a:ext uri="{FF2B5EF4-FFF2-40B4-BE49-F238E27FC236}">
                <a16:creationId xmlns:a16="http://schemas.microsoft.com/office/drawing/2014/main" id="{7C679F52-9553-354F-9793-B35B24CF5AFB}"/>
              </a:ext>
            </a:extLst>
          </p:cNvPr>
          <p:cNvSpPr>
            <a:spLocks noChangeArrowheads="1"/>
          </p:cNvSpPr>
          <p:nvPr/>
        </p:nvSpPr>
        <p:spPr bwMode="auto">
          <a:xfrm>
            <a:off x="6430397" y="3087514"/>
            <a:ext cx="1465262" cy="1463675"/>
          </a:xfrm>
          <a:prstGeom prst="ellipse">
            <a:avLst/>
          </a:prstGeom>
          <a:blipFill dpi="0" rotWithShape="0">
            <a:blip r:embed="rId4"/>
            <a:srcRect/>
            <a:tile tx="0" ty="0" sx="100000" sy="100000" flip="none" algn="tl"/>
          </a:blipFill>
          <a:ln w="12700">
            <a:solidFill>
              <a:schemeClr val="tx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ndParaRPr>
          </a:p>
        </p:txBody>
      </p:sp>
      <p:sp>
        <p:nvSpPr>
          <p:cNvPr id="2" name="Slide Number Placeholder 1">
            <a:extLst>
              <a:ext uri="{FF2B5EF4-FFF2-40B4-BE49-F238E27FC236}">
                <a16:creationId xmlns:a16="http://schemas.microsoft.com/office/drawing/2014/main" id="{CB920E44-D406-6C4C-8543-27E336C40BEB}"/>
              </a:ext>
            </a:extLst>
          </p:cNvPr>
          <p:cNvSpPr>
            <a:spLocks noGrp="1"/>
          </p:cNvSpPr>
          <p:nvPr>
            <p:ph type="sldNum" sz="quarter" idx="12"/>
          </p:nvPr>
        </p:nvSpPr>
        <p:spPr/>
        <p:txBody>
          <a:bodyPr/>
          <a:lstStyle/>
          <a:p>
            <a:fld id="{27226ADF-B000-0543-B1DB-C64C39011441}" type="slidenum">
              <a:rPr lang="en-US" smtClean="0"/>
              <a:t>26</a:t>
            </a:fld>
            <a:endParaRPr lang="en-US"/>
          </a:p>
        </p:txBody>
      </p:sp>
    </p:spTree>
    <p:extLst>
      <p:ext uri="{BB962C8B-B14F-4D97-AF65-F5344CB8AC3E}">
        <p14:creationId xmlns:p14="http://schemas.microsoft.com/office/powerpoint/2010/main" val="4260605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7BB5D7-7700-AD4D-A78B-2D06E74C3C8B}"/>
              </a:ext>
            </a:extLst>
          </p:cNvPr>
          <p:cNvSpPr txBox="1"/>
          <p:nvPr/>
        </p:nvSpPr>
        <p:spPr>
          <a:xfrm>
            <a:off x="1" y="76953"/>
            <a:ext cx="12191998" cy="461665"/>
          </a:xfrm>
          <a:prstGeom prst="rect">
            <a:avLst/>
          </a:prstGeom>
          <a:noFill/>
        </p:spPr>
        <p:txBody>
          <a:bodyPr wrap="square" rtlCol="0">
            <a:spAutoFit/>
          </a:bodyPr>
          <a:lstStyle/>
          <a:p>
            <a:pPr algn="ctr"/>
            <a:r>
              <a:rPr lang="en-US" sz="2400" dirty="0"/>
              <a:t>Identifying a problem region: using unfolded profiles</a:t>
            </a:r>
          </a:p>
        </p:txBody>
      </p:sp>
      <p:pic>
        <p:nvPicPr>
          <p:cNvPr id="4" name="Picture 3">
            <a:extLst>
              <a:ext uri="{FF2B5EF4-FFF2-40B4-BE49-F238E27FC236}">
                <a16:creationId xmlns:a16="http://schemas.microsoft.com/office/drawing/2014/main" id="{B6BBB625-808E-BC4E-B545-B6A37FEBB804}"/>
              </a:ext>
            </a:extLst>
          </p:cNvPr>
          <p:cNvPicPr>
            <a:picLocks noChangeAspect="1"/>
          </p:cNvPicPr>
          <p:nvPr/>
        </p:nvPicPr>
        <p:blipFill>
          <a:blip r:embed="rId2"/>
          <a:stretch>
            <a:fillRect/>
          </a:stretch>
        </p:blipFill>
        <p:spPr>
          <a:xfrm>
            <a:off x="0" y="592872"/>
            <a:ext cx="5824543" cy="6265128"/>
          </a:xfrm>
          <a:prstGeom prst="rect">
            <a:avLst/>
          </a:prstGeom>
        </p:spPr>
      </p:pic>
      <p:pic>
        <p:nvPicPr>
          <p:cNvPr id="6" name="Picture 5">
            <a:extLst>
              <a:ext uri="{FF2B5EF4-FFF2-40B4-BE49-F238E27FC236}">
                <a16:creationId xmlns:a16="http://schemas.microsoft.com/office/drawing/2014/main" id="{9574B60F-EDD6-9E44-B470-8EC12A447D8B}"/>
              </a:ext>
            </a:extLst>
          </p:cNvPr>
          <p:cNvPicPr>
            <a:picLocks noChangeAspect="1"/>
          </p:cNvPicPr>
          <p:nvPr/>
        </p:nvPicPr>
        <p:blipFill>
          <a:blip r:embed="rId3"/>
          <a:stretch>
            <a:fillRect/>
          </a:stretch>
        </p:blipFill>
        <p:spPr>
          <a:xfrm>
            <a:off x="6375747" y="593668"/>
            <a:ext cx="5816251" cy="6264331"/>
          </a:xfrm>
          <a:prstGeom prst="rect">
            <a:avLst/>
          </a:prstGeom>
        </p:spPr>
      </p:pic>
      <p:sp>
        <p:nvSpPr>
          <p:cNvPr id="7" name="TextBox 6">
            <a:extLst>
              <a:ext uri="{FF2B5EF4-FFF2-40B4-BE49-F238E27FC236}">
                <a16:creationId xmlns:a16="http://schemas.microsoft.com/office/drawing/2014/main" id="{6A734EC3-581E-DB4E-9FE5-46E777DF6438}"/>
              </a:ext>
            </a:extLst>
          </p:cNvPr>
          <p:cNvSpPr txBox="1"/>
          <p:nvPr/>
        </p:nvSpPr>
        <p:spPr>
          <a:xfrm>
            <a:off x="4799482" y="4647793"/>
            <a:ext cx="1576265" cy="1200329"/>
          </a:xfrm>
          <a:prstGeom prst="rect">
            <a:avLst/>
          </a:prstGeom>
          <a:solidFill>
            <a:schemeClr val="bg2"/>
          </a:solidFill>
          <a:ln>
            <a:solidFill>
              <a:srgbClr val="FFFF00"/>
            </a:solidFill>
          </a:ln>
        </p:spPr>
        <p:txBody>
          <a:bodyPr wrap="none" rtlCol="0">
            <a:spAutoFit/>
          </a:bodyPr>
          <a:lstStyle/>
          <a:p>
            <a:r>
              <a:rPr lang="en-US" dirty="0"/>
              <a:t>cable</a:t>
            </a:r>
          </a:p>
          <a:p>
            <a:r>
              <a:rPr lang="en-US" dirty="0">
                <a:solidFill>
                  <a:srgbClr val="FF0000"/>
                </a:solidFill>
              </a:rPr>
              <a:t>scan method</a:t>
            </a:r>
          </a:p>
          <a:p>
            <a:r>
              <a:rPr lang="en-US" dirty="0">
                <a:solidFill>
                  <a:srgbClr val="00B050"/>
                </a:solidFill>
              </a:rPr>
              <a:t>unfolding x10</a:t>
            </a:r>
          </a:p>
          <a:p>
            <a:r>
              <a:rPr lang="en-US" dirty="0">
                <a:solidFill>
                  <a:srgbClr val="0070C0"/>
                </a:solidFill>
              </a:rPr>
              <a:t>unfolding x100</a:t>
            </a:r>
          </a:p>
        </p:txBody>
      </p:sp>
      <p:cxnSp>
        <p:nvCxnSpPr>
          <p:cNvPr id="9" name="Straight Arrow Connector 8">
            <a:extLst>
              <a:ext uri="{FF2B5EF4-FFF2-40B4-BE49-F238E27FC236}">
                <a16:creationId xmlns:a16="http://schemas.microsoft.com/office/drawing/2014/main" id="{0EAA6FA2-11B9-0348-9813-D3B38AF6A92A}"/>
              </a:ext>
            </a:extLst>
          </p:cNvPr>
          <p:cNvCxnSpPr>
            <a:cxnSpLocks/>
          </p:cNvCxnSpPr>
          <p:nvPr/>
        </p:nvCxnSpPr>
        <p:spPr>
          <a:xfrm flipV="1">
            <a:off x="5424407" y="4091553"/>
            <a:ext cx="1565329" cy="7594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B64ABD-9E27-7B4B-B103-00CB2E59C63F}"/>
              </a:ext>
            </a:extLst>
          </p:cNvPr>
          <p:cNvCxnSpPr>
            <a:cxnSpLocks/>
          </p:cNvCxnSpPr>
          <p:nvPr/>
        </p:nvCxnSpPr>
        <p:spPr>
          <a:xfrm flipV="1">
            <a:off x="5424407" y="3192651"/>
            <a:ext cx="1" cy="16583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062E6E9-33BB-7442-8EE3-9CA21B8032C3}"/>
              </a:ext>
            </a:extLst>
          </p:cNvPr>
          <p:cNvCxnSpPr>
            <a:cxnSpLocks/>
          </p:cNvCxnSpPr>
          <p:nvPr/>
        </p:nvCxnSpPr>
        <p:spPr>
          <a:xfrm flipV="1">
            <a:off x="6218007" y="4850969"/>
            <a:ext cx="1322933" cy="508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C0B6D66-7096-AA4B-B1B4-DE12047AF8DC}"/>
              </a:ext>
            </a:extLst>
          </p:cNvPr>
          <p:cNvCxnSpPr>
            <a:cxnSpLocks/>
          </p:cNvCxnSpPr>
          <p:nvPr/>
        </p:nvCxnSpPr>
        <p:spPr>
          <a:xfrm flipV="1">
            <a:off x="6328269" y="5328020"/>
            <a:ext cx="1839338" cy="2905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623AC92-06F9-5E49-82FB-E30C55394C47}"/>
              </a:ext>
            </a:extLst>
          </p:cNvPr>
          <p:cNvSpPr>
            <a:spLocks noGrp="1"/>
          </p:cNvSpPr>
          <p:nvPr>
            <p:ph type="sldNum" sz="quarter" idx="12"/>
          </p:nvPr>
        </p:nvSpPr>
        <p:spPr/>
        <p:txBody>
          <a:bodyPr/>
          <a:lstStyle/>
          <a:p>
            <a:fld id="{27226ADF-B000-0543-B1DB-C64C39011441}" type="slidenum">
              <a:rPr lang="en-US" smtClean="0"/>
              <a:t>27</a:t>
            </a:fld>
            <a:endParaRPr lang="en-US"/>
          </a:p>
        </p:txBody>
      </p:sp>
    </p:spTree>
    <p:extLst>
      <p:ext uri="{BB962C8B-B14F-4D97-AF65-F5344CB8AC3E}">
        <p14:creationId xmlns:p14="http://schemas.microsoft.com/office/powerpoint/2010/main" val="2526912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3D230E7-DA37-4B43-A1B5-B0C6793FF153}"/>
              </a:ext>
            </a:extLst>
          </p:cNvPr>
          <p:cNvPicPr>
            <a:picLocks noChangeAspect="1"/>
          </p:cNvPicPr>
          <p:nvPr/>
        </p:nvPicPr>
        <p:blipFill>
          <a:blip r:embed="rId3"/>
          <a:stretch>
            <a:fillRect/>
          </a:stretch>
        </p:blipFill>
        <p:spPr>
          <a:xfrm>
            <a:off x="1130300" y="546100"/>
            <a:ext cx="4762500" cy="4622800"/>
          </a:xfrm>
          <a:prstGeom prst="rect">
            <a:avLst/>
          </a:prstGeom>
        </p:spPr>
      </p:pic>
      <p:pic>
        <p:nvPicPr>
          <p:cNvPr id="5" name="Picture 4">
            <a:extLst>
              <a:ext uri="{FF2B5EF4-FFF2-40B4-BE49-F238E27FC236}">
                <a16:creationId xmlns:a16="http://schemas.microsoft.com/office/drawing/2014/main" id="{FD07F59D-4077-004F-A437-6B116ACB5920}"/>
              </a:ext>
            </a:extLst>
          </p:cNvPr>
          <p:cNvPicPr>
            <a:picLocks noChangeAspect="1"/>
          </p:cNvPicPr>
          <p:nvPr/>
        </p:nvPicPr>
        <p:blipFill>
          <a:blip r:embed="rId4"/>
          <a:stretch>
            <a:fillRect/>
          </a:stretch>
        </p:blipFill>
        <p:spPr>
          <a:xfrm>
            <a:off x="5969000" y="710972"/>
            <a:ext cx="4874327" cy="4457927"/>
          </a:xfrm>
          <a:prstGeom prst="rect">
            <a:avLst/>
          </a:prstGeom>
        </p:spPr>
      </p:pic>
      <p:sp>
        <p:nvSpPr>
          <p:cNvPr id="4" name="Title 3">
            <a:extLst>
              <a:ext uri="{FF2B5EF4-FFF2-40B4-BE49-F238E27FC236}">
                <a16:creationId xmlns:a16="http://schemas.microsoft.com/office/drawing/2014/main" id="{F048A544-7E2C-9646-A16E-D7EA27ED8C30}"/>
              </a:ext>
            </a:extLst>
          </p:cNvPr>
          <p:cNvSpPr>
            <a:spLocks noGrp="1"/>
          </p:cNvSpPr>
          <p:nvPr>
            <p:ph type="title"/>
          </p:nvPr>
        </p:nvSpPr>
        <p:spPr>
          <a:xfrm>
            <a:off x="838200" y="5358141"/>
            <a:ext cx="10515600" cy="942664"/>
          </a:xfrm>
        </p:spPr>
        <p:txBody>
          <a:bodyPr>
            <a:normAutofit/>
          </a:bodyPr>
          <a:lstStyle/>
          <a:p>
            <a:pPr algn="ctr"/>
            <a:r>
              <a:rPr lang="en-US" sz="4800"/>
              <a:t>DOM orientations and hole ice positions</a:t>
            </a:r>
          </a:p>
        </p:txBody>
      </p:sp>
      <p:sp>
        <p:nvSpPr>
          <p:cNvPr id="2" name="TextBox 1">
            <a:extLst>
              <a:ext uri="{FF2B5EF4-FFF2-40B4-BE49-F238E27FC236}">
                <a16:creationId xmlns:a16="http://schemas.microsoft.com/office/drawing/2014/main" id="{A968E685-4D9A-EA46-AC64-EF993CEB1705}"/>
              </a:ext>
            </a:extLst>
          </p:cNvPr>
          <p:cNvSpPr txBox="1"/>
          <p:nvPr/>
        </p:nvSpPr>
        <p:spPr>
          <a:xfrm>
            <a:off x="7234280" y="445062"/>
            <a:ext cx="2529860" cy="338554"/>
          </a:xfrm>
          <a:prstGeom prst="rect">
            <a:avLst/>
          </a:prstGeom>
          <a:noFill/>
        </p:spPr>
        <p:txBody>
          <a:bodyPr wrap="none" rtlCol="0">
            <a:spAutoFit/>
          </a:bodyPr>
          <a:lstStyle/>
          <a:p>
            <a:r>
              <a:rPr lang="en-US" sz="1600" dirty="0"/>
              <a:t>Direction to hole ice column</a:t>
            </a:r>
          </a:p>
        </p:txBody>
      </p:sp>
      <p:sp>
        <p:nvSpPr>
          <p:cNvPr id="6" name="Slide Number Placeholder 5">
            <a:extLst>
              <a:ext uri="{FF2B5EF4-FFF2-40B4-BE49-F238E27FC236}">
                <a16:creationId xmlns:a16="http://schemas.microsoft.com/office/drawing/2014/main" id="{97F1EC96-510E-1D46-9927-9B1047C731C1}"/>
              </a:ext>
            </a:extLst>
          </p:cNvPr>
          <p:cNvSpPr>
            <a:spLocks noGrp="1"/>
          </p:cNvSpPr>
          <p:nvPr>
            <p:ph type="sldNum" sz="quarter" idx="12"/>
          </p:nvPr>
        </p:nvSpPr>
        <p:spPr/>
        <p:txBody>
          <a:bodyPr/>
          <a:lstStyle/>
          <a:p>
            <a:fld id="{27226ADF-B000-0543-B1DB-C64C39011441}" type="slidenum">
              <a:rPr lang="en-US" smtClean="0"/>
              <a:t>28</a:t>
            </a:fld>
            <a:endParaRPr lang="en-US"/>
          </a:p>
        </p:txBody>
      </p:sp>
    </p:spTree>
    <p:extLst>
      <p:ext uri="{BB962C8B-B14F-4D97-AF65-F5344CB8AC3E}">
        <p14:creationId xmlns:p14="http://schemas.microsoft.com/office/powerpoint/2010/main" val="2934656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E8DFD71-3B54-A943-82FF-A6833F9D8ACC}"/>
              </a:ext>
            </a:extLst>
          </p:cNvPr>
          <p:cNvSpPr txBox="1">
            <a:spLocks/>
          </p:cNvSpPr>
          <p:nvPr/>
        </p:nvSpPr>
        <p:spPr bwMode="auto">
          <a:xfrm>
            <a:off x="0" y="0"/>
            <a:ext cx="736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dirty="0">
                <a:ea typeface="ＭＳ Ｐゴシック" panose="020B0600070205080204" pitchFamily="34" charset="-128"/>
              </a:rPr>
              <a:t>Trapped air bubbles</a:t>
            </a:r>
          </a:p>
        </p:txBody>
      </p:sp>
      <p:pic>
        <p:nvPicPr>
          <p:cNvPr id="20" name="Picture 2" descr="Icedensityvsdepth_gowfit.gif">
            <a:extLst>
              <a:ext uri="{FF2B5EF4-FFF2-40B4-BE49-F238E27FC236}">
                <a16:creationId xmlns:a16="http://schemas.microsoft.com/office/drawing/2014/main" id="{0290804C-3FCF-B048-A3A7-0728D4A166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244600"/>
            <a:ext cx="7366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a:extLst>
              <a:ext uri="{FF2B5EF4-FFF2-40B4-BE49-F238E27FC236}">
                <a16:creationId xmlns:a16="http://schemas.microsoft.com/office/drawing/2014/main" id="{55C7B339-982C-E647-83FC-6332DFD1A408}"/>
              </a:ext>
            </a:extLst>
          </p:cNvPr>
          <p:cNvSpPr txBox="1">
            <a:spLocks noChangeArrowheads="1"/>
          </p:cNvSpPr>
          <p:nvPr/>
        </p:nvSpPr>
        <p:spPr bwMode="auto">
          <a:xfrm>
            <a:off x="3167064" y="3433763"/>
            <a:ext cx="3679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rPr>
              <a:t>At some depth between 0 and 200 m air bubbles become trapped and are squeezed into the ice as ice packs under pressure.</a:t>
            </a:r>
          </a:p>
        </p:txBody>
      </p:sp>
      <p:pic>
        <p:nvPicPr>
          <p:cNvPr id="22" name="Picture 2" descr="Screen Shot 2015-03-31 at 3.05.37 PM.png">
            <a:extLst>
              <a:ext uri="{FF2B5EF4-FFF2-40B4-BE49-F238E27FC236}">
                <a16:creationId xmlns:a16="http://schemas.microsoft.com/office/drawing/2014/main" id="{7E45D18F-55B7-A04B-980A-193EEB22281E}"/>
              </a:ext>
            </a:extLst>
          </p:cNvPr>
          <p:cNvPicPr>
            <a:picLocks noChangeAspect="1"/>
          </p:cNvPicPr>
          <p:nvPr/>
        </p:nvPicPr>
        <p:blipFill>
          <a:blip r:embed="rId3">
            <a:extLst>
              <a:ext uri="{28A0092B-C50C-407E-A947-70E740481C1C}">
                <a14:useLocalDpi xmlns:a14="http://schemas.microsoft.com/office/drawing/2010/main" val="0"/>
              </a:ext>
            </a:extLst>
          </a:blip>
          <a:srcRect t="10204"/>
          <a:stretch>
            <a:fillRect/>
          </a:stretch>
        </p:blipFill>
        <p:spPr bwMode="auto">
          <a:xfrm>
            <a:off x="7689845" y="705926"/>
            <a:ext cx="4471534" cy="369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a:extLst>
              <a:ext uri="{FF2B5EF4-FFF2-40B4-BE49-F238E27FC236}">
                <a16:creationId xmlns:a16="http://schemas.microsoft.com/office/drawing/2014/main" id="{BC0ABEEC-A204-BF47-98BD-C52DE9C99615}"/>
              </a:ext>
            </a:extLst>
          </p:cNvPr>
          <p:cNvCxnSpPr>
            <a:cxnSpLocks noChangeShapeType="1"/>
          </p:cNvCxnSpPr>
          <p:nvPr/>
        </p:nvCxnSpPr>
        <p:spPr bwMode="auto">
          <a:xfrm flipV="1">
            <a:off x="7659225" y="2436404"/>
            <a:ext cx="0" cy="126897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0EC79EE8-3156-5C47-92BA-F5F000599FDF}"/>
              </a:ext>
            </a:extLst>
          </p:cNvPr>
          <p:cNvCxnSpPr>
            <a:cxnSpLocks noChangeShapeType="1"/>
          </p:cNvCxnSpPr>
          <p:nvPr/>
        </p:nvCxnSpPr>
        <p:spPr bwMode="auto">
          <a:xfrm flipV="1">
            <a:off x="7659226" y="2317496"/>
            <a:ext cx="774497" cy="118907"/>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TextBox 8">
            <a:extLst>
              <a:ext uri="{FF2B5EF4-FFF2-40B4-BE49-F238E27FC236}">
                <a16:creationId xmlns:a16="http://schemas.microsoft.com/office/drawing/2014/main" id="{A1FAB546-B338-3D43-9497-568AC0F80943}"/>
              </a:ext>
            </a:extLst>
          </p:cNvPr>
          <p:cNvSpPr txBox="1">
            <a:spLocks noChangeArrowheads="1"/>
          </p:cNvSpPr>
          <p:nvPr/>
        </p:nvSpPr>
        <p:spPr bwMode="auto">
          <a:xfrm>
            <a:off x="7366000" y="3919305"/>
            <a:ext cx="8146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t>-50…-20 C</a:t>
            </a:r>
          </a:p>
        </p:txBody>
      </p:sp>
      <p:cxnSp>
        <p:nvCxnSpPr>
          <p:cNvPr id="34" name="Straight Connector 33">
            <a:extLst>
              <a:ext uri="{FF2B5EF4-FFF2-40B4-BE49-F238E27FC236}">
                <a16:creationId xmlns:a16="http://schemas.microsoft.com/office/drawing/2014/main" id="{33AEA362-8F72-3D48-A4E4-0B3FECE8D465}"/>
              </a:ext>
            </a:extLst>
          </p:cNvPr>
          <p:cNvCxnSpPr>
            <a:cxnSpLocks noChangeShapeType="1"/>
          </p:cNvCxnSpPr>
          <p:nvPr/>
        </p:nvCxnSpPr>
        <p:spPr bwMode="auto">
          <a:xfrm flipV="1">
            <a:off x="7659225" y="3586472"/>
            <a:ext cx="774497" cy="118907"/>
          </a:xfrm>
          <a:prstGeom prst="line">
            <a:avLst/>
          </a:prstGeom>
          <a:noFill/>
          <a:ln w="25400">
            <a:solidFill>
              <a:srgbClr val="4F81BD"/>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 name="Title 9">
            <a:extLst>
              <a:ext uri="{FF2B5EF4-FFF2-40B4-BE49-F238E27FC236}">
                <a16:creationId xmlns:a16="http://schemas.microsoft.com/office/drawing/2014/main" id="{9F2870F9-3FF6-8247-A045-5E8C2FA623C5}"/>
              </a:ext>
            </a:extLst>
          </p:cNvPr>
          <p:cNvSpPr txBox="1">
            <a:spLocks/>
          </p:cNvSpPr>
          <p:nvPr/>
        </p:nvSpPr>
        <p:spPr>
          <a:xfrm>
            <a:off x="7941954" y="4432815"/>
            <a:ext cx="3967316" cy="17221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ea typeface="ＭＳ Ｐゴシック" panose="020B0600070205080204" pitchFamily="34" charset="-128"/>
              </a:rPr>
              <a:t>are converted into air hydrates </a:t>
            </a:r>
            <a:r>
              <a:rPr lang="en-US" altLang="en-US" sz="2800" dirty="0">
                <a:ea typeface="ＭＳ Ｐゴシック" panose="020B0600070205080204" pitchFamily="34" charset="-128"/>
              </a:rPr>
              <a:t>(at around 1350 m depth)</a:t>
            </a:r>
          </a:p>
        </p:txBody>
      </p:sp>
      <p:sp>
        <p:nvSpPr>
          <p:cNvPr id="2" name="Slide Number Placeholder 1">
            <a:extLst>
              <a:ext uri="{FF2B5EF4-FFF2-40B4-BE49-F238E27FC236}">
                <a16:creationId xmlns:a16="http://schemas.microsoft.com/office/drawing/2014/main" id="{31E43DF5-4333-D14E-A605-BAE85CEB5ADE}"/>
              </a:ext>
            </a:extLst>
          </p:cNvPr>
          <p:cNvSpPr>
            <a:spLocks noGrp="1"/>
          </p:cNvSpPr>
          <p:nvPr>
            <p:ph type="sldNum" sz="quarter" idx="12"/>
          </p:nvPr>
        </p:nvSpPr>
        <p:spPr/>
        <p:txBody>
          <a:bodyPr/>
          <a:lstStyle/>
          <a:p>
            <a:fld id="{27226ADF-B000-0543-B1DB-C64C39011441}" type="slidenum">
              <a:rPr lang="en-US" smtClean="0"/>
              <a:t>3</a:t>
            </a:fld>
            <a:endParaRPr lang="en-US"/>
          </a:p>
        </p:txBody>
      </p:sp>
    </p:spTree>
    <p:extLst>
      <p:ext uri="{BB962C8B-B14F-4D97-AF65-F5344CB8AC3E}">
        <p14:creationId xmlns:p14="http://schemas.microsoft.com/office/powerpoint/2010/main" val="835078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F1B5AE-E3BA-EA4D-8686-C0C6CA0CDC33}"/>
              </a:ext>
            </a:extLst>
          </p:cNvPr>
          <p:cNvSpPr>
            <a:spLocks noGrp="1"/>
          </p:cNvSpPr>
          <p:nvPr>
            <p:ph type="title"/>
          </p:nvPr>
        </p:nvSpPr>
        <p:spPr>
          <a:xfrm>
            <a:off x="838200" y="4474"/>
            <a:ext cx="10515600" cy="1059368"/>
          </a:xfrm>
        </p:spPr>
        <p:txBody>
          <a:bodyPr>
            <a:normAutofit fontScale="90000"/>
          </a:bodyPr>
          <a:lstStyle/>
          <a:p>
            <a:pPr algn="ctr"/>
            <a:r>
              <a:rPr lang="en-US" dirty="0"/>
              <a:t>Refrozen hole ice is more complex than thought before the Swedish Camera took its pictures</a:t>
            </a:r>
          </a:p>
        </p:txBody>
      </p:sp>
      <p:pic>
        <p:nvPicPr>
          <p:cNvPr id="11" name="Picture 10">
            <a:extLst>
              <a:ext uri="{FF2B5EF4-FFF2-40B4-BE49-F238E27FC236}">
                <a16:creationId xmlns:a16="http://schemas.microsoft.com/office/drawing/2014/main" id="{AAEAF477-40EF-FF43-A813-0F7D7838038C}"/>
              </a:ext>
            </a:extLst>
          </p:cNvPr>
          <p:cNvPicPr>
            <a:picLocks noChangeAspect="1"/>
          </p:cNvPicPr>
          <p:nvPr/>
        </p:nvPicPr>
        <p:blipFill>
          <a:blip r:embed="rId2"/>
          <a:stretch>
            <a:fillRect/>
          </a:stretch>
        </p:blipFill>
        <p:spPr>
          <a:xfrm>
            <a:off x="1584265" y="1114312"/>
            <a:ext cx="3395318" cy="5527964"/>
          </a:xfrm>
          <a:prstGeom prst="rect">
            <a:avLst/>
          </a:prstGeom>
        </p:spPr>
      </p:pic>
      <p:pic>
        <p:nvPicPr>
          <p:cNvPr id="14" name="Bildobjekt 32" descr="Skärmavbild 2011-03-07 kl. 15.25.41.png">
            <a:extLst>
              <a:ext uri="{FF2B5EF4-FFF2-40B4-BE49-F238E27FC236}">
                <a16:creationId xmlns:a16="http://schemas.microsoft.com/office/drawing/2014/main" id="{447BFC58-0ACF-A840-BA1C-76102B4B6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0538" y="1063842"/>
            <a:ext cx="4187825"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854800D-1E5C-2840-BD66-C893363E8A63}"/>
              </a:ext>
            </a:extLst>
          </p:cNvPr>
          <p:cNvSpPr txBox="1"/>
          <p:nvPr/>
        </p:nvSpPr>
        <p:spPr>
          <a:xfrm>
            <a:off x="5515099" y="4191994"/>
            <a:ext cx="5838701" cy="2585323"/>
          </a:xfrm>
          <a:prstGeom prst="rect">
            <a:avLst/>
          </a:prstGeom>
          <a:solidFill>
            <a:schemeClr val="bg1">
              <a:lumMod val="95000"/>
            </a:schemeClr>
          </a:solidFill>
          <a:ln>
            <a:solidFill>
              <a:schemeClr val="accent1">
                <a:shade val="50000"/>
              </a:schemeClr>
            </a:solidFill>
          </a:ln>
        </p:spPr>
        <p:txBody>
          <a:bodyPr wrap="square" rtlCol="0">
            <a:spAutoFit/>
          </a:bodyPr>
          <a:lstStyle/>
          <a:p>
            <a:r>
              <a:rPr lang="en-US" dirty="0"/>
              <a:t>We find:</a:t>
            </a:r>
            <a:br>
              <a:rPr lang="en-US" dirty="0"/>
            </a:br>
            <a:br>
              <a:rPr lang="en-US" dirty="0"/>
            </a:br>
            <a:r>
              <a:rPr lang="en-US" dirty="0"/>
              <a:t>DOM touches the hole wall, is 2/3 of the hole diameter</a:t>
            </a:r>
          </a:p>
          <a:p>
            <a:endParaRPr lang="en-US" dirty="0"/>
          </a:p>
          <a:p>
            <a:r>
              <a:rPr lang="en-US" dirty="0"/>
              <a:t>Most of the HI is transparent, except for the milky central column centered in the hole and 1/3 of hole diameter (referred to as HI in the following, starting with the next line)</a:t>
            </a:r>
          </a:p>
          <a:p>
            <a:endParaRPr lang="en-US" dirty="0"/>
          </a:p>
          <a:p>
            <a:r>
              <a:rPr lang="en-US" dirty="0"/>
              <a:t>HI diameter is ½ of DOM diameter</a:t>
            </a:r>
          </a:p>
        </p:txBody>
      </p:sp>
      <p:sp>
        <p:nvSpPr>
          <p:cNvPr id="2" name="Slide Number Placeholder 1">
            <a:extLst>
              <a:ext uri="{FF2B5EF4-FFF2-40B4-BE49-F238E27FC236}">
                <a16:creationId xmlns:a16="http://schemas.microsoft.com/office/drawing/2014/main" id="{D1194CA9-4D69-9B47-8370-60C73372923A}"/>
              </a:ext>
            </a:extLst>
          </p:cNvPr>
          <p:cNvSpPr>
            <a:spLocks noGrp="1"/>
          </p:cNvSpPr>
          <p:nvPr>
            <p:ph type="sldNum" sz="quarter" idx="12"/>
          </p:nvPr>
        </p:nvSpPr>
        <p:spPr/>
        <p:txBody>
          <a:bodyPr/>
          <a:lstStyle/>
          <a:p>
            <a:fld id="{27226ADF-B000-0543-B1DB-C64C39011441}" type="slidenum">
              <a:rPr lang="en-US" smtClean="0"/>
              <a:t>4</a:t>
            </a:fld>
            <a:endParaRPr lang="en-US"/>
          </a:p>
        </p:txBody>
      </p:sp>
    </p:spTree>
    <p:extLst>
      <p:ext uri="{BB962C8B-B14F-4D97-AF65-F5344CB8AC3E}">
        <p14:creationId xmlns:p14="http://schemas.microsoft.com/office/powerpoint/2010/main" val="339651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44B51E1-2458-B045-AA48-BB0CECA2D984}"/>
              </a:ext>
            </a:extLst>
          </p:cNvPr>
          <p:cNvSpPr txBox="1">
            <a:spLocks/>
          </p:cNvSpPr>
          <p:nvPr/>
        </p:nvSpPr>
        <p:spPr>
          <a:xfrm>
            <a:off x="990600" y="4642583"/>
            <a:ext cx="10210800" cy="10998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en-US" sz="3300"/>
              <a:t>AMANDA-II: comprehensive layered ice model incl. wavelength dependence, identified dust contribution </a:t>
            </a:r>
            <a:endParaRPr lang="en-US" altLang="en-US" sz="3300" dirty="0"/>
          </a:p>
        </p:txBody>
      </p:sp>
      <p:sp>
        <p:nvSpPr>
          <p:cNvPr id="192" name="Rectangle 191">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1" name="Picture 2">
            <a:extLst>
              <a:ext uri="{FF2B5EF4-FFF2-40B4-BE49-F238E27FC236}">
                <a16:creationId xmlns:a16="http://schemas.microsoft.com/office/drawing/2014/main" id="{D977940A-C641-1B49-B902-8318112DF541}"/>
              </a:ext>
            </a:extLst>
          </p:cNvPr>
          <p:cNvPicPr>
            <a:picLocks noChangeAspect="1"/>
          </p:cNvPicPr>
          <p:nvPr/>
        </p:nvPicPr>
        <p:blipFill>
          <a:blip r:embed="rId2">
            <a:extLst>
              <a:ext uri="{28A0092B-C50C-407E-A947-70E740481C1C}">
                <a14:useLocalDpi xmlns:a14="http://schemas.microsoft.com/office/drawing/2010/main" val="0"/>
              </a:ext>
            </a:extLst>
          </a:blip>
          <a:srcRect l="15588" t="2739" r="14828"/>
          <a:stretch>
            <a:fillRect/>
          </a:stretch>
        </p:blipFill>
        <p:spPr bwMode="auto">
          <a:xfrm>
            <a:off x="641691" y="986985"/>
            <a:ext cx="3426217" cy="259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lendepsca">
            <a:extLst>
              <a:ext uri="{FF2B5EF4-FFF2-40B4-BE49-F238E27FC236}">
                <a16:creationId xmlns:a16="http://schemas.microsoft.com/office/drawing/2014/main" id="{019C59A7-F011-2142-B1C6-0321CD33F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5" t="21484" r="9663" b="17937"/>
          <a:stretch>
            <a:fillRect/>
          </a:stretch>
        </p:blipFill>
        <p:spPr bwMode="auto">
          <a:xfrm>
            <a:off x="4411732" y="640080"/>
            <a:ext cx="3372876"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3comp_schematic">
            <a:extLst>
              <a:ext uri="{FF2B5EF4-FFF2-40B4-BE49-F238E27FC236}">
                <a16:creationId xmlns:a16="http://schemas.microsoft.com/office/drawing/2014/main" id="{FA97C4A3-DEA8-0847-8609-5D051A02D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05" t="12932" r="9663" b="8672"/>
          <a:stretch>
            <a:fillRect/>
          </a:stretch>
        </p:blipFill>
        <p:spPr bwMode="auto">
          <a:xfrm>
            <a:off x="8535403" y="640080"/>
            <a:ext cx="2606328"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65ABB9-B313-2649-B6D9-9CCEA4F235A5}"/>
              </a:ext>
            </a:extLst>
          </p:cNvPr>
          <p:cNvSpPr txBox="1">
            <a:spLocks noChangeArrowheads="1"/>
          </p:cNvSpPr>
          <p:nvPr/>
        </p:nvSpPr>
        <p:spPr bwMode="auto">
          <a:xfrm>
            <a:off x="1864202" y="5742428"/>
            <a:ext cx="8463596" cy="923330"/>
          </a:xfrm>
          <a:prstGeom prst="rect">
            <a:avLst/>
          </a:prstGeom>
          <a:solidFill>
            <a:schemeClr val="bg1">
              <a:lumMod val="85000"/>
            </a:schemeClr>
          </a:solidFill>
          <a:ln>
            <a:solidFill>
              <a:schemeClr val="accent4">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dirty="0"/>
              <a:t>Ice is extremely transparent between 200 nm and 500 nm</a:t>
            </a:r>
          </a:p>
          <a:p>
            <a:pPr algn="ctr" eaLnBrk="1" hangingPunct="1">
              <a:spcBef>
                <a:spcPct val="0"/>
              </a:spcBef>
              <a:buFontTx/>
              <a:buNone/>
            </a:pPr>
            <a:r>
              <a:rPr lang="en-US" altLang="en-US" sz="1800" dirty="0"/>
              <a:t>Scattering and absorption are determined by dust concentration</a:t>
            </a:r>
          </a:p>
          <a:p>
            <a:pPr algn="ctr" eaLnBrk="1" hangingPunct="1">
              <a:spcBef>
                <a:spcPct val="0"/>
              </a:spcBef>
              <a:buFontTx/>
              <a:buNone/>
            </a:pPr>
            <a:r>
              <a:rPr lang="en-US" altLang="en-US" sz="1800" dirty="0"/>
              <a:t>Wavelength dependence of dust scattering and absorption follow power law</a:t>
            </a:r>
          </a:p>
        </p:txBody>
      </p:sp>
      <p:sp>
        <p:nvSpPr>
          <p:cNvPr id="2" name="Slide Number Placeholder 1">
            <a:extLst>
              <a:ext uri="{FF2B5EF4-FFF2-40B4-BE49-F238E27FC236}">
                <a16:creationId xmlns:a16="http://schemas.microsoft.com/office/drawing/2014/main" id="{3C12583B-A5E8-554C-A02D-72BFE6CF0A60}"/>
              </a:ext>
            </a:extLst>
          </p:cNvPr>
          <p:cNvSpPr>
            <a:spLocks noGrp="1"/>
          </p:cNvSpPr>
          <p:nvPr>
            <p:ph type="sldNum" sz="quarter" idx="12"/>
          </p:nvPr>
        </p:nvSpPr>
        <p:spPr/>
        <p:txBody>
          <a:bodyPr/>
          <a:lstStyle/>
          <a:p>
            <a:fld id="{27226ADF-B000-0543-B1DB-C64C39011441}" type="slidenum">
              <a:rPr lang="en-US" smtClean="0"/>
              <a:t>5</a:t>
            </a:fld>
            <a:endParaRPr lang="en-US"/>
          </a:p>
        </p:txBody>
      </p:sp>
    </p:spTree>
    <p:extLst>
      <p:ext uri="{BB962C8B-B14F-4D97-AF65-F5344CB8AC3E}">
        <p14:creationId xmlns:p14="http://schemas.microsoft.com/office/powerpoint/2010/main" val="2829799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23479AB7-6091-A045-B8AF-9022D4A76963}"/>
              </a:ext>
            </a:extLst>
          </p:cNvPr>
          <p:cNvSpPr>
            <a:spLocks noGrp="1"/>
          </p:cNvSpPr>
          <p:nvPr>
            <p:ph type="title"/>
          </p:nvPr>
        </p:nvSpPr>
        <p:spPr>
          <a:xfrm>
            <a:off x="6614371" y="31010"/>
            <a:ext cx="5257800" cy="1143000"/>
          </a:xfrm>
        </p:spPr>
        <p:txBody>
          <a:bodyPr/>
          <a:lstStyle/>
          <a:p>
            <a:pPr algn="ctr" eaLnBrk="1" hangingPunct="1"/>
            <a:r>
              <a:rPr lang="en-US" altLang="en-US" dirty="0">
                <a:ea typeface="ＭＳ Ｐゴシック" panose="020B0600070205080204" pitchFamily="34" charset="-128"/>
              </a:rPr>
              <a:t>Mie scattering theory</a:t>
            </a:r>
          </a:p>
        </p:txBody>
      </p:sp>
      <p:sp>
        <p:nvSpPr>
          <p:cNvPr id="25602" name="Oval 5">
            <a:extLst>
              <a:ext uri="{FF2B5EF4-FFF2-40B4-BE49-F238E27FC236}">
                <a16:creationId xmlns:a16="http://schemas.microsoft.com/office/drawing/2014/main" id="{A871E459-24CA-A347-B3A8-7B6229C100B0}"/>
              </a:ext>
            </a:extLst>
          </p:cNvPr>
          <p:cNvSpPr>
            <a:spLocks noChangeArrowheads="1"/>
          </p:cNvSpPr>
          <p:nvPr/>
        </p:nvSpPr>
        <p:spPr bwMode="auto">
          <a:xfrm>
            <a:off x="8557534" y="2788390"/>
            <a:ext cx="2514600" cy="25146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5603" name="Line 6">
            <a:extLst>
              <a:ext uri="{FF2B5EF4-FFF2-40B4-BE49-F238E27FC236}">
                <a16:creationId xmlns:a16="http://schemas.microsoft.com/office/drawing/2014/main" id="{913F6DD0-5491-1D47-B485-141915856532}"/>
              </a:ext>
            </a:extLst>
          </p:cNvPr>
          <p:cNvSpPr>
            <a:spLocks noChangeShapeType="1"/>
          </p:cNvSpPr>
          <p:nvPr/>
        </p:nvSpPr>
        <p:spPr bwMode="auto">
          <a:xfrm flipV="1">
            <a:off x="5966734" y="4007590"/>
            <a:ext cx="38100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4" name="Line 7">
            <a:extLst>
              <a:ext uri="{FF2B5EF4-FFF2-40B4-BE49-F238E27FC236}">
                <a16:creationId xmlns:a16="http://schemas.microsoft.com/office/drawing/2014/main" id="{DEAD36AE-2129-B044-9203-2EFB8797C0BD}"/>
              </a:ext>
            </a:extLst>
          </p:cNvPr>
          <p:cNvSpPr>
            <a:spLocks noChangeShapeType="1"/>
          </p:cNvSpPr>
          <p:nvPr/>
        </p:nvSpPr>
        <p:spPr bwMode="auto">
          <a:xfrm flipV="1">
            <a:off x="5585734" y="2854758"/>
            <a:ext cx="38100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Line 8">
            <a:extLst>
              <a:ext uri="{FF2B5EF4-FFF2-40B4-BE49-F238E27FC236}">
                <a16:creationId xmlns:a16="http://schemas.microsoft.com/office/drawing/2014/main" id="{A21AA761-6ED6-5742-98A1-7BB329767A07}"/>
              </a:ext>
            </a:extLst>
          </p:cNvPr>
          <p:cNvSpPr>
            <a:spLocks noChangeShapeType="1"/>
          </p:cNvSpPr>
          <p:nvPr/>
        </p:nvSpPr>
        <p:spPr bwMode="auto">
          <a:xfrm flipV="1">
            <a:off x="6586166" y="5160422"/>
            <a:ext cx="38100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6" name="Line 9">
            <a:extLst>
              <a:ext uri="{FF2B5EF4-FFF2-40B4-BE49-F238E27FC236}">
                <a16:creationId xmlns:a16="http://schemas.microsoft.com/office/drawing/2014/main" id="{221B26BA-630C-AC49-A3A0-E0D754580B15}"/>
              </a:ext>
            </a:extLst>
          </p:cNvPr>
          <p:cNvSpPr>
            <a:spLocks noChangeShapeType="1"/>
          </p:cNvSpPr>
          <p:nvPr/>
        </p:nvSpPr>
        <p:spPr bwMode="auto">
          <a:xfrm flipV="1">
            <a:off x="9776734" y="1721590"/>
            <a:ext cx="1524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7" name="Line 10">
            <a:extLst>
              <a:ext uri="{FF2B5EF4-FFF2-40B4-BE49-F238E27FC236}">
                <a16:creationId xmlns:a16="http://schemas.microsoft.com/office/drawing/2014/main" id="{A3F78900-A3B7-454E-88B6-DCBB8FF05F0C}"/>
              </a:ext>
            </a:extLst>
          </p:cNvPr>
          <p:cNvSpPr>
            <a:spLocks noChangeShapeType="1"/>
          </p:cNvSpPr>
          <p:nvPr/>
        </p:nvSpPr>
        <p:spPr bwMode="auto">
          <a:xfrm flipH="1" flipV="1">
            <a:off x="8100334" y="2483590"/>
            <a:ext cx="1676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8" name="Line 11">
            <a:extLst>
              <a:ext uri="{FF2B5EF4-FFF2-40B4-BE49-F238E27FC236}">
                <a16:creationId xmlns:a16="http://schemas.microsoft.com/office/drawing/2014/main" id="{89BF3967-C567-8F44-B9C6-4C90124D694D}"/>
              </a:ext>
            </a:extLst>
          </p:cNvPr>
          <p:cNvSpPr>
            <a:spLocks noChangeShapeType="1"/>
          </p:cNvSpPr>
          <p:nvPr/>
        </p:nvSpPr>
        <p:spPr bwMode="auto">
          <a:xfrm flipV="1">
            <a:off x="9776734" y="2635990"/>
            <a:ext cx="18288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9" name="Line 12">
            <a:extLst>
              <a:ext uri="{FF2B5EF4-FFF2-40B4-BE49-F238E27FC236}">
                <a16:creationId xmlns:a16="http://schemas.microsoft.com/office/drawing/2014/main" id="{980AD829-28B1-B24E-A7B1-4DEEE137844D}"/>
              </a:ext>
            </a:extLst>
          </p:cNvPr>
          <p:cNvSpPr>
            <a:spLocks noChangeShapeType="1"/>
          </p:cNvSpPr>
          <p:nvPr/>
        </p:nvSpPr>
        <p:spPr bwMode="auto">
          <a:xfrm>
            <a:off x="9776734" y="4007590"/>
            <a:ext cx="2209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0" name="Line 13">
            <a:extLst>
              <a:ext uri="{FF2B5EF4-FFF2-40B4-BE49-F238E27FC236}">
                <a16:creationId xmlns:a16="http://schemas.microsoft.com/office/drawing/2014/main" id="{7E394460-9595-3F48-B364-A7C7BC2380A0}"/>
              </a:ext>
            </a:extLst>
          </p:cNvPr>
          <p:cNvSpPr>
            <a:spLocks noChangeShapeType="1"/>
          </p:cNvSpPr>
          <p:nvPr/>
        </p:nvSpPr>
        <p:spPr bwMode="auto">
          <a:xfrm>
            <a:off x="9776734" y="4007590"/>
            <a:ext cx="914400" cy="205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1" name="Line 14">
            <a:extLst>
              <a:ext uri="{FF2B5EF4-FFF2-40B4-BE49-F238E27FC236}">
                <a16:creationId xmlns:a16="http://schemas.microsoft.com/office/drawing/2014/main" id="{7FB914BE-694A-B84D-9CEB-4EF993C1F72A}"/>
              </a:ext>
            </a:extLst>
          </p:cNvPr>
          <p:cNvSpPr>
            <a:spLocks noChangeShapeType="1"/>
          </p:cNvSpPr>
          <p:nvPr/>
        </p:nvSpPr>
        <p:spPr bwMode="auto">
          <a:xfrm flipH="1">
            <a:off x="8862334" y="4007590"/>
            <a:ext cx="9144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2" name="Line 15">
            <a:extLst>
              <a:ext uri="{FF2B5EF4-FFF2-40B4-BE49-F238E27FC236}">
                <a16:creationId xmlns:a16="http://schemas.microsoft.com/office/drawing/2014/main" id="{142BF164-FCF8-2E47-8F0B-6E2DF4DDF839}"/>
              </a:ext>
            </a:extLst>
          </p:cNvPr>
          <p:cNvSpPr>
            <a:spLocks noChangeShapeType="1"/>
          </p:cNvSpPr>
          <p:nvPr/>
        </p:nvSpPr>
        <p:spPr bwMode="auto">
          <a:xfrm flipH="1">
            <a:off x="7490734" y="4007590"/>
            <a:ext cx="2286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3" name="Oval 16">
            <a:extLst>
              <a:ext uri="{FF2B5EF4-FFF2-40B4-BE49-F238E27FC236}">
                <a16:creationId xmlns:a16="http://schemas.microsoft.com/office/drawing/2014/main" id="{3BE458A6-D003-E641-89AC-E44669DF23E2}"/>
              </a:ext>
            </a:extLst>
          </p:cNvPr>
          <p:cNvSpPr>
            <a:spLocks noChangeArrowheads="1"/>
          </p:cNvSpPr>
          <p:nvPr/>
        </p:nvSpPr>
        <p:spPr bwMode="auto">
          <a:xfrm>
            <a:off x="7490735" y="1723178"/>
            <a:ext cx="4570413" cy="4570412"/>
          </a:xfrm>
          <a:prstGeom prst="ellipse">
            <a:avLst/>
          </a:pr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5614" name="Line 23">
            <a:extLst>
              <a:ext uri="{FF2B5EF4-FFF2-40B4-BE49-F238E27FC236}">
                <a16:creationId xmlns:a16="http://schemas.microsoft.com/office/drawing/2014/main" id="{1DBC8097-DA20-9443-B7AB-542BC4114EF2}"/>
              </a:ext>
            </a:extLst>
          </p:cNvPr>
          <p:cNvSpPr>
            <a:spLocks noChangeShapeType="1"/>
          </p:cNvSpPr>
          <p:nvPr/>
        </p:nvSpPr>
        <p:spPr bwMode="auto">
          <a:xfrm>
            <a:off x="10233934" y="2864590"/>
            <a:ext cx="609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5" name="Line 24">
            <a:extLst>
              <a:ext uri="{FF2B5EF4-FFF2-40B4-BE49-F238E27FC236}">
                <a16:creationId xmlns:a16="http://schemas.microsoft.com/office/drawing/2014/main" id="{403FD41B-55D8-454C-9E51-07B3507B3F56}"/>
              </a:ext>
            </a:extLst>
          </p:cNvPr>
          <p:cNvSpPr>
            <a:spLocks noChangeShapeType="1"/>
          </p:cNvSpPr>
          <p:nvPr/>
        </p:nvSpPr>
        <p:spPr bwMode="auto">
          <a:xfrm>
            <a:off x="10233934" y="286459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6" name="Line 25">
            <a:extLst>
              <a:ext uri="{FF2B5EF4-FFF2-40B4-BE49-F238E27FC236}">
                <a16:creationId xmlns:a16="http://schemas.microsoft.com/office/drawing/2014/main" id="{0CD47E37-ADA5-1843-BFF1-A54781E17A37}"/>
              </a:ext>
            </a:extLst>
          </p:cNvPr>
          <p:cNvSpPr>
            <a:spLocks noChangeShapeType="1"/>
          </p:cNvSpPr>
          <p:nvPr/>
        </p:nvSpPr>
        <p:spPr bwMode="auto">
          <a:xfrm flipV="1">
            <a:off x="10233934" y="248359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7" name="Text Box 27">
            <a:extLst>
              <a:ext uri="{FF2B5EF4-FFF2-40B4-BE49-F238E27FC236}">
                <a16:creationId xmlns:a16="http://schemas.microsoft.com/office/drawing/2014/main" id="{536A0D0E-2C48-2D47-AE6E-C5CD9D89E10B}"/>
              </a:ext>
            </a:extLst>
          </p:cNvPr>
          <p:cNvSpPr txBox="1">
            <a:spLocks noChangeArrowheads="1"/>
          </p:cNvSpPr>
          <p:nvPr/>
        </p:nvSpPr>
        <p:spPr bwMode="auto">
          <a:xfrm>
            <a:off x="8780233" y="1403185"/>
            <a:ext cx="3276600" cy="646331"/>
          </a:xfrm>
          <a:prstGeom prst="rect">
            <a:avLst/>
          </a:prstGeom>
          <a:solidFill>
            <a:schemeClr val="bg1">
              <a:lumMod val="85000"/>
            </a:schemeClr>
          </a:solidFill>
          <a:ln>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dirty="0"/>
              <a:t>Continuity in E, H: boundary conditions in Maxwell equations</a:t>
            </a:r>
          </a:p>
        </p:txBody>
      </p:sp>
      <p:sp>
        <p:nvSpPr>
          <p:cNvPr id="25618" name="Text Box 28">
            <a:extLst>
              <a:ext uri="{FF2B5EF4-FFF2-40B4-BE49-F238E27FC236}">
                <a16:creationId xmlns:a16="http://schemas.microsoft.com/office/drawing/2014/main" id="{2CB5C882-9E0B-5340-8678-E7E076C6FB04}"/>
              </a:ext>
            </a:extLst>
          </p:cNvPr>
          <p:cNvSpPr txBox="1">
            <a:spLocks noChangeArrowheads="1"/>
          </p:cNvSpPr>
          <p:nvPr/>
        </p:nvSpPr>
        <p:spPr bwMode="auto">
          <a:xfrm rot="20245549">
            <a:off x="6062661" y="4914997"/>
            <a:ext cx="976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e</a:t>
            </a:r>
            <a:r>
              <a:rPr lang="en-US" altLang="en-US" sz="2400" i="1" baseline="30000"/>
              <a:t>-i</a:t>
            </a:r>
            <a:r>
              <a:rPr lang="en-US" altLang="en-US" sz="2400" b="1" i="1" baseline="30000"/>
              <a:t>kr</a:t>
            </a:r>
            <a:r>
              <a:rPr lang="en-US" altLang="en-US" sz="2400" i="1" baseline="30000"/>
              <a:t>+i</a:t>
            </a:r>
            <a:r>
              <a:rPr lang="en-US" altLang="en-US" sz="2400" i="1" baseline="30000">
                <a:latin typeface="Symbol" pitchFamily="2" charset="2"/>
              </a:rPr>
              <a:t>w</a:t>
            </a:r>
            <a:r>
              <a:rPr lang="en-US" altLang="en-US" sz="2400" i="1" baseline="30000"/>
              <a:t>t</a:t>
            </a:r>
          </a:p>
        </p:txBody>
      </p:sp>
      <p:sp>
        <p:nvSpPr>
          <p:cNvPr id="25619" name="Text Box 29">
            <a:extLst>
              <a:ext uri="{FF2B5EF4-FFF2-40B4-BE49-F238E27FC236}">
                <a16:creationId xmlns:a16="http://schemas.microsoft.com/office/drawing/2014/main" id="{11241D1E-A524-8349-B871-633BA7E41580}"/>
              </a:ext>
            </a:extLst>
          </p:cNvPr>
          <p:cNvSpPr txBox="1">
            <a:spLocks noChangeArrowheads="1"/>
          </p:cNvSpPr>
          <p:nvPr/>
        </p:nvSpPr>
        <p:spPr bwMode="auto">
          <a:xfrm>
            <a:off x="9379839" y="5652241"/>
            <a:ext cx="7922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a:t>e</a:t>
            </a:r>
            <a:r>
              <a:rPr lang="en-US" altLang="en-US" sz="1800" i="1" baseline="30000"/>
              <a:t>-i|</a:t>
            </a:r>
            <a:r>
              <a:rPr lang="en-US" altLang="en-US" sz="1800" b="1" i="1" baseline="30000"/>
              <a:t>k</a:t>
            </a:r>
            <a:r>
              <a:rPr lang="en-US" altLang="en-US" sz="1800" i="1" baseline="30000"/>
              <a:t>||</a:t>
            </a:r>
            <a:r>
              <a:rPr lang="en-US" altLang="en-US" sz="1800" b="1" i="1" baseline="30000"/>
              <a:t>r</a:t>
            </a:r>
            <a:r>
              <a:rPr lang="en-US" altLang="en-US" sz="1800" i="1" baseline="30000"/>
              <a:t>|</a:t>
            </a:r>
          </a:p>
          <a:p>
            <a:pPr algn="ctr" eaLnBrk="1" hangingPunct="1">
              <a:spcBef>
                <a:spcPct val="0"/>
              </a:spcBef>
              <a:buFontTx/>
              <a:buNone/>
            </a:pPr>
            <a:r>
              <a:rPr lang="en-US" altLang="en-US" sz="1800"/>
              <a:t>r</a:t>
            </a:r>
          </a:p>
        </p:txBody>
      </p:sp>
      <p:sp>
        <p:nvSpPr>
          <p:cNvPr id="25620" name="Line 30">
            <a:extLst>
              <a:ext uri="{FF2B5EF4-FFF2-40B4-BE49-F238E27FC236}">
                <a16:creationId xmlns:a16="http://schemas.microsoft.com/office/drawing/2014/main" id="{DC1B941B-9977-8142-BB91-DD186FA59F31}"/>
              </a:ext>
            </a:extLst>
          </p:cNvPr>
          <p:cNvSpPr>
            <a:spLocks noChangeShapeType="1"/>
          </p:cNvSpPr>
          <p:nvPr/>
        </p:nvSpPr>
        <p:spPr bwMode="auto">
          <a:xfrm>
            <a:off x="9513209" y="5996728"/>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Text Box 31">
            <a:extLst>
              <a:ext uri="{FF2B5EF4-FFF2-40B4-BE49-F238E27FC236}">
                <a16:creationId xmlns:a16="http://schemas.microsoft.com/office/drawing/2014/main" id="{1D62FAFE-A530-7249-9BF8-E84A48C67A0E}"/>
              </a:ext>
            </a:extLst>
          </p:cNvPr>
          <p:cNvSpPr txBox="1">
            <a:spLocks noChangeArrowheads="1"/>
          </p:cNvSpPr>
          <p:nvPr/>
        </p:nvSpPr>
        <p:spPr bwMode="auto">
          <a:xfrm>
            <a:off x="6834944" y="965017"/>
            <a:ext cx="4804978" cy="369332"/>
          </a:xfrm>
          <a:prstGeom prst="rect">
            <a:avLst/>
          </a:prstGeom>
          <a:solidFill>
            <a:schemeClr val="bg1">
              <a:lumMod val="85000"/>
            </a:schemeClr>
          </a:solidFill>
          <a:ln w="9525">
            <a:solidFill>
              <a:srgbClr val="0070C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dirty="0"/>
              <a:t>Can be solved for spherically symmetric particles</a:t>
            </a:r>
          </a:p>
        </p:txBody>
      </p:sp>
      <p:pic>
        <p:nvPicPr>
          <p:cNvPr id="25" name="Picture 3" descr="b_2">
            <a:extLst>
              <a:ext uri="{FF2B5EF4-FFF2-40B4-BE49-F238E27FC236}">
                <a16:creationId xmlns:a16="http://schemas.microsoft.com/office/drawing/2014/main" id="{96679C8D-A45A-584C-AAAC-EA19F0ED0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53" y="631085"/>
            <a:ext cx="50863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form1">
            <a:extLst>
              <a:ext uri="{FF2B5EF4-FFF2-40B4-BE49-F238E27FC236}">
                <a16:creationId xmlns:a16="http://schemas.microsoft.com/office/drawing/2014/main" id="{5FD8FBFE-C7C5-9A47-BF53-6371D6254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911" y="5989745"/>
            <a:ext cx="3276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descr="form2">
            <a:extLst>
              <a:ext uri="{FF2B5EF4-FFF2-40B4-BE49-F238E27FC236}">
                <a16:creationId xmlns:a16="http://schemas.microsoft.com/office/drawing/2014/main" id="{5643E852-AB67-DC4D-9AB4-82B1C528C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445" y="5537564"/>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8">
            <a:extLst>
              <a:ext uri="{FF2B5EF4-FFF2-40B4-BE49-F238E27FC236}">
                <a16:creationId xmlns:a16="http://schemas.microsoft.com/office/drawing/2014/main" id="{16D34367-9A55-F74E-A948-0523ECA96FA2}"/>
              </a:ext>
            </a:extLst>
          </p:cNvPr>
          <p:cNvSpPr txBox="1">
            <a:spLocks noChangeArrowheads="1"/>
          </p:cNvSpPr>
          <p:nvPr/>
        </p:nvSpPr>
        <p:spPr bwMode="auto">
          <a:xfrm>
            <a:off x="131188" y="554089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CC00"/>
                </a:solidFill>
              </a:rPr>
              <a:t>Simplified Liu:</a:t>
            </a:r>
          </a:p>
        </p:txBody>
      </p:sp>
      <p:sp>
        <p:nvSpPr>
          <p:cNvPr id="29" name="Text Box 9">
            <a:extLst>
              <a:ext uri="{FF2B5EF4-FFF2-40B4-BE49-F238E27FC236}">
                <a16:creationId xmlns:a16="http://schemas.microsoft.com/office/drawing/2014/main" id="{24ABC21D-0CF2-0547-BA0B-1441E62B111A}"/>
              </a:ext>
            </a:extLst>
          </p:cNvPr>
          <p:cNvSpPr txBox="1">
            <a:spLocks noChangeArrowheads="1"/>
          </p:cNvSpPr>
          <p:nvPr/>
        </p:nvSpPr>
        <p:spPr bwMode="auto">
          <a:xfrm>
            <a:off x="128862" y="6094008"/>
            <a:ext cx="221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err="1">
                <a:solidFill>
                  <a:srgbClr val="0000FF"/>
                </a:solidFill>
              </a:rPr>
              <a:t>Henyey</a:t>
            </a:r>
            <a:r>
              <a:rPr lang="en-US" altLang="en-US" sz="1800" dirty="0">
                <a:solidFill>
                  <a:srgbClr val="0000FF"/>
                </a:solidFill>
              </a:rPr>
              <a:t>-Greenstein:</a:t>
            </a:r>
          </a:p>
        </p:txBody>
      </p:sp>
      <p:sp>
        <p:nvSpPr>
          <p:cNvPr id="2" name="TextBox 1">
            <a:extLst>
              <a:ext uri="{FF2B5EF4-FFF2-40B4-BE49-F238E27FC236}">
                <a16:creationId xmlns:a16="http://schemas.microsoft.com/office/drawing/2014/main" id="{527E4831-7C6B-8E42-B483-83E46BCBAC10}"/>
              </a:ext>
            </a:extLst>
          </p:cNvPr>
          <p:cNvSpPr txBox="1"/>
          <p:nvPr/>
        </p:nvSpPr>
        <p:spPr>
          <a:xfrm>
            <a:off x="128862" y="4978278"/>
            <a:ext cx="4572406" cy="369332"/>
          </a:xfrm>
          <a:prstGeom prst="rect">
            <a:avLst/>
          </a:prstGeom>
          <a:noFill/>
        </p:spPr>
        <p:txBody>
          <a:bodyPr wrap="none" rtlCol="0">
            <a:spAutoFit/>
          </a:bodyPr>
          <a:lstStyle/>
          <a:p>
            <a:r>
              <a:rPr lang="en-US" dirty="0"/>
              <a:t>We approximate and fit data with a mixture of:</a:t>
            </a:r>
          </a:p>
        </p:txBody>
      </p:sp>
      <p:sp>
        <p:nvSpPr>
          <p:cNvPr id="31" name="Text Box 31">
            <a:extLst>
              <a:ext uri="{FF2B5EF4-FFF2-40B4-BE49-F238E27FC236}">
                <a16:creationId xmlns:a16="http://schemas.microsoft.com/office/drawing/2014/main" id="{2DC6091D-1272-B04A-8637-85EFFE379EBE}"/>
              </a:ext>
            </a:extLst>
          </p:cNvPr>
          <p:cNvSpPr txBox="1">
            <a:spLocks noChangeArrowheads="1"/>
          </p:cNvSpPr>
          <p:nvPr/>
        </p:nvSpPr>
        <p:spPr bwMode="auto">
          <a:xfrm>
            <a:off x="6594703" y="1399445"/>
            <a:ext cx="2109330" cy="923330"/>
          </a:xfrm>
          <a:prstGeom prst="rect">
            <a:avLst/>
          </a:prstGeom>
          <a:solidFill>
            <a:schemeClr val="bg1">
              <a:lumMod val="85000"/>
            </a:schemeClr>
          </a:solidFill>
          <a:ln w="9525">
            <a:solidFill>
              <a:srgbClr val="0070C0"/>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Need to know:</a:t>
            </a:r>
          </a:p>
          <a:p>
            <a:pPr marL="285750" indent="-285750">
              <a:spcBef>
                <a:spcPct val="0"/>
              </a:spcBef>
            </a:pPr>
            <a:r>
              <a:rPr lang="en-US" altLang="en-US" sz="1800" dirty="0"/>
              <a:t>refractive index</a:t>
            </a:r>
          </a:p>
          <a:p>
            <a:pPr marL="285750" indent="-285750">
              <a:spcBef>
                <a:spcPct val="0"/>
              </a:spcBef>
            </a:pPr>
            <a:r>
              <a:rPr lang="en-US" altLang="en-US" sz="1800" dirty="0"/>
              <a:t>size distribution</a:t>
            </a:r>
          </a:p>
        </p:txBody>
      </p:sp>
      <p:sp>
        <p:nvSpPr>
          <p:cNvPr id="3" name="Rectangle 2">
            <a:extLst>
              <a:ext uri="{FF2B5EF4-FFF2-40B4-BE49-F238E27FC236}">
                <a16:creationId xmlns:a16="http://schemas.microsoft.com/office/drawing/2014/main" id="{F236D3DD-CD38-C243-BE81-DEEFFD6C2BB0}"/>
              </a:ext>
            </a:extLst>
          </p:cNvPr>
          <p:cNvSpPr/>
          <p:nvPr/>
        </p:nvSpPr>
        <p:spPr>
          <a:xfrm>
            <a:off x="128862" y="4971601"/>
            <a:ext cx="5503680" cy="167816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199035F-EE8E-BF4F-BEC5-16754162D34F}"/>
              </a:ext>
            </a:extLst>
          </p:cNvPr>
          <p:cNvSpPr>
            <a:spLocks noGrp="1"/>
          </p:cNvSpPr>
          <p:nvPr>
            <p:ph type="sldNum" sz="quarter" idx="12"/>
          </p:nvPr>
        </p:nvSpPr>
        <p:spPr/>
        <p:txBody>
          <a:bodyPr/>
          <a:lstStyle/>
          <a:p>
            <a:fld id="{27226ADF-B000-0543-B1DB-C64C39011441}" type="slidenum">
              <a:rPr lang="en-US" smtClean="0"/>
              <a:t>6</a:t>
            </a:fld>
            <a:endParaRPr lang="en-US"/>
          </a:p>
        </p:txBody>
      </p:sp>
    </p:spTree>
    <p:extLst>
      <p:ext uri="{BB962C8B-B14F-4D97-AF65-F5344CB8AC3E}">
        <p14:creationId xmlns:p14="http://schemas.microsoft.com/office/powerpoint/2010/main" val="131251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2F741E3D-FBC2-0B4A-844E-159F3C4A2708}"/>
              </a:ext>
            </a:extLst>
          </p:cNvPr>
          <p:cNvSpPr>
            <a:spLocks noGrp="1" noChangeArrowheads="1"/>
          </p:cNvSpPr>
          <p:nvPr>
            <p:ph type="title"/>
          </p:nvPr>
        </p:nvSpPr>
        <p:spPr>
          <a:xfrm>
            <a:off x="1981200" y="0"/>
            <a:ext cx="8229600" cy="990600"/>
          </a:xfrm>
        </p:spPr>
        <p:txBody>
          <a:bodyPr/>
          <a:lstStyle/>
          <a:p>
            <a:pPr algn="ctr" eaLnBrk="1" hangingPunct="1">
              <a:defRPr/>
            </a:pPr>
            <a:r>
              <a:rPr lang="en-US" dirty="0">
                <a:cs typeface="+mj-cs"/>
              </a:rPr>
              <a:t>Fitting ice to in-situ data</a:t>
            </a:r>
          </a:p>
        </p:txBody>
      </p:sp>
      <p:pic>
        <p:nvPicPr>
          <p:cNvPr id="40962" name="Picture 4" descr="schematic">
            <a:extLst>
              <a:ext uri="{FF2B5EF4-FFF2-40B4-BE49-F238E27FC236}">
                <a16:creationId xmlns:a16="http://schemas.microsoft.com/office/drawing/2014/main" id="{BB04B4C2-7CEF-F447-9458-BB54EF8F6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51" b="19408"/>
          <a:stretch>
            <a:fillRect/>
          </a:stretch>
        </p:blipFill>
        <p:spPr bwMode="auto">
          <a:xfrm>
            <a:off x="1851025" y="4556125"/>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6" descr="exa_1">
            <a:extLst>
              <a:ext uri="{FF2B5EF4-FFF2-40B4-BE49-F238E27FC236}">
                <a16:creationId xmlns:a16="http://schemas.microsoft.com/office/drawing/2014/main" id="{FFBD3744-8C8A-1B4C-9F2E-B41197D45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495800"/>
            <a:ext cx="3352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1">
            <a:extLst>
              <a:ext uri="{FF2B5EF4-FFF2-40B4-BE49-F238E27FC236}">
                <a16:creationId xmlns:a16="http://schemas.microsoft.com/office/drawing/2014/main" id="{460F8544-724D-6A4A-A91F-8AA460A3614A}"/>
              </a:ext>
            </a:extLst>
          </p:cNvPr>
          <p:cNvGrpSpPr>
            <a:grpSpLocks/>
          </p:cNvGrpSpPr>
          <p:nvPr/>
        </p:nvGrpSpPr>
        <p:grpSpPr bwMode="auto">
          <a:xfrm>
            <a:off x="1851025" y="990600"/>
            <a:ext cx="4083050" cy="3505200"/>
            <a:chOff x="1447800" y="1295400"/>
            <a:chExt cx="6248400" cy="5410200"/>
          </a:xfrm>
        </p:grpSpPr>
        <p:pic>
          <p:nvPicPr>
            <p:cNvPr id="40968" name="Picture 3" descr="Distances">
              <a:extLst>
                <a:ext uri="{FF2B5EF4-FFF2-40B4-BE49-F238E27FC236}">
                  <a16:creationId xmlns:a16="http://schemas.microsoft.com/office/drawing/2014/main" id="{6920E4C8-B306-934A-A30C-69C3E2715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Oval 10">
              <a:extLst>
                <a:ext uri="{FF2B5EF4-FFF2-40B4-BE49-F238E27FC236}">
                  <a16:creationId xmlns:a16="http://schemas.microsoft.com/office/drawing/2014/main" id="{C47ED475-FE7A-3C41-8DA5-189A89B8CB9C}"/>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pic>
        <p:nvPicPr>
          <p:cNvPr id="40967" name="Picture 1" descr="Screen Shot 2016-06-14 at 9.03.45 AM.png">
            <a:extLst>
              <a:ext uri="{FF2B5EF4-FFF2-40B4-BE49-F238E27FC236}">
                <a16:creationId xmlns:a16="http://schemas.microsoft.com/office/drawing/2014/main" id="{1D5A1B40-3139-3240-BC41-B3AD924255B4}"/>
              </a:ext>
            </a:extLst>
          </p:cNvPr>
          <p:cNvPicPr>
            <a:picLocks noChangeAspect="1"/>
          </p:cNvPicPr>
          <p:nvPr/>
        </p:nvPicPr>
        <p:blipFill rotWithShape="1">
          <a:blip r:embed="rId5">
            <a:extLst>
              <a:ext uri="{28A0092B-C50C-407E-A947-70E740481C1C}">
                <a14:useLocalDpi xmlns:a14="http://schemas.microsoft.com/office/drawing/2010/main" val="0"/>
              </a:ext>
            </a:extLst>
          </a:blip>
          <a:srcRect r="1873"/>
          <a:stretch/>
        </p:blipFill>
        <p:spPr bwMode="auto">
          <a:xfrm>
            <a:off x="6175530" y="938676"/>
            <a:ext cx="441627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6060375-6EE2-AA40-B24E-3910131754EF}"/>
              </a:ext>
            </a:extLst>
          </p:cNvPr>
          <p:cNvSpPr>
            <a:spLocks noGrp="1"/>
          </p:cNvSpPr>
          <p:nvPr>
            <p:ph type="sldNum" sz="quarter" idx="12"/>
          </p:nvPr>
        </p:nvSpPr>
        <p:spPr/>
        <p:txBody>
          <a:bodyPr/>
          <a:lstStyle/>
          <a:p>
            <a:fld id="{27226ADF-B000-0543-B1DB-C64C39011441}" type="slidenum">
              <a:rPr lang="en-US" smtClean="0"/>
              <a:t>7</a:t>
            </a:fld>
            <a:endParaRPr lang="en-US"/>
          </a:p>
        </p:txBody>
      </p:sp>
    </p:spTree>
    <p:extLst>
      <p:ext uri="{BB962C8B-B14F-4D97-AF65-F5344CB8AC3E}">
        <p14:creationId xmlns:p14="http://schemas.microsoft.com/office/powerpoint/2010/main" val="342248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2B8D18D-673F-A541-AA0D-44EE418045F0}"/>
              </a:ext>
            </a:extLst>
          </p:cNvPr>
          <p:cNvSpPr>
            <a:spLocks noGrp="1" noChangeArrowheads="1"/>
          </p:cNvSpPr>
          <p:nvPr>
            <p:ph type="title"/>
          </p:nvPr>
        </p:nvSpPr>
        <p:spPr>
          <a:xfrm>
            <a:off x="1981200" y="0"/>
            <a:ext cx="8229600" cy="990600"/>
          </a:xfrm>
        </p:spPr>
        <p:txBody>
          <a:bodyPr/>
          <a:lstStyle/>
          <a:p>
            <a:pPr algn="ctr">
              <a:defRPr/>
            </a:pPr>
            <a:r>
              <a:rPr lang="en-US" dirty="0"/>
              <a:t>Fitting ice to in-situ data</a:t>
            </a:r>
            <a:endParaRPr lang="en-US" dirty="0">
              <a:cs typeface="+mj-cs"/>
            </a:endParaRPr>
          </a:p>
        </p:txBody>
      </p:sp>
      <p:pic>
        <p:nvPicPr>
          <p:cNvPr id="41986" name="Picture 4" descr="schematic">
            <a:extLst>
              <a:ext uri="{FF2B5EF4-FFF2-40B4-BE49-F238E27FC236}">
                <a16:creationId xmlns:a16="http://schemas.microsoft.com/office/drawing/2014/main" id="{34280789-12F7-D649-8069-2D075CADB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51" b="19408"/>
          <a:stretch>
            <a:fillRect/>
          </a:stretch>
        </p:blipFill>
        <p:spPr bwMode="auto">
          <a:xfrm>
            <a:off x="1851025" y="4556125"/>
            <a:ext cx="44958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descr="05">
            <a:extLst>
              <a:ext uri="{FF2B5EF4-FFF2-40B4-BE49-F238E27FC236}">
                <a16:creationId xmlns:a16="http://schemas.microsoft.com/office/drawing/2014/main" id="{9335B71A-2EF0-8D46-A0E9-A8DD14B579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90601"/>
            <a:ext cx="45720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exa_1">
            <a:extLst>
              <a:ext uri="{FF2B5EF4-FFF2-40B4-BE49-F238E27FC236}">
                <a16:creationId xmlns:a16="http://schemas.microsoft.com/office/drawing/2014/main" id="{451759A6-0FEA-D044-BFAB-A2EF6A2F2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495800"/>
            <a:ext cx="3352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9" name="Group 1">
            <a:extLst>
              <a:ext uri="{FF2B5EF4-FFF2-40B4-BE49-F238E27FC236}">
                <a16:creationId xmlns:a16="http://schemas.microsoft.com/office/drawing/2014/main" id="{46982936-9748-564D-8983-7D7CB1D53831}"/>
              </a:ext>
            </a:extLst>
          </p:cNvPr>
          <p:cNvGrpSpPr>
            <a:grpSpLocks/>
          </p:cNvGrpSpPr>
          <p:nvPr/>
        </p:nvGrpSpPr>
        <p:grpSpPr bwMode="auto">
          <a:xfrm>
            <a:off x="1851025" y="990600"/>
            <a:ext cx="4083050" cy="3505200"/>
            <a:chOff x="1447800" y="1295400"/>
            <a:chExt cx="6248400" cy="5410200"/>
          </a:xfrm>
        </p:grpSpPr>
        <p:pic>
          <p:nvPicPr>
            <p:cNvPr id="41991" name="Picture 3" descr="Distances">
              <a:extLst>
                <a:ext uri="{FF2B5EF4-FFF2-40B4-BE49-F238E27FC236}">
                  <a16:creationId xmlns:a16="http://schemas.microsoft.com/office/drawing/2014/main" id="{B668AD41-EBBD-B748-952C-3147D6DDC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95400"/>
              <a:ext cx="6248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Oval 10">
              <a:extLst>
                <a:ext uri="{FF2B5EF4-FFF2-40B4-BE49-F238E27FC236}">
                  <a16:creationId xmlns:a16="http://schemas.microsoft.com/office/drawing/2014/main" id="{3486D9C3-DDB6-DA47-8AD6-E19BEFBED142}"/>
                </a:ext>
              </a:extLst>
            </p:cNvPr>
            <p:cNvSpPr>
              <a:spLocks noChangeArrowheads="1"/>
            </p:cNvSpPr>
            <p:nvPr/>
          </p:nvSpPr>
          <p:spPr bwMode="auto">
            <a:xfrm>
              <a:off x="4190586" y="2285310"/>
              <a:ext cx="456726" cy="458200"/>
            </a:xfrm>
            <a:prstGeom prst="ellipse">
              <a:avLst/>
            </a:prstGeom>
            <a:noFill/>
            <a:ln w="444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sp>
        <p:nvSpPr>
          <p:cNvPr id="2" name="Slide Number Placeholder 1">
            <a:extLst>
              <a:ext uri="{FF2B5EF4-FFF2-40B4-BE49-F238E27FC236}">
                <a16:creationId xmlns:a16="http://schemas.microsoft.com/office/drawing/2014/main" id="{993C34E4-6DF3-D742-985F-AF91134ADDED}"/>
              </a:ext>
            </a:extLst>
          </p:cNvPr>
          <p:cNvSpPr>
            <a:spLocks noGrp="1"/>
          </p:cNvSpPr>
          <p:nvPr>
            <p:ph type="sldNum" sz="quarter" idx="12"/>
          </p:nvPr>
        </p:nvSpPr>
        <p:spPr/>
        <p:txBody>
          <a:bodyPr/>
          <a:lstStyle/>
          <a:p>
            <a:fld id="{27226ADF-B000-0543-B1DB-C64C39011441}" type="slidenum">
              <a:rPr lang="en-US" smtClean="0"/>
              <a:t>8</a:t>
            </a:fld>
            <a:endParaRPr lang="en-US"/>
          </a:p>
        </p:txBody>
      </p:sp>
    </p:spTree>
    <p:extLst>
      <p:ext uri="{BB962C8B-B14F-4D97-AF65-F5344CB8AC3E}">
        <p14:creationId xmlns:p14="http://schemas.microsoft.com/office/powerpoint/2010/main" val="3509596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9" name="Picture 2" descr="schematic">
            <a:extLst>
              <a:ext uri="{FF2B5EF4-FFF2-40B4-BE49-F238E27FC236}">
                <a16:creationId xmlns:a16="http://schemas.microsoft.com/office/drawing/2014/main" id="{1A6BEBAA-9574-E748-AADB-3F6B73829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9" y="381001"/>
            <a:ext cx="8472487"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F7F281B8-7D9B-BA4F-A74C-2AFAE4E7C1B5}"/>
              </a:ext>
            </a:extLst>
          </p:cNvPr>
          <p:cNvSpPr>
            <a:spLocks noGrp="1"/>
          </p:cNvSpPr>
          <p:nvPr>
            <p:ph type="title"/>
          </p:nvPr>
        </p:nvSpPr>
        <p:spPr>
          <a:xfrm>
            <a:off x="1981200" y="0"/>
            <a:ext cx="8229600" cy="1143000"/>
          </a:xfrm>
        </p:spPr>
        <p:txBody>
          <a:bodyPr/>
          <a:lstStyle/>
          <a:p>
            <a:pPr algn="ctr" eaLnBrk="1" hangingPunct="1"/>
            <a:r>
              <a:rPr lang="en-US" altLang="en-US" sz="3200" dirty="0"/>
              <a:t>Simulation: Direct photon tracking</a:t>
            </a:r>
          </a:p>
        </p:txBody>
      </p:sp>
      <p:sp>
        <p:nvSpPr>
          <p:cNvPr id="224261" name="Rectangle 5">
            <a:extLst>
              <a:ext uri="{FF2B5EF4-FFF2-40B4-BE49-F238E27FC236}">
                <a16:creationId xmlns:a16="http://schemas.microsoft.com/office/drawing/2014/main" id="{F94CAFD2-F9FB-0244-8514-23AF09724B7D}"/>
              </a:ext>
            </a:extLst>
          </p:cNvPr>
          <p:cNvSpPr>
            <a:spLocks noChangeArrowheads="1"/>
          </p:cNvSpPr>
          <p:nvPr/>
        </p:nvSpPr>
        <p:spPr bwMode="auto">
          <a:xfrm>
            <a:off x="8173039" y="4822825"/>
            <a:ext cx="3563412" cy="2031325"/>
          </a:xfrm>
          <a:prstGeom prst="rect">
            <a:avLst/>
          </a:prstGeom>
          <a:noFill/>
          <a:ln>
            <a:noFill/>
          </a:ln>
          <a:effectLst/>
        </p:spPr>
        <p:txBody>
          <a:bodyPr wrap="square">
            <a:spAutoFit/>
          </a:bodyPr>
          <a:lstStyle/>
          <a:p>
            <a:pPr algn="ctr" eaLnBrk="0" hangingPunct="0">
              <a:defRPr/>
            </a:pPr>
            <a:r>
              <a:rPr lang="en-US" dirty="0">
                <a:solidFill>
                  <a:prstClr val="black"/>
                </a:solidFill>
                <a:latin typeface="Calibri" panose="020F0502020204030204"/>
              </a:rPr>
              <a:t>Same code used for both LED simulation/ice calibration and muon/physics data simulation</a:t>
            </a:r>
          </a:p>
          <a:p>
            <a:pPr algn="ctr" eaLnBrk="0" hangingPunct="0">
              <a:defRPr/>
            </a:pPr>
            <a:endParaRPr lang="en-US" dirty="0">
              <a:solidFill>
                <a:prstClr val="black"/>
              </a:solidFill>
              <a:latin typeface="Calibri" panose="020F0502020204030204"/>
            </a:endParaRPr>
          </a:p>
          <a:p>
            <a:pPr algn="ctr" eaLnBrk="0" hangingPunct="0">
              <a:defRPr/>
            </a:pPr>
            <a:r>
              <a:rPr lang="en-US" dirty="0">
                <a:solidFill>
                  <a:prstClr val="black"/>
                </a:solidFill>
                <a:latin typeface="Calibri" panose="020F0502020204030204"/>
              </a:rPr>
              <a:t>Because of the massively parallel nature of photon propagation, we use GPUs to accelerate simulation</a:t>
            </a:r>
          </a:p>
        </p:txBody>
      </p:sp>
      <p:pic>
        <p:nvPicPr>
          <p:cNvPr id="22532" name="Picture 6" descr="ph">
            <a:extLst>
              <a:ext uri="{FF2B5EF4-FFF2-40B4-BE49-F238E27FC236}">
                <a16:creationId xmlns:a16="http://schemas.microsoft.com/office/drawing/2014/main" id="{135EC0D2-FBCB-C943-9285-F0E1B4FFD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976" y="3992564"/>
            <a:ext cx="398462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Line 7">
            <a:extLst>
              <a:ext uri="{FF2B5EF4-FFF2-40B4-BE49-F238E27FC236}">
                <a16:creationId xmlns:a16="http://schemas.microsoft.com/office/drawing/2014/main" id="{6982ACAD-C768-0141-AC81-45774C2D116B}"/>
              </a:ext>
            </a:extLst>
          </p:cNvPr>
          <p:cNvSpPr>
            <a:spLocks noChangeShapeType="1"/>
          </p:cNvSpPr>
          <p:nvPr/>
        </p:nvSpPr>
        <p:spPr bwMode="auto">
          <a:xfrm flipH="1">
            <a:off x="5562601" y="4090989"/>
            <a:ext cx="835025" cy="1587"/>
          </a:xfrm>
          <a:prstGeom prst="line">
            <a:avLst/>
          </a:prstGeom>
          <a:noFill/>
          <a:ln w="19050">
            <a:solidFill>
              <a:srgbClr val="0000FF"/>
            </a:solidFill>
            <a:prstDash val="dash"/>
            <a:round/>
            <a:headEnd/>
            <a:tailEnd type="triangle" w="med" len="med"/>
          </a:ln>
          <a:effectLst/>
        </p:spPr>
        <p:txBody>
          <a:bodyPr/>
          <a:lstStyle/>
          <a:p>
            <a:pPr eaLnBrk="0" hangingPunct="0">
              <a:defRPr/>
            </a:pPr>
            <a:endParaRPr lang="en-US">
              <a:solidFill>
                <a:prstClr val="black"/>
              </a:solidFill>
              <a:latin typeface="Calibri" panose="020F0502020204030204"/>
            </a:endParaRPr>
          </a:p>
        </p:txBody>
      </p:sp>
      <p:sp>
        <p:nvSpPr>
          <p:cNvPr id="224264" name="Text Box 8">
            <a:extLst>
              <a:ext uri="{FF2B5EF4-FFF2-40B4-BE49-F238E27FC236}">
                <a16:creationId xmlns:a16="http://schemas.microsoft.com/office/drawing/2014/main" id="{35053B97-FA92-4248-85F3-C606E2DD3C8D}"/>
              </a:ext>
            </a:extLst>
          </p:cNvPr>
          <p:cNvSpPr txBox="1">
            <a:spLocks noChangeArrowheads="1"/>
          </p:cNvSpPr>
          <p:nvPr/>
        </p:nvSpPr>
        <p:spPr bwMode="auto">
          <a:xfrm>
            <a:off x="6335714" y="3917951"/>
            <a:ext cx="1494127" cy="307777"/>
          </a:xfrm>
          <a:prstGeom prst="rect">
            <a:avLst/>
          </a:prstGeom>
          <a:noFill/>
          <a:ln>
            <a:noFill/>
          </a:ln>
          <a:effectLst/>
        </p:spPr>
        <p:txBody>
          <a:bodyPr wrap="none">
            <a:spAutoFit/>
          </a:bodyPr>
          <a:lstStyle/>
          <a:p>
            <a:pPr eaLnBrk="0" hangingPunct="0">
              <a:defRPr/>
            </a:pPr>
            <a:r>
              <a:rPr lang="en-US" sz="1400">
                <a:solidFill>
                  <a:prstClr val="black"/>
                </a:solidFill>
                <a:latin typeface="Calibri" panose="020F0502020204030204"/>
              </a:rPr>
              <a:t>execution threads</a:t>
            </a:r>
          </a:p>
        </p:txBody>
      </p:sp>
      <p:sp>
        <p:nvSpPr>
          <p:cNvPr id="224265" name="Line 9">
            <a:extLst>
              <a:ext uri="{FF2B5EF4-FFF2-40B4-BE49-F238E27FC236}">
                <a16:creationId xmlns:a16="http://schemas.microsoft.com/office/drawing/2014/main" id="{D4A54DED-E8E7-014B-BBCB-F5C5521E46A1}"/>
              </a:ext>
            </a:extLst>
          </p:cNvPr>
          <p:cNvSpPr>
            <a:spLocks noChangeShapeType="1"/>
          </p:cNvSpPr>
          <p:nvPr/>
        </p:nvSpPr>
        <p:spPr bwMode="auto">
          <a:xfrm flipH="1">
            <a:off x="5562601" y="4822825"/>
            <a:ext cx="835025" cy="1588"/>
          </a:xfrm>
          <a:prstGeom prst="line">
            <a:avLst/>
          </a:prstGeom>
          <a:noFill/>
          <a:ln w="19050">
            <a:solidFill>
              <a:srgbClr val="0000FF"/>
            </a:solidFill>
            <a:prstDash val="dash"/>
            <a:round/>
            <a:headEnd/>
            <a:tailEnd type="triangle" w="med" len="med"/>
          </a:ln>
          <a:effectLst/>
        </p:spPr>
        <p:txBody>
          <a:bodyPr/>
          <a:lstStyle/>
          <a:p>
            <a:pPr eaLnBrk="0" hangingPunct="0">
              <a:defRPr/>
            </a:pPr>
            <a:endParaRPr lang="en-US">
              <a:solidFill>
                <a:prstClr val="black"/>
              </a:solidFill>
              <a:latin typeface="Calibri" panose="020F0502020204030204"/>
            </a:endParaRPr>
          </a:p>
        </p:txBody>
      </p:sp>
      <p:sp>
        <p:nvSpPr>
          <p:cNvPr id="224266" name="Line 10">
            <a:extLst>
              <a:ext uri="{FF2B5EF4-FFF2-40B4-BE49-F238E27FC236}">
                <a16:creationId xmlns:a16="http://schemas.microsoft.com/office/drawing/2014/main" id="{3E088B6B-7C59-6445-92DF-157643ACB2F2}"/>
              </a:ext>
            </a:extLst>
          </p:cNvPr>
          <p:cNvSpPr>
            <a:spLocks noChangeShapeType="1"/>
          </p:cNvSpPr>
          <p:nvPr/>
        </p:nvSpPr>
        <p:spPr bwMode="auto">
          <a:xfrm flipH="1" flipV="1">
            <a:off x="5562600" y="4462463"/>
            <a:ext cx="838200" cy="0"/>
          </a:xfrm>
          <a:prstGeom prst="line">
            <a:avLst/>
          </a:prstGeom>
          <a:noFill/>
          <a:ln w="19050">
            <a:solidFill>
              <a:srgbClr val="0000FF"/>
            </a:solidFill>
            <a:prstDash val="dash"/>
            <a:round/>
            <a:headEnd/>
            <a:tailEnd type="triangle" w="med" len="med"/>
          </a:ln>
          <a:effectLst/>
        </p:spPr>
        <p:txBody>
          <a:bodyPr/>
          <a:lstStyle/>
          <a:p>
            <a:pPr eaLnBrk="0" hangingPunct="0">
              <a:defRPr/>
            </a:pPr>
            <a:endParaRPr lang="en-US">
              <a:solidFill>
                <a:prstClr val="black"/>
              </a:solidFill>
              <a:latin typeface="Calibri" panose="020F0502020204030204"/>
            </a:endParaRPr>
          </a:p>
        </p:txBody>
      </p:sp>
      <p:sp>
        <p:nvSpPr>
          <p:cNvPr id="224267" name="Text Box 11">
            <a:extLst>
              <a:ext uri="{FF2B5EF4-FFF2-40B4-BE49-F238E27FC236}">
                <a16:creationId xmlns:a16="http://schemas.microsoft.com/office/drawing/2014/main" id="{106972AE-0CFB-2442-BBA5-12AAFEC6E67E}"/>
              </a:ext>
            </a:extLst>
          </p:cNvPr>
          <p:cNvSpPr txBox="1">
            <a:spLocks noChangeArrowheads="1"/>
          </p:cNvSpPr>
          <p:nvPr/>
        </p:nvSpPr>
        <p:spPr bwMode="auto">
          <a:xfrm>
            <a:off x="6324600" y="4289426"/>
            <a:ext cx="1494448" cy="307777"/>
          </a:xfrm>
          <a:prstGeom prst="rect">
            <a:avLst/>
          </a:prstGeom>
          <a:noFill/>
          <a:ln>
            <a:noFill/>
          </a:ln>
          <a:effectLst/>
        </p:spPr>
        <p:txBody>
          <a:bodyPr wrap="none">
            <a:spAutoFit/>
          </a:bodyPr>
          <a:lstStyle/>
          <a:p>
            <a:pPr eaLnBrk="0" hangingPunct="0">
              <a:defRPr/>
            </a:pPr>
            <a:r>
              <a:rPr lang="en-US" sz="1400" dirty="0">
                <a:solidFill>
                  <a:prstClr val="black"/>
                </a:solidFill>
                <a:latin typeface="Calibri" panose="020F0502020204030204"/>
              </a:rPr>
              <a:t>propagation steps</a:t>
            </a:r>
          </a:p>
        </p:txBody>
      </p:sp>
      <p:sp>
        <p:nvSpPr>
          <p:cNvPr id="224268" name="Line 12">
            <a:extLst>
              <a:ext uri="{FF2B5EF4-FFF2-40B4-BE49-F238E27FC236}">
                <a16:creationId xmlns:a16="http://schemas.microsoft.com/office/drawing/2014/main" id="{C683324B-8914-8740-AAFB-D72837B5A630}"/>
              </a:ext>
            </a:extLst>
          </p:cNvPr>
          <p:cNvSpPr>
            <a:spLocks noChangeShapeType="1"/>
          </p:cNvSpPr>
          <p:nvPr/>
        </p:nvSpPr>
        <p:spPr bwMode="auto">
          <a:xfrm flipH="1">
            <a:off x="5222876" y="5192713"/>
            <a:ext cx="449263" cy="76200"/>
          </a:xfrm>
          <a:prstGeom prst="line">
            <a:avLst/>
          </a:prstGeom>
          <a:noFill/>
          <a:ln w="19050">
            <a:solidFill>
              <a:srgbClr val="0000FF"/>
            </a:solidFill>
            <a:prstDash val="dash"/>
            <a:round/>
            <a:headEnd/>
            <a:tailEnd type="triangle" w="med" len="med"/>
          </a:ln>
          <a:effectLst/>
        </p:spPr>
        <p:txBody>
          <a:bodyPr/>
          <a:lstStyle/>
          <a:p>
            <a:pPr eaLnBrk="0" hangingPunct="0">
              <a:defRPr/>
            </a:pPr>
            <a:endParaRPr lang="en-US">
              <a:solidFill>
                <a:prstClr val="black"/>
              </a:solidFill>
              <a:latin typeface="Calibri" panose="020F0502020204030204"/>
            </a:endParaRPr>
          </a:p>
        </p:txBody>
      </p:sp>
      <p:sp>
        <p:nvSpPr>
          <p:cNvPr id="224269" name="Line 13">
            <a:extLst>
              <a:ext uri="{FF2B5EF4-FFF2-40B4-BE49-F238E27FC236}">
                <a16:creationId xmlns:a16="http://schemas.microsoft.com/office/drawing/2014/main" id="{649CD120-31C4-8148-8AD4-3311BEE4B31F}"/>
              </a:ext>
            </a:extLst>
          </p:cNvPr>
          <p:cNvSpPr>
            <a:spLocks noChangeShapeType="1"/>
          </p:cNvSpPr>
          <p:nvPr/>
        </p:nvSpPr>
        <p:spPr bwMode="auto">
          <a:xfrm>
            <a:off x="5715000" y="5181600"/>
            <a:ext cx="685800" cy="0"/>
          </a:xfrm>
          <a:prstGeom prst="line">
            <a:avLst/>
          </a:prstGeom>
          <a:noFill/>
          <a:ln w="19050">
            <a:solidFill>
              <a:srgbClr val="0000FF"/>
            </a:solidFill>
            <a:prstDash val="dash"/>
            <a:round/>
            <a:headEnd/>
            <a:tailEnd/>
          </a:ln>
          <a:effectLst/>
        </p:spPr>
        <p:txBody>
          <a:bodyPr/>
          <a:lstStyle/>
          <a:p>
            <a:pPr eaLnBrk="0" hangingPunct="0">
              <a:defRPr/>
            </a:pPr>
            <a:endParaRPr lang="en-US">
              <a:solidFill>
                <a:prstClr val="black"/>
              </a:solidFill>
              <a:latin typeface="Calibri" panose="020F0502020204030204"/>
            </a:endParaRPr>
          </a:p>
        </p:txBody>
      </p:sp>
      <p:sp>
        <p:nvSpPr>
          <p:cNvPr id="224270" name="Text Box 14">
            <a:extLst>
              <a:ext uri="{FF2B5EF4-FFF2-40B4-BE49-F238E27FC236}">
                <a16:creationId xmlns:a16="http://schemas.microsoft.com/office/drawing/2014/main" id="{42B22B16-97E9-D74D-92A4-EC13C02B82B4}"/>
              </a:ext>
            </a:extLst>
          </p:cNvPr>
          <p:cNvSpPr txBox="1">
            <a:spLocks noChangeArrowheads="1"/>
          </p:cNvSpPr>
          <p:nvPr/>
        </p:nvSpPr>
        <p:spPr bwMode="auto">
          <a:xfrm>
            <a:off x="6335713" y="4997451"/>
            <a:ext cx="1443600" cy="307777"/>
          </a:xfrm>
          <a:prstGeom prst="rect">
            <a:avLst/>
          </a:prstGeom>
          <a:noFill/>
          <a:ln>
            <a:noFill/>
          </a:ln>
          <a:effectLst/>
        </p:spPr>
        <p:txBody>
          <a:bodyPr wrap="none">
            <a:spAutoFit/>
          </a:bodyPr>
          <a:lstStyle/>
          <a:p>
            <a:pPr eaLnBrk="0" hangingPunct="0">
              <a:defRPr/>
            </a:pPr>
            <a:r>
              <a:rPr lang="en-US" sz="1400">
                <a:solidFill>
                  <a:prstClr val="black"/>
                </a:solidFill>
                <a:latin typeface="Calibri" panose="020F0502020204030204"/>
              </a:rPr>
              <a:t>photon absorbed</a:t>
            </a:r>
          </a:p>
        </p:txBody>
      </p:sp>
      <p:sp>
        <p:nvSpPr>
          <p:cNvPr id="224271" name="Line 15">
            <a:extLst>
              <a:ext uri="{FF2B5EF4-FFF2-40B4-BE49-F238E27FC236}">
                <a16:creationId xmlns:a16="http://schemas.microsoft.com/office/drawing/2014/main" id="{75585814-BB1A-CD47-B3A7-AF32DE89B205}"/>
              </a:ext>
            </a:extLst>
          </p:cNvPr>
          <p:cNvSpPr>
            <a:spLocks noChangeShapeType="1"/>
          </p:cNvSpPr>
          <p:nvPr/>
        </p:nvSpPr>
        <p:spPr bwMode="auto">
          <a:xfrm flipH="1" flipV="1">
            <a:off x="5222876" y="5295900"/>
            <a:ext cx="449263" cy="114300"/>
          </a:xfrm>
          <a:prstGeom prst="line">
            <a:avLst/>
          </a:prstGeom>
          <a:noFill/>
          <a:ln w="19050">
            <a:solidFill>
              <a:srgbClr val="0000FF"/>
            </a:solidFill>
            <a:prstDash val="dash"/>
            <a:round/>
            <a:headEnd/>
            <a:tailEnd type="triangle" w="med" len="med"/>
          </a:ln>
          <a:effectLst/>
        </p:spPr>
        <p:txBody>
          <a:bodyPr/>
          <a:lstStyle/>
          <a:p>
            <a:pPr eaLnBrk="0" hangingPunct="0">
              <a:defRPr/>
            </a:pPr>
            <a:endParaRPr lang="en-US">
              <a:solidFill>
                <a:prstClr val="black"/>
              </a:solidFill>
              <a:latin typeface="Calibri" panose="020F0502020204030204"/>
            </a:endParaRPr>
          </a:p>
        </p:txBody>
      </p:sp>
      <p:sp>
        <p:nvSpPr>
          <p:cNvPr id="224272" name="Text Box 16">
            <a:extLst>
              <a:ext uri="{FF2B5EF4-FFF2-40B4-BE49-F238E27FC236}">
                <a16:creationId xmlns:a16="http://schemas.microsoft.com/office/drawing/2014/main" id="{8D278BAC-C3BF-EE42-A7F8-0F43832C25C6}"/>
              </a:ext>
            </a:extLst>
          </p:cNvPr>
          <p:cNvSpPr txBox="1">
            <a:spLocks noChangeArrowheads="1"/>
          </p:cNvSpPr>
          <p:nvPr/>
        </p:nvSpPr>
        <p:spPr bwMode="auto">
          <a:xfrm>
            <a:off x="6324601" y="5235575"/>
            <a:ext cx="1741567" cy="523220"/>
          </a:xfrm>
          <a:prstGeom prst="rect">
            <a:avLst/>
          </a:prstGeom>
          <a:noFill/>
          <a:ln>
            <a:noFill/>
          </a:ln>
          <a:effectLst/>
        </p:spPr>
        <p:txBody>
          <a:bodyPr wrap="none">
            <a:spAutoFit/>
          </a:bodyPr>
          <a:lstStyle/>
          <a:p>
            <a:pPr eaLnBrk="0" hangingPunct="0">
              <a:defRPr/>
            </a:pPr>
            <a:r>
              <a:rPr lang="en-US" sz="1400">
                <a:solidFill>
                  <a:prstClr val="black"/>
                </a:solidFill>
                <a:latin typeface="Calibri" panose="020F0502020204030204"/>
              </a:rPr>
              <a:t>new photon created</a:t>
            </a:r>
          </a:p>
          <a:p>
            <a:pPr eaLnBrk="0" hangingPunct="0">
              <a:defRPr/>
            </a:pPr>
            <a:r>
              <a:rPr lang="en-US" sz="1400">
                <a:solidFill>
                  <a:prstClr val="black"/>
                </a:solidFill>
                <a:latin typeface="Calibri" panose="020F0502020204030204"/>
              </a:rPr>
              <a:t>(taken from the pool)</a:t>
            </a:r>
          </a:p>
        </p:txBody>
      </p:sp>
      <p:sp>
        <p:nvSpPr>
          <p:cNvPr id="224273" name="AutoShape 17">
            <a:extLst>
              <a:ext uri="{FF2B5EF4-FFF2-40B4-BE49-F238E27FC236}">
                <a16:creationId xmlns:a16="http://schemas.microsoft.com/office/drawing/2014/main" id="{CC573A06-BD1C-0A4D-B2C6-00C573BD7FF6}"/>
              </a:ext>
            </a:extLst>
          </p:cNvPr>
          <p:cNvSpPr>
            <a:spLocks/>
          </p:cNvSpPr>
          <p:nvPr/>
        </p:nvSpPr>
        <p:spPr bwMode="auto">
          <a:xfrm>
            <a:off x="5562600" y="6323014"/>
            <a:ext cx="128588" cy="458787"/>
          </a:xfrm>
          <a:prstGeom prst="rightBrace">
            <a:avLst>
              <a:gd name="adj1" fmla="val 29732"/>
              <a:gd name="adj2" fmla="val 50000"/>
            </a:avLst>
          </a:prstGeom>
          <a:noFill/>
          <a:ln w="19050">
            <a:solidFill>
              <a:srgbClr val="0000FF"/>
            </a:solidFill>
            <a:round/>
            <a:headEnd/>
            <a:tailEnd/>
          </a:ln>
          <a:effectLst/>
        </p:spPr>
        <p:txBody>
          <a:bodyPr wrap="none" anchor="ctr"/>
          <a:lstStyle/>
          <a:p>
            <a:pPr eaLnBrk="0" hangingPunct="0">
              <a:defRPr/>
            </a:pPr>
            <a:endParaRPr lang="en-US">
              <a:solidFill>
                <a:prstClr val="black"/>
              </a:solidFill>
              <a:latin typeface="Calibri" panose="020F0502020204030204"/>
            </a:endParaRPr>
          </a:p>
        </p:txBody>
      </p:sp>
      <p:sp>
        <p:nvSpPr>
          <p:cNvPr id="224274" name="Text Box 18">
            <a:extLst>
              <a:ext uri="{FF2B5EF4-FFF2-40B4-BE49-F238E27FC236}">
                <a16:creationId xmlns:a16="http://schemas.microsoft.com/office/drawing/2014/main" id="{4C348359-7CE9-DC48-A7CF-D3B3AED9F7C2}"/>
              </a:ext>
            </a:extLst>
          </p:cNvPr>
          <p:cNvSpPr txBox="1">
            <a:spLocks noChangeArrowheads="1"/>
          </p:cNvSpPr>
          <p:nvPr/>
        </p:nvSpPr>
        <p:spPr bwMode="auto">
          <a:xfrm>
            <a:off x="5715001" y="6127750"/>
            <a:ext cx="1552733" cy="738664"/>
          </a:xfrm>
          <a:prstGeom prst="rect">
            <a:avLst/>
          </a:prstGeom>
          <a:noFill/>
          <a:ln>
            <a:noFill/>
          </a:ln>
          <a:effectLst/>
        </p:spPr>
        <p:txBody>
          <a:bodyPr wrap="none">
            <a:spAutoFit/>
          </a:bodyPr>
          <a:lstStyle/>
          <a:p>
            <a:pPr eaLnBrk="0" hangingPunct="0">
              <a:defRPr/>
            </a:pPr>
            <a:r>
              <a:rPr lang="en-US" sz="1400">
                <a:solidFill>
                  <a:prstClr val="black"/>
                </a:solidFill>
                <a:latin typeface="Calibri" panose="020F0502020204030204"/>
              </a:rPr>
              <a:t>threads complete</a:t>
            </a:r>
          </a:p>
          <a:p>
            <a:pPr eaLnBrk="0" hangingPunct="0">
              <a:defRPr/>
            </a:pPr>
            <a:r>
              <a:rPr lang="en-US" sz="1400">
                <a:solidFill>
                  <a:prstClr val="black"/>
                </a:solidFill>
                <a:latin typeface="Calibri" panose="020F0502020204030204"/>
              </a:rPr>
              <a:t>their execution</a:t>
            </a:r>
          </a:p>
          <a:p>
            <a:pPr eaLnBrk="0" hangingPunct="0">
              <a:defRPr/>
            </a:pPr>
            <a:r>
              <a:rPr lang="en-US" sz="1400">
                <a:solidFill>
                  <a:prstClr val="black"/>
                </a:solidFill>
                <a:latin typeface="Calibri" panose="020F0502020204030204"/>
              </a:rPr>
              <a:t>(no more photons)</a:t>
            </a:r>
          </a:p>
        </p:txBody>
      </p:sp>
      <p:sp>
        <p:nvSpPr>
          <p:cNvPr id="224275" name="Line 19">
            <a:extLst>
              <a:ext uri="{FF2B5EF4-FFF2-40B4-BE49-F238E27FC236}">
                <a16:creationId xmlns:a16="http://schemas.microsoft.com/office/drawing/2014/main" id="{2BBFB8F6-047A-5E46-8278-8869B2B415A7}"/>
              </a:ext>
            </a:extLst>
          </p:cNvPr>
          <p:cNvSpPr>
            <a:spLocks noChangeShapeType="1"/>
          </p:cNvSpPr>
          <p:nvPr/>
        </p:nvSpPr>
        <p:spPr bwMode="auto">
          <a:xfrm>
            <a:off x="5715000" y="5421313"/>
            <a:ext cx="685800" cy="0"/>
          </a:xfrm>
          <a:prstGeom prst="line">
            <a:avLst/>
          </a:prstGeom>
          <a:noFill/>
          <a:ln w="19050">
            <a:solidFill>
              <a:srgbClr val="0000FF"/>
            </a:solidFill>
            <a:prstDash val="dash"/>
            <a:round/>
            <a:headEnd/>
            <a:tailEnd/>
          </a:ln>
          <a:effectLst/>
        </p:spPr>
        <p:txBody>
          <a:bodyPr/>
          <a:lstStyle/>
          <a:p>
            <a:pPr eaLnBrk="0" hangingPunct="0">
              <a:defRPr/>
            </a:pPr>
            <a:endParaRPr lang="en-US">
              <a:solidFill>
                <a:prstClr val="black"/>
              </a:solidFill>
              <a:latin typeface="Calibri" panose="020F0502020204030204"/>
            </a:endParaRPr>
          </a:p>
        </p:txBody>
      </p:sp>
      <p:sp>
        <p:nvSpPr>
          <p:cNvPr id="224276" name="Text Box 20">
            <a:extLst>
              <a:ext uri="{FF2B5EF4-FFF2-40B4-BE49-F238E27FC236}">
                <a16:creationId xmlns:a16="http://schemas.microsoft.com/office/drawing/2014/main" id="{D3873EBD-F7B1-2E43-85B0-F7F089F22137}"/>
              </a:ext>
            </a:extLst>
          </p:cNvPr>
          <p:cNvSpPr txBox="1">
            <a:spLocks noChangeArrowheads="1"/>
          </p:cNvSpPr>
          <p:nvPr/>
        </p:nvSpPr>
        <p:spPr bwMode="auto">
          <a:xfrm>
            <a:off x="6324601" y="4648201"/>
            <a:ext cx="1643463" cy="307777"/>
          </a:xfrm>
          <a:prstGeom prst="rect">
            <a:avLst/>
          </a:prstGeom>
          <a:noFill/>
          <a:ln>
            <a:noFill/>
          </a:ln>
          <a:effectLst/>
        </p:spPr>
        <p:txBody>
          <a:bodyPr wrap="none">
            <a:spAutoFit/>
          </a:bodyPr>
          <a:lstStyle/>
          <a:p>
            <a:pPr eaLnBrk="0" hangingPunct="0">
              <a:defRPr/>
            </a:pPr>
            <a:r>
              <a:rPr lang="en-US" sz="1400">
                <a:solidFill>
                  <a:prstClr val="black"/>
                </a:solidFill>
                <a:latin typeface="Calibri" panose="020F0502020204030204"/>
              </a:rPr>
              <a:t>scattering (rotation)</a:t>
            </a:r>
          </a:p>
        </p:txBody>
      </p:sp>
      <p:sp>
        <p:nvSpPr>
          <p:cNvPr id="2" name="Slide Number Placeholder 1">
            <a:extLst>
              <a:ext uri="{FF2B5EF4-FFF2-40B4-BE49-F238E27FC236}">
                <a16:creationId xmlns:a16="http://schemas.microsoft.com/office/drawing/2014/main" id="{D0FA1F32-CE88-CC4F-92B2-21EB4D88637D}"/>
              </a:ext>
            </a:extLst>
          </p:cNvPr>
          <p:cNvSpPr>
            <a:spLocks noGrp="1"/>
          </p:cNvSpPr>
          <p:nvPr>
            <p:ph type="sldNum" sz="quarter" idx="12"/>
          </p:nvPr>
        </p:nvSpPr>
        <p:spPr/>
        <p:txBody>
          <a:bodyPr/>
          <a:lstStyle/>
          <a:p>
            <a:fld id="{27226ADF-B000-0543-B1DB-C64C39011441}" type="slidenum">
              <a:rPr lang="en-US" smtClean="0"/>
              <a:t>9</a:t>
            </a:fld>
            <a:endParaRPr lang="en-US"/>
          </a:p>
        </p:txBody>
      </p:sp>
    </p:spTree>
    <p:extLst>
      <p:ext uri="{BB962C8B-B14F-4D97-AF65-F5344CB8AC3E}">
        <p14:creationId xmlns:p14="http://schemas.microsoft.com/office/powerpoint/2010/main" val="560396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1666</Words>
  <Application>Microsoft Macintosh PowerPoint</Application>
  <PresentationFormat>Widescreen</PresentationFormat>
  <Paragraphs>255</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Liberation Sans</vt:lpstr>
      <vt:lpstr>Liberation Serif</vt:lpstr>
      <vt:lpstr>Symbol</vt:lpstr>
      <vt:lpstr>Office Theme</vt:lpstr>
      <vt:lpstr>PowerPoint Presentation</vt:lpstr>
      <vt:lpstr>AMANDA-A: scattering on air bubbles!</vt:lpstr>
      <vt:lpstr>PowerPoint Presentation</vt:lpstr>
      <vt:lpstr>Refrozen hole ice is more complex than thought before the Swedish Camera took its pictures</vt:lpstr>
      <vt:lpstr>PowerPoint Presentation</vt:lpstr>
      <vt:lpstr>Mie scattering theory</vt:lpstr>
      <vt:lpstr>Fitting ice to in-situ data</vt:lpstr>
      <vt:lpstr>Fitting ice to in-situ data</vt:lpstr>
      <vt:lpstr>Simulation: Direct photon tracking</vt:lpstr>
      <vt:lpstr>Dust logger discovers ice tilt</vt:lpstr>
      <vt:lpstr>Correlation of fitted optical properties with dust logger data</vt:lpstr>
      <vt:lpstr> Ice anisotropy (ICRC 2013)</vt:lpstr>
      <vt:lpstr>Charge variation vs. distance</vt:lpstr>
      <vt:lpstr>Glacial ice flow, ice layer tilt at the South Pole</vt:lpstr>
      <vt:lpstr>Models of optical ice anisotropy in IceCube</vt:lpstr>
      <vt:lpstr>Birefringence</vt:lpstr>
      <vt:lpstr>Scattering patterns birefringent ice</vt:lpstr>
      <vt:lpstr>Our best tool to gauge the quality of our description of anisotropy</vt:lpstr>
      <vt:lpstr>PowerPoint Presentation</vt:lpstr>
      <vt:lpstr>other metrics of ice model comparison</vt:lpstr>
      <vt:lpstr>Timeline</vt:lpstr>
      <vt:lpstr>Remarks</vt:lpstr>
      <vt:lpstr>DOM orientations, hole ice, etc.</vt:lpstr>
      <vt:lpstr>Birefringence</vt:lpstr>
      <vt:lpstr>PowerPoint Presentation</vt:lpstr>
      <vt:lpstr>PowerPoint Presentation</vt:lpstr>
      <vt:lpstr>PowerPoint Presentation</vt:lpstr>
      <vt:lpstr>DOM orientations and hole ice positions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59</cp:revision>
  <dcterms:created xsi:type="dcterms:W3CDTF">2021-01-13T19:38:48Z</dcterms:created>
  <dcterms:modified xsi:type="dcterms:W3CDTF">2021-01-15T20:33:27Z</dcterms:modified>
</cp:coreProperties>
</file>