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32" r:id="rId3"/>
    <p:sldId id="431" r:id="rId4"/>
    <p:sldId id="257" r:id="rId5"/>
    <p:sldId id="434" r:id="rId6"/>
    <p:sldId id="435" r:id="rId7"/>
    <p:sldId id="436" r:id="rId8"/>
    <p:sldId id="316" r:id="rId9"/>
    <p:sldId id="437" r:id="rId10"/>
    <p:sldId id="438" r:id="rId11"/>
    <p:sldId id="439" r:id="rId12"/>
    <p:sldId id="440" r:id="rId13"/>
    <p:sldId id="272" r:id="rId14"/>
    <p:sldId id="273" r:id="rId15"/>
    <p:sldId id="441" r:id="rId16"/>
    <p:sldId id="443" r:id="rId17"/>
    <p:sldId id="473" r:id="rId18"/>
    <p:sldId id="268" r:id="rId19"/>
    <p:sldId id="474" r:id="rId20"/>
    <p:sldId id="442" r:id="rId21"/>
    <p:sldId id="354" r:id="rId22"/>
    <p:sldId id="475" r:id="rId23"/>
    <p:sldId id="462" r:id="rId24"/>
    <p:sldId id="4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4B128-2974-4E99-9029-5B33E45FC560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0689E-BCC8-4BD3-AAC8-8774EA5BA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4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</a:t>
            </a:r>
            <a:r>
              <a:rPr lang="en-US" dirty="0" err="1"/>
              <a:t>taus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DA32B-9B1B-3746-A9C9-BBFBA38F73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</a:t>
            </a:r>
            <a:r>
              <a:rPr lang="en-US" dirty="0" err="1"/>
              <a:t>taus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DA32B-9B1B-3746-A9C9-BBFBA38F73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3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Diameter of full moon is 0.5 degrees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DA32B-9B1B-3746-A9C9-BBFBA38F73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46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Diameter of full moon is 0.5 degrees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DA32B-9B1B-3746-A9C9-BBFBA38F73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90D6-42F1-4A39-985A-1FF858F46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D040F-F390-4765-81DF-A6EE80843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9839E-1C16-4314-B157-1D886684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C8E0-DDB2-4C63-A0B5-0A4C3D0550FD}" type="datetime1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EBF49-DE7B-4173-B603-E7FAE1D8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AE8D-FA8E-4258-A212-4C6A6EC6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9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26E0-CE1A-490F-A58D-A62F47DC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4FEA1-8302-430B-8445-8CC27EE2D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67E7E-87FD-4460-9003-44166E39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6103-7D5A-449E-9013-4C2C1244D91D}" type="datetime1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535F5-063D-4A28-A1E9-5AF75B36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48EE1-3E01-44D0-BB3F-E151C760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7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E439D-35F3-4A8F-87ED-62AE276CC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378E6-5D7B-4783-A124-2085DA701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A111A-6E64-408B-B5C1-BDFC1F3A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BA14-AC30-4EB0-9E0D-E40ED8B7FAD7}" type="datetime1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DDEFA-421C-411D-B1CB-BC91910B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8F3C-BBB8-4CB2-A4BA-78238B34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4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476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747665"/>
            <a:ext cx="5486400" cy="608541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1356205"/>
            <a:ext cx="54864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D7A7-5BC0-644B-B49B-D7D11F208F90}" type="datetime1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Tianlu Yuan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6143412" y="747664"/>
            <a:ext cx="5486400" cy="608541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2"/>
            <a:ext cx="12192000" cy="7476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143413" y="1356204"/>
            <a:ext cx="54864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8373" y="747663"/>
            <a:ext cx="119820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35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EED88-A123-423E-BC27-56037324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5AB7B-3E6B-4604-9D88-2EA689276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9328-5D9C-4F3F-9472-A8020096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8CC7-5716-47A1-9264-68F31F88A805}" type="datetime1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9670C-D984-4488-A588-1AA96C0BC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D7A95-B89C-48F5-A90C-786353F4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7EF4-9C6D-466A-B293-736123A7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9779A-E9A5-4292-8DF6-9723837BD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05556-D32E-476C-949B-C97EB813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2A9E-6ABB-4133-9878-2C7710FC3F7F}" type="datetime1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0035B-353A-44FE-869F-8C2C0485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D21DD-7CAF-4EDC-9A58-6E24F35F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6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A268-F5EC-4A62-808F-925AF1ED1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8422C-AE4B-4528-9419-3A745C7D2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74F3-8E47-4E6F-9D46-AAEB78622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D5FDB-4144-4C09-B806-8F2153D3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2EE20-8C8F-47FC-B478-25A1EBB76A82}" type="datetime1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88BB1-2513-4B22-9802-684C6B65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7D773-E8DE-43CD-A886-D0D07DFC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C9E7-BFF2-42BF-8203-3B962EED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F1B0-9DB7-4D80-8F5A-944965D76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0DC37-0274-45F3-83FE-FE8AD80B2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BFD92-04A2-4BF7-AE95-E9BEBA4D7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21395-01C9-495A-860B-3CA3781E6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9922B-367E-46F7-A6DA-02E925F1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27F7-54F8-4901-AFFA-D1D27FB9BD69}" type="datetime1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6D421-2865-49BE-8D0B-7CD14C0A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C4C972-ECE6-4356-B499-E6A6532B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5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6AAD-2FE4-4A6D-9872-83F63610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0AA2-A01C-4EE0-9B00-4A0862ABD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FB44-8B9D-4F5B-8051-00AE55C82353}" type="datetime1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41736-8FAF-40DE-A007-BE868C57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E89E4-3F12-4666-9424-208817B2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6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11A2F-DFC2-4433-B12C-A9888601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029F-5CF5-4733-A101-D2050CD1127F}" type="datetime1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A7A9C-AE47-4EB9-A74E-CBD128EBD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8AF2D-CB73-488A-B75D-2F3D0A9C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21F0-3FF5-46B1-A469-727BC99E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DD92-4314-4D92-A6D1-2AC8760A7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AA3B7-0B4E-43A3-A403-34FCB876C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46260-FCAA-4F17-B111-8815278B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CEF5-F852-468D-A88B-5634926770CC}" type="datetime1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F9B63-D282-4C0A-8BC0-3C1831BA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2AEAE-B78A-4094-A405-959EA569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0D67-ADA8-41A8-B8C0-4CB681E9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FA34E4-B78B-4BFD-8D65-DA02BB268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82F7B-8AF5-4473-AB63-435123765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5961D-D5E7-49BA-8557-39CA5BF8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5302-28AD-416C-9F69-074AFF9B57E8}" type="datetime1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4941A-8360-44D0-91BD-980C371E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67C0-B522-4FC0-BD07-A8D76581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5955D0-7D76-4E43-8A76-F5E2150A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B669A-EC5F-4948-9087-8427AFEE4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BD018-551E-4728-9B85-EB6986CD5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112DA-DCA9-4700-98F0-DAE180713C33}" type="datetime1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2032-041F-41E0-894D-8A35D0E0F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7D7EF-8D72-4DC9-8EC1-73C8C9587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0000"/>
                </a:solidFill>
              </a:defRPr>
            </a:lvl1pPr>
          </a:lstStyle>
          <a:p>
            <a:fld id="{A6CFA4AE-73C4-4477-9D9F-CD1FCEFD23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ftware.icecube.wisc.edu/documentation/projects/linefit/index.html" TargetMode="External"/><Relationship Id="rId2" Type="http://schemas.openxmlformats.org/officeDocument/2006/relationships/hyperlink" Target="https://arxiv.org/abs/1308.55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oftware.icecube.wisc.edu/documentation/projects/gulliver-modules/index.html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://software.icecube.wisc.edu/documentation/projects/ipdf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onte_Carlo_method_for_photon_transport" TargetMode="External"/><Relationship Id="rId5" Type="http://schemas.openxmlformats.org/officeDocument/2006/relationships/hyperlink" Target="http://software.icecube.wisc.edu/documentation/projects/ppc/index.html" TargetMode="External"/><Relationship Id="rId4" Type="http://schemas.openxmlformats.org/officeDocument/2006/relationships/hyperlink" Target="http://software.icecube.wisc.edu/documentation/projects/cscd-llh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oftware.icecube.wisc.edu/documentation/projects/millipede/index.html" TargetMode="External"/><Relationship Id="rId2" Type="http://schemas.openxmlformats.org/officeDocument/2006/relationships/hyperlink" Target="https://icecube.wisc.edu/~dima/work/WISC/papers/2013_ICRC/dir/icrc2013-058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xiv.org/abs/1906.0824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icecube.wisc.edu/event/105/sessions/159/#2019061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oftware.icecube.wisc.edu/documentation/projects/wavedefor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oftware.icecube.wisc.edu/documentation/projects/wavedeform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ushare.icecube.wisc.edu/dsweb/Get/Document-72547/Wavedeform_Improvement_JB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0739-2890-4E94-ACC2-22CA516C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2048"/>
            <a:ext cx="9144000" cy="2387600"/>
          </a:xfrm>
        </p:spPr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Event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F7AB3-CDAC-48D1-8B16-D97FAFE2F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3980"/>
            <a:ext cx="9144000" cy="126232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err="1"/>
              <a:t>Bunheng</a:t>
            </a:r>
            <a:r>
              <a:rPr lang="en-US" dirty="0"/>
              <a:t> Ty</a:t>
            </a:r>
          </a:p>
          <a:p>
            <a:pPr>
              <a:spcBef>
                <a:spcPts val="600"/>
              </a:spcBef>
            </a:pPr>
            <a:r>
              <a:rPr lang="en-US" dirty="0"/>
              <a:t>16 June 2020</a:t>
            </a:r>
          </a:p>
          <a:p>
            <a:pPr>
              <a:spcBef>
                <a:spcPts val="600"/>
              </a:spcBef>
            </a:pPr>
            <a:r>
              <a:rPr lang="en-US" dirty="0"/>
              <a:t>ty@wisc.edu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944A5-BC02-49AC-90E6-CF676B04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B13563-24CE-4B84-BD3F-BDAB1A474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826" y="5139570"/>
            <a:ext cx="3640747" cy="12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656A50-B0F2-4883-9FEC-BF20ABF6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1" y="5263379"/>
            <a:ext cx="3462878" cy="10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4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12F1-3913-4C41-83DB-0478AE03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Linefit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CF612-CD6C-481A-BE88-67ECF27F0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4973"/>
          </a:xfrm>
        </p:spPr>
        <p:txBody>
          <a:bodyPr/>
          <a:lstStyle/>
          <a:p>
            <a:r>
              <a:rPr lang="en-US" dirty="0"/>
              <a:t>A relatively simple but robust and fast track reconstruction algorithm</a:t>
            </a:r>
          </a:p>
          <a:p>
            <a:endParaRPr lang="en-US" dirty="0"/>
          </a:p>
          <a:p>
            <a:pPr lvl="1"/>
            <a:r>
              <a:rPr lang="en-US" dirty="0"/>
              <a:t>Minimize sum of square distances, muon to DOMs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Technically a least square problem, but analytically solvable.</a:t>
            </a:r>
          </a:p>
          <a:p>
            <a:pPr lvl="2"/>
            <a:r>
              <a:rPr lang="en-US" dirty="0"/>
              <a:t>So just plug in numbers into the </a:t>
            </a:r>
            <a:r>
              <a:rPr lang="en-US" dirty="0">
                <a:hlinkClick r:id="rId3"/>
              </a:rPr>
              <a:t>formulas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AFCEC-62EE-469D-999D-04B2F282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1558BB01-0068-4E37-90C0-623624E40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783" y="2412129"/>
            <a:ext cx="2594133" cy="24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EB0CC-3450-4EB7-A6FF-C810B592C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714" y="3304426"/>
            <a:ext cx="6423080" cy="21287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261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3760-0B40-40BD-8225-D94D318E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use the whole pulse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5A99D-9AAF-4890-925D-4748C9725B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6041994" cy="483262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Linefit (and many other algorithms) uses only the first hit time</a:t>
                </a:r>
              </a:p>
              <a:p>
                <a:endParaRPr lang="en-US" dirty="0"/>
              </a:p>
              <a:p>
                <a:r>
                  <a:rPr lang="en-US" dirty="0"/>
                  <a:t>Ideally, want to use all of the information recorded by the DOMs.</a:t>
                </a:r>
              </a:p>
              <a:p>
                <a:endParaRPr lang="en-US" dirty="0"/>
              </a:p>
              <a:p>
                <a:r>
                  <a:rPr lang="en-US" dirty="0"/>
                  <a:t>Possible if can solve the photon transport problem:</a:t>
                </a:r>
              </a:p>
              <a:p>
                <a:pPr lvl="1"/>
                <a:r>
                  <a:rPr lang="en-US" dirty="0"/>
                  <a:t>Given an arbitrary cascade/track event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what is the expected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a DOM at position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5A99D-9AAF-4890-925D-4748C9725B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6041994" cy="4832628"/>
              </a:xfrm>
              <a:blipFill>
                <a:blip r:embed="rId2"/>
                <a:stretch>
                  <a:fillRect l="-1816" t="-2018" r="-1413" b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0FFBA-C5D9-45B3-A238-FE10239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2B283B0-7825-4405-BCB0-36434D4D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47" y="1643765"/>
            <a:ext cx="495845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06960-A42B-4401-9E21-34869DB78175}"/>
              </a:ext>
            </a:extLst>
          </p:cNvPr>
          <p:cNvSpPr txBox="1"/>
          <p:nvPr/>
        </p:nvSpPr>
        <p:spPr>
          <a:xfrm rot="16200000">
            <a:off x="6638068" y="2736785"/>
            <a:ext cx="108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A28C9-2A10-477D-A407-953385455110}"/>
              </a:ext>
            </a:extLst>
          </p:cNvPr>
          <p:cNvSpPr txBox="1"/>
          <p:nvPr/>
        </p:nvSpPr>
        <p:spPr>
          <a:xfrm>
            <a:off x="9436956" y="4825213"/>
            <a:ext cx="878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(ns)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8F3773-FDF7-4067-BF84-06B2E2957C63}"/>
              </a:ext>
            </a:extLst>
          </p:cNvPr>
          <p:cNvCxnSpPr>
            <a:cxnSpLocks/>
          </p:cNvCxnSpPr>
          <p:nvPr/>
        </p:nvCxnSpPr>
        <p:spPr>
          <a:xfrm>
            <a:off x="4958454" y="2476870"/>
            <a:ext cx="3093593" cy="1367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27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1AE8-4498-4F09-8E2B-0308D725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photon flux at a 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3611F-4C79-4511-9F84-720821D58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1905" cy="4761606"/>
          </a:xfrm>
        </p:spPr>
        <p:txBody>
          <a:bodyPr/>
          <a:lstStyle/>
          <a:p>
            <a:r>
              <a:rPr lang="en-US" dirty="0"/>
              <a:t>Analytical approximation: </a:t>
            </a:r>
            <a:r>
              <a:rPr lang="en-US" dirty="0" err="1">
                <a:hlinkClick r:id="rId2"/>
              </a:rPr>
              <a:t>Pandel</a:t>
            </a:r>
            <a:r>
              <a:rPr lang="en-US" dirty="0">
                <a:hlinkClick r:id="rId2"/>
              </a:rPr>
              <a:t> functions</a:t>
            </a:r>
            <a:endParaRPr lang="en-US" dirty="0"/>
          </a:p>
          <a:p>
            <a:pPr lvl="1"/>
            <a:r>
              <a:rPr lang="en-US" dirty="0"/>
              <a:t>Probably would work well in water</a:t>
            </a:r>
          </a:p>
          <a:p>
            <a:pPr lvl="1"/>
            <a:r>
              <a:rPr lang="en-US" dirty="0"/>
              <a:t>Unfortunately, our medium is inhomogeneous ice</a:t>
            </a:r>
          </a:p>
          <a:p>
            <a:pPr lvl="1"/>
            <a:r>
              <a:rPr lang="en-US" dirty="0" err="1">
                <a:hlinkClick r:id="rId3"/>
              </a:rPr>
              <a:t>SPEfit</a:t>
            </a:r>
            <a:r>
              <a:rPr lang="en-US" dirty="0"/>
              <a:t>, </a:t>
            </a:r>
            <a:r>
              <a:rPr lang="en-US" dirty="0" err="1">
                <a:hlinkClick r:id="rId4"/>
              </a:rPr>
              <a:t>CscdLlh</a:t>
            </a:r>
            <a:r>
              <a:rPr lang="en-US" dirty="0"/>
              <a:t>, and some others…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4400" dirty="0"/>
              <a:t>Our modern solution</a:t>
            </a:r>
          </a:p>
          <a:p>
            <a:r>
              <a:rPr lang="en-US" dirty="0"/>
              <a:t>Monte Carlo simulation: </a:t>
            </a:r>
            <a:r>
              <a:rPr lang="en-US" dirty="0" err="1">
                <a:hlinkClick r:id="rId5"/>
              </a:rPr>
              <a:t>ppc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sz="1800" dirty="0"/>
              <a:t>(There’s a Wikipedia page on </a:t>
            </a:r>
            <a:r>
              <a:rPr lang="en-US" sz="1800" dirty="0">
                <a:hlinkClick r:id="rId6"/>
              </a:rPr>
              <a:t>MC photon transport</a:t>
            </a:r>
            <a:r>
              <a:rPr lang="en-US" sz="18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16557-90EB-40E3-A1A0-986D8B14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5E186-AC3C-45C8-B153-DF11C600F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4027" y="3555453"/>
            <a:ext cx="3373145" cy="31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8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What do neutrinos look like in IceCube?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66966"/>
          </a:xfrm>
          <a:prstGeom prst="rect">
            <a:avLst/>
          </a:prstGeom>
        </p:spPr>
        <p:txBody>
          <a:bodyPr>
            <a:normAutofit/>
          </a:bodyPr>
          <a:lstStyle>
            <a:lvl1pPr defTabSz="356362">
              <a:defRPr sz="4880"/>
            </a:lvl1pPr>
          </a:lstStyle>
          <a:p>
            <a:r>
              <a:rPr lang="en-US" sz="3300" dirty="0"/>
              <a:t>A Track simulation</a:t>
            </a:r>
            <a:endParaRPr sz="3300" dirty="0"/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89" name="Photons from a muon in South Pole ice [1080p].mp4" descr="Photons from a muon in South Pole ice [1080p]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9415" y="1256488"/>
            <a:ext cx="6133172" cy="3449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muons: long paths in the detector → track"/>
          <p:cNvGrpSpPr/>
          <p:nvPr/>
        </p:nvGrpSpPr>
        <p:grpSpPr>
          <a:xfrm>
            <a:off x="2937881" y="5290234"/>
            <a:ext cx="6316241" cy="604418"/>
            <a:chOff x="0" y="-1"/>
            <a:chExt cx="8983098" cy="859615"/>
          </a:xfrm>
        </p:grpSpPr>
        <p:sp>
          <p:nvSpPr>
            <p:cNvPr id="291" name="muons: long paths in the detector → track"/>
            <p:cNvSpPr txBox="1"/>
            <p:nvPr/>
          </p:nvSpPr>
          <p:spPr>
            <a:xfrm>
              <a:off x="50799" y="239987"/>
              <a:ext cx="4134330" cy="379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muons: long paths in the detector → </a:t>
              </a:r>
              <a:r>
                <a:rPr sz="1266" b="1">
                  <a:latin typeface="Helvetica"/>
                  <a:ea typeface="Helvetica"/>
                  <a:cs typeface="Helvetica"/>
                  <a:sym typeface="Helvetica"/>
                </a:rPr>
                <a:t>track</a:t>
              </a:r>
            </a:p>
          </p:txBody>
        </p:sp>
        <p:pic>
          <p:nvPicPr>
            <p:cNvPr id="290" name="muons: long paths in the detector → track" descr="muons: long paths in the detector → trac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8983098" cy="859615"/>
            </a:xfrm>
            <a:prstGeom prst="rect">
              <a:avLst/>
            </a:prstGeom>
            <a:effectLst/>
          </p:spPr>
        </p:pic>
      </p:grpSp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59B02DC3-364F-462F-B76E-ACED8DE59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9" y="4272020"/>
            <a:ext cx="1287892" cy="4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3879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What do neutrinos look like in IceCube?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33339"/>
          </a:xfrm>
          <a:prstGeom prst="rect">
            <a:avLst/>
          </a:prstGeom>
        </p:spPr>
        <p:txBody>
          <a:bodyPr>
            <a:normAutofit/>
          </a:bodyPr>
          <a:lstStyle>
            <a:lvl1pPr defTabSz="356362">
              <a:defRPr sz="4880"/>
            </a:lvl1pPr>
          </a:lstStyle>
          <a:p>
            <a:r>
              <a:rPr lang="en-US" sz="3300" dirty="0"/>
              <a:t>A Cascade Simulation</a:t>
            </a:r>
            <a:endParaRPr sz="3300" dirty="0"/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298" name="electrons/hadrons: shower of light → cascade"/>
          <p:cNvGrpSpPr/>
          <p:nvPr/>
        </p:nvGrpSpPr>
        <p:grpSpPr>
          <a:xfrm>
            <a:off x="2675702" y="5290234"/>
            <a:ext cx="6840598" cy="604418"/>
            <a:chOff x="0" y="-1"/>
            <a:chExt cx="9728850" cy="859615"/>
          </a:xfrm>
        </p:grpSpPr>
        <p:sp>
          <p:nvSpPr>
            <p:cNvPr id="297" name="electrons/hadrons: shower of light → cascade"/>
            <p:cNvSpPr txBox="1"/>
            <p:nvPr/>
          </p:nvSpPr>
          <p:spPr>
            <a:xfrm>
              <a:off x="50799" y="239987"/>
              <a:ext cx="4549440" cy="379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electrons/hadrons: shower of light → </a:t>
              </a:r>
              <a:r>
                <a:rPr sz="1266" b="1">
                  <a:latin typeface="Helvetica"/>
                  <a:ea typeface="Helvetica"/>
                  <a:cs typeface="Helvetica"/>
                  <a:sym typeface="Helvetica"/>
                </a:rPr>
                <a:t>cascade</a:t>
              </a:r>
            </a:p>
          </p:txBody>
        </p:sp>
        <p:pic>
          <p:nvPicPr>
            <p:cNvPr id="296" name="electrons/hadrons: shower of light → cascade" descr="electrons/hadrons: shower of light → cascad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9728850" cy="859615"/>
            </a:xfrm>
            <a:prstGeom prst="rect">
              <a:avLst/>
            </a:prstGeom>
            <a:effectLst/>
          </p:spPr>
        </p:pic>
      </p:grpSp>
      <p:pic>
        <p:nvPicPr>
          <p:cNvPr id="299" name="Photons from an electromagnetic shower in South Pole ice [1080p].mp4" descr="Photons from an electromagnetic shower in South Pole ice [1080p]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5227" y="1267207"/>
            <a:ext cx="6081546" cy="3420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486CBB0C-4128-44A6-BD52-DF2FFB731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9" y="4272020"/>
            <a:ext cx="1287892" cy="4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9494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C03F-6E9D-47AB-BF95-3BCEBFD0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27DB4-28D9-4D0E-8F48-666E238C5E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82165" cy="4424255"/>
              </a:xfrm>
            </p:spPr>
            <p:txBody>
              <a:bodyPr/>
              <a:lstStyle/>
              <a:p>
                <a:r>
                  <a:rPr lang="en-US" dirty="0"/>
                  <a:t>Simulation: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    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Reconstruction: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    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  <a:p>
                <a:pPr lvl="1"/>
                <a:r>
                  <a:rPr lang="en-US" dirty="0"/>
                  <a:t>A solution:  keep simulating different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/>
                  <a:t>’s until the resulting 					expected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at all DOMs match well with the data.</a:t>
                </a:r>
                <a:endParaRPr lang="en-US" sz="1400" dirty="0"/>
              </a:p>
              <a:p>
                <a:pPr marL="2743200" lvl="6" indent="0">
                  <a:buNone/>
                </a:pPr>
                <a:r>
                  <a:rPr lang="en-US" dirty="0"/>
                  <a:t>(ideally, to within the statistical, </a:t>
                </a:r>
                <a:r>
                  <a:rPr lang="en-US" dirty="0" err="1"/>
                  <a:t>poissonian</a:t>
                </a:r>
                <a:r>
                  <a:rPr lang="en-US" dirty="0"/>
                  <a:t> limit)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27DB4-28D9-4D0E-8F48-666E238C5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82165" cy="4424255"/>
              </a:xfrm>
              <a:blipFill>
                <a:blip r:embed="rId2"/>
                <a:stretch>
                  <a:fillRect l="-926" t="-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B22B-1D90-4869-AD48-B84C620D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51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C03F-6E9D-47AB-BF95-3BCEBFD0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27DB4-28D9-4D0E-8F48-666E238C5E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667250"/>
              </a:xfrm>
            </p:spPr>
            <p:txBody>
              <a:bodyPr/>
              <a:lstStyle/>
              <a:p>
                <a:r>
                  <a:rPr lang="en-US" dirty="0">
                    <a:hlinkClick r:id="rId2"/>
                  </a:rPr>
                  <a:t>Direct Fit</a:t>
                </a:r>
                <a:r>
                  <a:rPr lang="en-US" dirty="0"/>
                  <a:t> : reconstruction by running </a:t>
                </a:r>
                <a:r>
                  <a:rPr lang="en-US" dirty="0" err="1"/>
                  <a:t>ppc</a:t>
                </a:r>
                <a:r>
                  <a:rPr lang="en-US" dirty="0"/>
                  <a:t> a </a:t>
                </a:r>
                <a:r>
                  <a:rPr lang="en-US" b="1" dirty="0"/>
                  <a:t>huge</a:t>
                </a:r>
                <a:r>
                  <a:rPr lang="en-US" dirty="0"/>
                  <a:t> number of times</a:t>
                </a:r>
              </a:p>
              <a:p>
                <a:pPr lvl="4"/>
                <a:r>
                  <a:rPr lang="en-US" sz="2400" dirty="0"/>
                  <a:t>Resource intensive, slow, impractical for processing a large set of events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hlinkClick r:id="rId3"/>
                  </a:rPr>
                  <a:t>Millipede</a:t>
                </a:r>
                <a:r>
                  <a:rPr lang="en-US" dirty="0"/>
                  <a:t>: similar in spirit, but simulations are precomputed, stored in     </a:t>
                </a:r>
                <a:r>
                  <a:rPr lang="en-US" sz="2000" dirty="0"/>
                  <a:t>(and others)</a:t>
                </a:r>
                <a:r>
                  <a:rPr lang="en-US" dirty="0"/>
                  <a:t>	lookup tables.</a:t>
                </a:r>
              </a:p>
              <a:p>
                <a:pPr marL="1828800" lvl="4" indent="0">
                  <a:buNone/>
                </a:pPr>
                <a:r>
                  <a:rPr lang="en-US" sz="2800" dirty="0"/>
                  <a:t>These tables are known as “photon tables”.</a:t>
                </a:r>
              </a:p>
              <a:p>
                <a:pPr marL="1828800" lvl="4" indent="0">
                  <a:buNone/>
                </a:pPr>
                <a:r>
                  <a:rPr lang="en-US" sz="2800" dirty="0"/>
                  <a:t>They contain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𝑃𝐸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800" dirty="0"/>
                  <a:t> to all possible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2800" dirty="0"/>
                  <a:t>’s</a:t>
                </a:r>
              </a:p>
              <a:p>
                <a:pPr marL="1828800" lvl="4" indent="0">
                  <a:buNone/>
                </a:pPr>
                <a:r>
                  <a:rPr lang="en-US" sz="2400" dirty="0"/>
                  <a:t>(not really, E=1GeV only, and grid values for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with anything in between to be interpolated)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27DB4-28D9-4D0E-8F48-666E238C5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667250"/>
              </a:xfrm>
              <a:blipFill>
                <a:blip r:embed="rId4"/>
                <a:stretch>
                  <a:fillRect l="-967" t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B22B-1D90-4869-AD48-B84C620D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6578F-E1C9-FE40-A27E-6F7C210A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2686"/>
            <a:ext cx="10515600" cy="713107"/>
          </a:xfrm>
        </p:spPr>
        <p:txBody>
          <a:bodyPr/>
          <a:lstStyle/>
          <a:p>
            <a:r>
              <a:rPr lang="en-US" dirty="0"/>
              <a:t>Cascade vs track </a:t>
            </a:r>
            <a:r>
              <a:rPr lang="en-US" dirty="0" err="1"/>
              <a:t>skymap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F48E6C-7153-B64E-9DE1-3976A300B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358682"/>
            <a:ext cx="4413118" cy="5486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92308-FC22-C34C-974F-DADF2601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D0EC37C-52AF-B842-973F-125B259EE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882" y="1363743"/>
            <a:ext cx="4413118" cy="5476278"/>
          </a:xfrm>
          <a:prstGeom prst="rect">
            <a:avLst/>
          </a:prstGeom>
        </p:spPr>
      </p:pic>
      <p:pic>
        <p:nvPicPr>
          <p:cNvPr id="8" name="Picture 7" descr="1040pev.png">
            <a:extLst>
              <a:ext uri="{FF2B5EF4-FFF2-40B4-BE49-F238E27FC236}">
                <a16:creationId xmlns:a16="http://schemas.microsoft.com/office/drawing/2014/main" id="{2BBB9C54-9D05-C147-85FA-6F0CD76D21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8667" y="823864"/>
            <a:ext cx="1016001" cy="939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F3CE8-9A28-4940-A04D-CA645B3D1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840" r="31111" b="9383"/>
          <a:stretch/>
        </p:blipFill>
        <p:spPr>
          <a:xfrm>
            <a:off x="9025467" y="809529"/>
            <a:ext cx="1549400" cy="84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62692-537F-1F45-8721-2E836E1C0465}"/>
              </a:ext>
            </a:extLst>
          </p:cNvPr>
          <p:cNvSpPr txBox="1"/>
          <p:nvPr/>
        </p:nvSpPr>
        <p:spPr>
          <a:xfrm>
            <a:off x="4405062" y="959317"/>
            <a:ext cx="369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Uses splines from tabulated distributions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96ADA-B6F6-E44D-BE70-AEF7DDF982C4}"/>
              </a:ext>
            </a:extLst>
          </p:cNvPr>
          <p:cNvSpPr txBox="1"/>
          <p:nvPr/>
        </p:nvSpPr>
        <p:spPr>
          <a:xfrm>
            <a:off x="6823842" y="5568422"/>
            <a:ext cx="35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Much better resolution with tracks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94BAFD-1816-9A41-9DF3-A8192782C736}"/>
              </a:ext>
            </a:extLst>
          </p:cNvPr>
          <p:cNvGrpSpPr/>
          <p:nvPr/>
        </p:nvGrpSpPr>
        <p:grpSpPr>
          <a:xfrm>
            <a:off x="5686015" y="2762163"/>
            <a:ext cx="1650114" cy="925219"/>
            <a:chOff x="73490" y="1211218"/>
            <a:chExt cx="1650114" cy="92521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133E540-DA7F-1642-839B-22F467F7BA90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V="1">
              <a:off x="412694" y="1518995"/>
              <a:ext cx="0" cy="4635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D3258B-BAB0-6545-A61B-579C77F90DFA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412694" y="1982549"/>
              <a:ext cx="48209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252A90-DAC8-6E4A-BF2A-99FDC293D614}"/>
                </a:ext>
              </a:extLst>
            </p:cNvPr>
            <p:cNvSpPr txBox="1"/>
            <p:nvPr/>
          </p:nvSpPr>
          <p:spPr>
            <a:xfrm>
              <a:off x="73490" y="1211218"/>
              <a:ext cx="678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Zenith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F71541-93A5-EE42-95FC-591A3622C791}"/>
                </a:ext>
              </a:extLst>
            </p:cNvPr>
            <p:cNvSpPr txBox="1"/>
            <p:nvPr/>
          </p:nvSpPr>
          <p:spPr>
            <a:xfrm>
              <a:off x="894792" y="1828660"/>
              <a:ext cx="828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Azimuth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9B1C269-198F-F74A-BCEE-5E39AC6A0362}"/>
              </a:ext>
            </a:extLst>
          </p:cNvPr>
          <p:cNvSpPr txBox="1"/>
          <p:nvPr/>
        </p:nvSpPr>
        <p:spPr>
          <a:xfrm>
            <a:off x="2879659" y="5498176"/>
            <a:ext cx="170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Full scan</a:t>
            </a:r>
          </a:p>
          <a:p>
            <a:r>
              <a:rPr lang="en-US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+</a:t>
            </a:r>
            <a:r>
              <a:rPr lang="en-US" dirty="0">
                <a:solidFill>
                  <a:srgbClr val="FF0000"/>
                </a:solidFill>
                <a:ea typeface="Consolas" charset="0"/>
                <a:cs typeface="Consolas" charset="0"/>
              </a:rPr>
              <a:t>   Fast </a:t>
            </a:r>
            <a:r>
              <a:rPr lang="en-US" dirty="0" err="1">
                <a:solidFill>
                  <a:srgbClr val="FF0000"/>
                </a:solidFill>
                <a:ea typeface="Consolas" charset="0"/>
                <a:cs typeface="Consolas" charset="0"/>
              </a:rPr>
              <a:t>reco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9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FBD5-8DB5-7E41-AF1C-52100F98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-206112"/>
            <a:ext cx="10515600" cy="1325563"/>
          </a:xfrm>
        </p:spPr>
        <p:txBody>
          <a:bodyPr/>
          <a:lstStyle/>
          <a:p>
            <a:r>
              <a:rPr lang="en-US" dirty="0" err="1"/>
              <a:t>DirectFit</a:t>
            </a:r>
            <a:r>
              <a:rPr lang="en-US" dirty="0"/>
              <a:t> with </a:t>
            </a:r>
            <a:r>
              <a:rPr lang="en-US" dirty="0">
                <a:hlinkClick r:id="rId2"/>
              </a:rPr>
              <a:t>directional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2BDCE-9253-574D-B373-943AA70F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t>18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D172BC-EA5A-A14B-84E9-7DE37EA78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9" t="15888" r="4761" b="14462"/>
          <a:stretch/>
        </p:blipFill>
        <p:spPr>
          <a:xfrm>
            <a:off x="1675375" y="1262519"/>
            <a:ext cx="8852566" cy="4807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1245CF-5F64-CE4B-B877-19D18A952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9" t="15888" r="4761" b="14462"/>
          <a:stretch/>
        </p:blipFill>
        <p:spPr>
          <a:xfrm>
            <a:off x="1675375" y="1262518"/>
            <a:ext cx="8852566" cy="48076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65AD-A4E3-D14F-8C78-772A77B59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919" y="1262517"/>
            <a:ext cx="3112363" cy="5746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(simulated event)</a:t>
            </a:r>
          </a:p>
        </p:txBody>
      </p:sp>
    </p:spTree>
    <p:extLst>
      <p:ext uri="{BB962C8B-B14F-4D97-AF65-F5344CB8AC3E}">
        <p14:creationId xmlns:p14="http://schemas.microsoft.com/office/powerpoint/2010/main" val="30941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Event Topologies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t>19</a:t>
            </a:fld>
            <a:endParaRPr lang="en-US"/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941" y="1888347"/>
            <a:ext cx="2594133" cy="24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392" y="1911023"/>
            <a:ext cx="2870269" cy="244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365" y="1911023"/>
            <a:ext cx="2486321" cy="244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95741" y="1519014"/>
            <a:ext cx="192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CC muon neutrino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4419" y="1519014"/>
            <a:ext cx="295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 or CC electron neutrino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9351" y="1520306"/>
            <a:ext cx="170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CC tau neutrino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61939" y="4519580"/>
                <a:ext cx="2594133" cy="177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𝜇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track (data)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angular resolution ~ 0.5°</a:t>
                </a:r>
              </a:p>
              <a:p>
                <a:pPr algn="ctr"/>
                <a:r>
                  <a:rPr lang="en-US" dirty="0"/>
                  <a:t>energy resolution ~ x2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39" y="4519580"/>
                <a:ext cx="2594133" cy="1776640"/>
              </a:xfrm>
              <a:prstGeom prst="rect">
                <a:avLst/>
              </a:prstGeom>
              <a:blipFill>
                <a:blip r:embed="rId6"/>
                <a:stretch>
                  <a:fillRect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755651" y="4381081"/>
                <a:ext cx="259413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𝑒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shower (data)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angular resolution ~ 10°</a:t>
                </a:r>
              </a:p>
              <a:p>
                <a:pPr algn="ctr"/>
                <a:r>
                  <a:rPr lang="en-US" dirty="0"/>
                  <a:t>energy resolution ~ 15%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51" y="4381081"/>
                <a:ext cx="2594133" cy="2031325"/>
              </a:xfrm>
              <a:prstGeom prst="rect">
                <a:avLst/>
              </a:prstGeom>
              <a:blipFill>
                <a:blip r:embed="rId7"/>
                <a:stretch>
                  <a:fillRect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695458" y="4519580"/>
                <a:ext cx="259413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𝜏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“double-bang” (simulation)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~2 expected in 6 years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58" y="4519580"/>
                <a:ext cx="2594133" cy="1754326"/>
              </a:xfrm>
              <a:prstGeom prst="rect">
                <a:avLst/>
              </a:prstGeom>
              <a:blipFill>
                <a:blip r:embed="rId8"/>
                <a:stretch>
                  <a:fillRect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47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1448-D674-4241-BDC4-ECE72C84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2C41A-1193-4127-9B96-B8AD8114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Many slides adapted from</a:t>
            </a: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Event Reconstruction, Bootcamp 2019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Thanks, </a:t>
            </a:r>
            <a:r>
              <a:rPr lang="en-US" dirty="0" err="1"/>
              <a:t>Tianlu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9BC26-2E9B-43EB-B6B5-E381E2D5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8880-DF1B-4025-BB98-35F0BF05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Model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7C9C8-D32F-4787-9ED1-19B573E4B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most sophisticated reconstructions rely directly on our simulations, which can vary greatly with the Ice model.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Our ice model is a work in progress, getting better with time.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Cascade directional reconstruction limited by our simulation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D23B4-7CD9-4721-A141-DA525D65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11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5A6C28-14A0-634C-96F1-B8DFB0603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0" y="749082"/>
            <a:ext cx="9144000" cy="609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306FF-5AB3-F24D-A0CC-95BF2D93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23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F4FAAA1-C6D1-8441-A488-35F3E4BF7A6D}"/>
              </a:ext>
            </a:extLst>
          </p:cNvPr>
          <p:cNvGrpSpPr/>
          <p:nvPr/>
        </p:nvGrpSpPr>
        <p:grpSpPr>
          <a:xfrm>
            <a:off x="1524001" y="749809"/>
            <a:ext cx="9144000" cy="6096001"/>
            <a:chOff x="1" y="749808"/>
            <a:chExt cx="9144000" cy="6096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A5B2E3-94BE-FC4F-93B0-88971048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749808"/>
              <a:ext cx="9144000" cy="60960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B4010B-8FB2-4742-8E1D-13D9CFF8323C}"/>
                </a:ext>
              </a:extLst>
            </p:cNvPr>
            <p:cNvSpPr txBox="1"/>
            <p:nvPr/>
          </p:nvSpPr>
          <p:spPr>
            <a:xfrm>
              <a:off x="3037489" y="3797082"/>
              <a:ext cx="138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Updated ice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7575B-8FC4-D84D-A133-C395771F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92" y="323527"/>
            <a:ext cx="10515600" cy="794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Ice affects cascade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306FF-5AB3-F24D-A0CC-95BF2D93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CB2BA-9F3C-B547-837E-5CB654B42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372" y="2853599"/>
            <a:ext cx="1527615" cy="3805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A75DB-B58F-AE40-A841-865EB2B8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effects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B3C3C6-AFCE-EA49-92F1-7FA2B4D32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Hole-ice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007B7A-34A6-E247-BA6D-DBD17EADD6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Refrozen central column with high scattering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D3BD5-42D4-B94A-9EB3-EC2B3F0D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2F3149-829E-CC42-BCC8-21538FBD0D0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DOM orientation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C8A728-A832-CA40-BD44-9C4C1A09ED7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Thick, support cable may impede direct photons if vertex is nearby</a:t>
            </a:r>
          </a:p>
          <a:p>
            <a:r>
              <a:rPr lang="en-US" dirty="0"/>
              <a:t>A few DOMs may not be perfectly horizontal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FBCD2-E03E-CD44-A281-AC73046F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0" y="3129371"/>
            <a:ext cx="3912730" cy="2934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52EDF2-314C-1949-A6BD-5D32373A9650}"/>
              </a:ext>
            </a:extLst>
          </p:cNvPr>
          <p:cNvSpPr txBox="1"/>
          <p:nvPr/>
        </p:nvSpPr>
        <p:spPr>
          <a:xfrm>
            <a:off x="2680547" y="2729260"/>
            <a:ext cx="242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Looking up the string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A30C8-7DAC-BA4A-A058-0816EBA71256}"/>
              </a:ext>
            </a:extLst>
          </p:cNvPr>
          <p:cNvSpPr txBox="1"/>
          <p:nvPr/>
        </p:nvSpPr>
        <p:spPr>
          <a:xfrm>
            <a:off x="4332690" y="4041045"/>
            <a:ext cx="151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region with bubbles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6DA2B-992C-1C45-9E90-40E33AD74A8C}"/>
              </a:ext>
            </a:extLst>
          </p:cNvPr>
          <p:cNvSpPr txBox="1"/>
          <p:nvPr/>
        </p:nvSpPr>
        <p:spPr>
          <a:xfrm>
            <a:off x="2579526" y="3697250"/>
            <a:ext cx="107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Clear ice</a:t>
            </a:r>
          </a:p>
        </p:txBody>
      </p:sp>
    </p:spTree>
    <p:extLst>
      <p:ext uri="{BB962C8B-B14F-4D97-AF65-F5344CB8AC3E}">
        <p14:creationId xmlns:p14="http://schemas.microsoft.com/office/powerpoint/2010/main" val="2540203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CB03-691D-4D2E-BD84-A89E895D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3D439-2ABA-4CCE-B407-6DB032F8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IceCube</a:t>
            </a:r>
            <a:r>
              <a:rPr lang="en-US" dirty="0"/>
              <a:t> reconstruction is determining event’s energy, direction, topology.</a:t>
            </a:r>
          </a:p>
          <a:p>
            <a:endParaRPr lang="en-US" dirty="0"/>
          </a:p>
          <a:p>
            <a:r>
              <a:rPr lang="en-US" dirty="0"/>
              <a:t>Simple to complicated, depending on how much of the pulse series we want to used.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Full cascade reconstruction is challenging, due to the ice medium.</a:t>
            </a:r>
          </a:p>
          <a:p>
            <a:pPr lvl="1"/>
            <a:r>
              <a:rPr lang="en-US" dirty="0"/>
              <a:t>It is a miracle that the ice is that clear in the first place.</a:t>
            </a:r>
          </a:p>
          <a:p>
            <a:pPr lvl="1"/>
            <a:r>
              <a:rPr lang="en-US" dirty="0"/>
              <a:t>Improve the ice model to improve reconstruction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Future (cascade reconstructions): deep neural network</a:t>
            </a:r>
          </a:p>
          <a:p>
            <a:pPr lvl="1"/>
            <a:r>
              <a:rPr lang="en-US" dirty="0"/>
              <a:t>DNN offers potential direct fit performance, while fast enough to be practical for processing a large data set.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6BB69-1C54-41F2-9241-95AA40AA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EDE8-9CC1-4E42-8D5C-6A9BE175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312CA-8BCC-A94D-BD24-E748B9AD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F336E-23EF-DC40-8F21-86B89BC7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927" y="829851"/>
            <a:ext cx="5134146" cy="5832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11A8F-5D0E-CC4C-BA0E-495BFFFADDCA}"/>
              </a:ext>
            </a:extLst>
          </p:cNvPr>
          <p:cNvSpPr txBox="1"/>
          <p:nvPr/>
        </p:nvSpPr>
        <p:spPr>
          <a:xfrm>
            <a:off x="7912100" y="1143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125 m string spacing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066019F-9A04-5944-8B4E-53D48321BD14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H="1" flipV="1">
            <a:off x="8133834" y="521216"/>
            <a:ext cx="375682" cy="1619250"/>
          </a:xfrm>
          <a:prstGeom prst="curvedConnector4">
            <a:avLst>
              <a:gd name="adj1" fmla="val -60849"/>
              <a:gd name="adj2" fmla="val 1049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BC6D26-5FDC-9D45-B552-A7A558AA3C20}"/>
              </a:ext>
            </a:extLst>
          </p:cNvPr>
          <p:cNvSpPr txBox="1"/>
          <p:nvPr/>
        </p:nvSpPr>
        <p:spPr>
          <a:xfrm>
            <a:off x="7912101" y="4087559"/>
            <a:ext cx="202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 m DOM spacing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FF21C381-7E85-3F41-AA4D-DBDFCAC4FE11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8081078" y="3428796"/>
            <a:ext cx="184666" cy="1502192"/>
          </a:xfrm>
          <a:prstGeom prst="curvedConnector4">
            <a:avLst>
              <a:gd name="adj1" fmla="val -123791"/>
              <a:gd name="adj2" fmla="val 836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1A072E-4FFE-D14D-95EC-A36B0573AA8E}"/>
              </a:ext>
            </a:extLst>
          </p:cNvPr>
          <p:cNvSpPr txBox="1"/>
          <p:nvPr/>
        </p:nvSpPr>
        <p:spPr>
          <a:xfrm>
            <a:off x="7393312" y="5282706"/>
            <a:ext cx="18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dense in-fill array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E9232-9346-EC4A-8C8C-2F0004468DF3}"/>
              </a:ext>
            </a:extLst>
          </p:cNvPr>
          <p:cNvSpPr txBox="1"/>
          <p:nvPr/>
        </p:nvSpPr>
        <p:spPr>
          <a:xfrm>
            <a:off x="1639256" y="5467372"/>
            <a:ext cx="284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5160 DOMs</a:t>
            </a:r>
          </a:p>
          <a:p>
            <a:endParaRPr lang="en-US" dirty="0"/>
          </a:p>
          <a:p>
            <a:r>
              <a:rPr lang="en-US" dirty="0"/>
              <a:t>Fully operational in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36C2B-9D5E-5E4A-AF86-28301A5ACFDE}"/>
              </a:ext>
            </a:extLst>
          </p:cNvPr>
          <p:cNvSpPr txBox="1"/>
          <p:nvPr/>
        </p:nvSpPr>
        <p:spPr>
          <a:xfrm>
            <a:off x="1746901" y="1724338"/>
            <a:ext cx="1674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Optical Module (DOM)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4DAF26-BF10-434C-972A-B94B19125F9D}"/>
              </a:ext>
            </a:extLst>
          </p:cNvPr>
          <p:cNvGrpSpPr/>
          <p:nvPr/>
        </p:nvGrpSpPr>
        <p:grpSpPr>
          <a:xfrm>
            <a:off x="1780018" y="2370669"/>
            <a:ext cx="3020583" cy="2086223"/>
            <a:chOff x="256017" y="2370668"/>
            <a:chExt cx="3020583" cy="20862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925C6A-8FB6-3443-8C7F-8F786720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017" y="2370668"/>
              <a:ext cx="1487476" cy="15479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4AC2E7-9C87-D84E-83A6-65578A45B0D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999755" y="3918611"/>
              <a:ext cx="2276845" cy="5382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F2112C-1998-8B42-9D7D-93C6234F36FC}"/>
                </a:ext>
              </a:extLst>
            </p:cNvPr>
            <p:cNvCxnSpPr>
              <a:cxnSpLocks/>
            </p:cNvCxnSpPr>
            <p:nvPr/>
          </p:nvCxnSpPr>
          <p:spPr>
            <a:xfrm>
              <a:off x="1743493" y="2370668"/>
              <a:ext cx="1533107" cy="2045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252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CFD4-7E48-488B-99C7-F3EEF51B0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6AC78-DEF1-4FA7-8248-426B4DD4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17F2D-124A-B945-9918-AACEE0EC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31" y="2731823"/>
            <a:ext cx="3738236" cy="325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79201-57F0-40D1-A55B-F52673E82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96" y="1599876"/>
            <a:ext cx="1274684" cy="13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434DB-0012-4C8B-A117-FA8E284900DE}"/>
              </a:ext>
            </a:extLst>
          </p:cNvPr>
          <p:cNvSpPr txBox="1"/>
          <p:nvPr/>
        </p:nvSpPr>
        <p:spPr>
          <a:xfrm>
            <a:off x="8451542" y="2352795"/>
            <a:ext cx="356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DOMs detect photons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F9628D-7CBD-4CD4-9ECA-D221F9F0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38" y="3383125"/>
            <a:ext cx="1274684" cy="13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8F7D5A-60B4-47CF-98C7-CE3123B6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547" y="5166374"/>
            <a:ext cx="1274684" cy="13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75389F-77C1-4508-BF59-434E29FEC419}"/>
              </a:ext>
            </a:extLst>
          </p:cNvPr>
          <p:cNvSpPr txBox="1"/>
          <p:nvPr/>
        </p:nvSpPr>
        <p:spPr>
          <a:xfrm>
            <a:off x="558149" y="1717280"/>
            <a:ext cx="488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energy particles interact with the ice, producing Cherenkov photons</a:t>
            </a:r>
          </a:p>
        </p:txBody>
      </p:sp>
    </p:spTree>
    <p:extLst>
      <p:ext uri="{BB962C8B-B14F-4D97-AF65-F5344CB8AC3E}">
        <p14:creationId xmlns:p14="http://schemas.microsoft.com/office/powerpoint/2010/main" val="2244304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CFD4-7E48-488B-99C7-F3EEF51B0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6AC78-DEF1-4FA7-8248-426B4DD4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17F2D-124A-B945-9918-AACEE0EC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31" y="2731823"/>
            <a:ext cx="3738236" cy="325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79201-57F0-40D1-A55B-F52673E82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96" y="1599876"/>
            <a:ext cx="1274684" cy="13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434DB-0012-4C8B-A117-FA8E284900DE}"/>
              </a:ext>
            </a:extLst>
          </p:cNvPr>
          <p:cNvSpPr txBox="1"/>
          <p:nvPr/>
        </p:nvSpPr>
        <p:spPr>
          <a:xfrm>
            <a:off x="8451542" y="2352795"/>
            <a:ext cx="356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DOMs detect photons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F9628D-7CBD-4CD4-9ECA-D221F9F0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38" y="3383125"/>
            <a:ext cx="1274684" cy="13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8F7D5A-60B4-47CF-98C7-CE3123B6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547" y="5166374"/>
            <a:ext cx="1274684" cy="13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5D7363-BA9C-465B-8A08-782EC576242A}"/>
              </a:ext>
            </a:extLst>
          </p:cNvPr>
          <p:cNvSpPr txBox="1"/>
          <p:nvPr/>
        </p:nvSpPr>
        <p:spPr>
          <a:xfrm>
            <a:off x="416106" y="4585514"/>
            <a:ext cx="281982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Reconstruction</a:t>
            </a:r>
            <a:r>
              <a:rPr lang="en-US" sz="2400" dirty="0"/>
              <a:t>:</a:t>
            </a:r>
          </a:p>
          <a:p>
            <a:r>
              <a:rPr lang="en-US" sz="2000" dirty="0"/>
              <a:t>Piecing information from the DOMs for </a:t>
            </a:r>
          </a:p>
          <a:p>
            <a:pPr marL="514350" indent="-514350">
              <a:buAutoNum type="arabicPeriod"/>
            </a:pPr>
            <a:r>
              <a:rPr lang="en-US" sz="2000" dirty="0"/>
              <a:t>energy</a:t>
            </a:r>
          </a:p>
          <a:p>
            <a:pPr marL="514350" indent="-514350">
              <a:buAutoNum type="arabicPeriod"/>
            </a:pPr>
            <a:r>
              <a:rPr lang="en-US" sz="2000" dirty="0"/>
              <a:t>direction</a:t>
            </a:r>
          </a:p>
          <a:p>
            <a:pPr marL="514350" indent="-514350">
              <a:buAutoNum type="arabicPeriod"/>
            </a:pPr>
            <a:r>
              <a:rPr lang="en-US" sz="2000" dirty="0"/>
              <a:t>topology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0BAE6-46C5-4227-AB47-4AC70F5D83DD}"/>
              </a:ext>
            </a:extLst>
          </p:cNvPr>
          <p:cNvSpPr txBox="1"/>
          <p:nvPr/>
        </p:nvSpPr>
        <p:spPr>
          <a:xfrm>
            <a:off x="558149" y="1717280"/>
            <a:ext cx="488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energy particles interact with the ice, producing Cherenkov photons</a:t>
            </a:r>
          </a:p>
        </p:txBody>
      </p:sp>
    </p:spTree>
    <p:extLst>
      <p:ext uri="{BB962C8B-B14F-4D97-AF65-F5344CB8AC3E}">
        <p14:creationId xmlns:p14="http://schemas.microsoft.com/office/powerpoint/2010/main" val="311139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73BC-B87F-4098-A0AB-D50BE8E3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voltage signal to photon 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EA0EE-E9F1-40DE-A215-74D321C01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930" y="1979488"/>
            <a:ext cx="2197963" cy="5180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“pulse series”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01CF9-6D30-487F-999C-8BDBA7DF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6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064CE52-042E-401E-BA50-7EC471448493}"/>
              </a:ext>
            </a:extLst>
          </p:cNvPr>
          <p:cNvSpPr/>
          <p:nvPr/>
        </p:nvSpPr>
        <p:spPr>
          <a:xfrm>
            <a:off x="5658035" y="3322467"/>
            <a:ext cx="994299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FAE05-FC7D-45B3-8A71-C1A1A6163436}"/>
              </a:ext>
            </a:extLst>
          </p:cNvPr>
          <p:cNvSpPr txBox="1"/>
          <p:nvPr/>
        </p:nvSpPr>
        <p:spPr>
          <a:xfrm>
            <a:off x="2376262" y="5662783"/>
            <a:ext cx="878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ADC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F8D78-31BB-4499-9D0B-F727FA4165E3}"/>
              </a:ext>
            </a:extLst>
          </p:cNvPr>
          <p:cNvSpPr txBox="1"/>
          <p:nvPr/>
        </p:nvSpPr>
        <p:spPr>
          <a:xfrm rot="16200000">
            <a:off x="-296717" y="3789232"/>
            <a:ext cx="108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ADC counts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2425FB-EE22-4AF5-9D87-29777A50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9" y="2496147"/>
            <a:ext cx="481601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5C4F2E-2C92-46B0-B700-2F4DB3A120D6}"/>
              </a:ext>
            </a:extLst>
          </p:cNvPr>
          <p:cNvSpPr txBox="1"/>
          <p:nvPr/>
        </p:nvSpPr>
        <p:spPr>
          <a:xfrm>
            <a:off x="501973" y="1976918"/>
            <a:ext cx="499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DOM raw data (PMT waveform)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C90EF-5307-45B7-806A-BE0566BB94EC}"/>
              </a:ext>
            </a:extLst>
          </p:cNvPr>
          <p:cNvSpPr txBox="1"/>
          <p:nvPr/>
        </p:nvSpPr>
        <p:spPr>
          <a:xfrm>
            <a:off x="5332275" y="2902867"/>
            <a:ext cx="185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linkClick r:id="rId3"/>
              </a:rPr>
              <a:t>Wavedeform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9A0688-C999-4584-8CCA-43A4CDBDA5A4}"/>
              </a:ext>
            </a:extLst>
          </p:cNvPr>
          <p:cNvSpPr txBox="1"/>
          <p:nvPr/>
        </p:nvSpPr>
        <p:spPr>
          <a:xfrm rot="16200000">
            <a:off x="6673578" y="3630243"/>
            <a:ext cx="108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FBFBD0-564F-4E4E-88A8-B8789E4B7AA3}"/>
              </a:ext>
            </a:extLst>
          </p:cNvPr>
          <p:cNvSpPr txBox="1"/>
          <p:nvPr/>
        </p:nvSpPr>
        <p:spPr>
          <a:xfrm>
            <a:off x="9472466" y="5718671"/>
            <a:ext cx="878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(ns)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17328-80C0-428D-9BEE-92B411D9965A}"/>
              </a:ext>
            </a:extLst>
          </p:cNvPr>
          <p:cNvSpPr txBox="1"/>
          <p:nvPr/>
        </p:nvSpPr>
        <p:spPr>
          <a:xfrm>
            <a:off x="3852107" y="6114506"/>
            <a:ext cx="4816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PMT + </a:t>
            </a:r>
            <a:r>
              <a:rPr lang="en-US" sz="2400" dirty="0" err="1"/>
              <a:t>wavedeform</a:t>
            </a:r>
            <a:r>
              <a:rPr lang="en-US" sz="2400" dirty="0"/>
              <a:t> = photon counter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40DB88D-4832-46DA-B7FB-D9C5130F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47" y="2492407"/>
            <a:ext cx="495845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8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73BC-B87F-4098-A0AB-D50BE8E3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Wavedeform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01CF9-6D30-487F-999C-8BDBA7DF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C681A0-CA9F-464A-AA73-11941B36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646" y="1622581"/>
            <a:ext cx="7752028" cy="4227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031BDB-32F8-417C-9B7D-7875705B4554}"/>
              </a:ext>
            </a:extLst>
          </p:cNvPr>
          <p:cNvSpPr txBox="1"/>
          <p:nvPr/>
        </p:nvSpPr>
        <p:spPr>
          <a:xfrm>
            <a:off x="6205490" y="6123543"/>
            <a:ext cx="435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4"/>
              </a:rPr>
              <a:t>Wavedeform</a:t>
            </a:r>
            <a:r>
              <a:rPr lang="en-US" dirty="0">
                <a:hlinkClick r:id="rId4"/>
              </a:rPr>
              <a:t> Improvements, Jim Braun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8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Event Topologies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E850-48E9-F840-BB65-9B2F0B512A8A}" type="slidenum">
              <a:rPr lang="en-US" smtClean="0"/>
              <a:t>8</a:t>
            </a:fld>
            <a:endParaRPr lang="en-US"/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941" y="1888347"/>
            <a:ext cx="2594133" cy="24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392" y="1911023"/>
            <a:ext cx="2870269" cy="244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365" y="1911023"/>
            <a:ext cx="2486321" cy="244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95741" y="1519014"/>
            <a:ext cx="192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CC muon neutrino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4419" y="1519014"/>
            <a:ext cx="295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 or CC electron neutrino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9351" y="1520306"/>
            <a:ext cx="170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CC tau neutrino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61939" y="4519580"/>
                <a:ext cx="2594133" cy="177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𝜇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track (data)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angular resolution ~ 0.5°</a:t>
                </a:r>
              </a:p>
              <a:p>
                <a:pPr algn="ctr"/>
                <a:r>
                  <a:rPr lang="en-US" dirty="0"/>
                  <a:t>energy resolution ~ x2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39" y="4519580"/>
                <a:ext cx="2594133" cy="1776640"/>
              </a:xfrm>
              <a:prstGeom prst="rect">
                <a:avLst/>
              </a:prstGeom>
              <a:blipFill>
                <a:blip r:embed="rId6"/>
                <a:stretch>
                  <a:fillRect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755651" y="4381081"/>
                <a:ext cx="259413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𝑒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shower (data)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angular resolution ~ 10°</a:t>
                </a:r>
              </a:p>
              <a:p>
                <a:pPr algn="ctr"/>
                <a:r>
                  <a:rPr lang="en-US" dirty="0"/>
                  <a:t>energy resolution ~ 15%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51" y="4381081"/>
                <a:ext cx="2594133" cy="2031325"/>
              </a:xfrm>
              <a:prstGeom prst="rect">
                <a:avLst/>
              </a:prstGeom>
              <a:blipFill>
                <a:blip r:embed="rId7"/>
                <a:stretch>
                  <a:fillRect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695458" y="4519580"/>
                <a:ext cx="259413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𝜏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“double-bang” (simulation)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~2 expected in 6 years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58" y="4519580"/>
                <a:ext cx="2594133" cy="1754326"/>
              </a:xfrm>
              <a:prstGeom prst="rect">
                <a:avLst/>
              </a:prstGeom>
              <a:blipFill>
                <a:blip r:embed="rId8"/>
                <a:stretch>
                  <a:fillRect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70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66F7-3278-459A-9F46-F16631497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vs. Cascade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30E41-4042-403D-AEA1-267633A21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79819" cy="4351338"/>
          </a:xfrm>
        </p:spPr>
        <p:txBody>
          <a:bodyPr>
            <a:normAutofit/>
          </a:bodyPr>
          <a:lstStyle/>
          <a:p>
            <a:r>
              <a:rPr lang="en-US" dirty="0"/>
              <a:t>Line-like emission vs. point-like emission</a:t>
            </a:r>
          </a:p>
          <a:p>
            <a:endParaRPr lang="en-US" dirty="0"/>
          </a:p>
          <a:p>
            <a:r>
              <a:rPr lang="en-US" dirty="0"/>
              <a:t>A track is due to a muon(s). </a:t>
            </a:r>
          </a:p>
          <a:p>
            <a:r>
              <a:rPr lang="en-US" dirty="0"/>
              <a:t>A cascade can be due to anything:</a:t>
            </a:r>
          </a:p>
          <a:p>
            <a:pPr lvl="1"/>
            <a:r>
              <a:rPr lang="en-US" dirty="0"/>
              <a:t>Neutrino DIS with a nucleus</a:t>
            </a:r>
          </a:p>
          <a:p>
            <a:pPr lvl="1"/>
            <a:r>
              <a:rPr lang="en-US" dirty="0"/>
              <a:t>Muon stochastic loss</a:t>
            </a:r>
          </a:p>
          <a:p>
            <a:pPr lvl="1"/>
            <a:endParaRPr lang="en-US" dirty="0"/>
          </a:p>
          <a:p>
            <a:r>
              <a:rPr lang="en-US" dirty="0"/>
              <a:t>Only rarely that an </a:t>
            </a:r>
            <a:r>
              <a:rPr lang="en-US" dirty="0" err="1"/>
              <a:t>IceCube</a:t>
            </a:r>
            <a:r>
              <a:rPr lang="en-US" dirty="0"/>
              <a:t> event contains no track. So track reconstruction is important, even if only for the purpose of background rejection.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350BD-2788-4FB0-8D19-FB2568A8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4AE-73C4-4477-9D9F-CD1FCEFD23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91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</TotalTime>
  <Words>975</Words>
  <Application>Microsoft Office PowerPoint</Application>
  <PresentationFormat>Widescreen</PresentationFormat>
  <Paragraphs>221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Consolas</vt:lpstr>
      <vt:lpstr>Helvetica</vt:lpstr>
      <vt:lpstr>Office Theme</vt:lpstr>
      <vt:lpstr>IceCube Event Reconstruction</vt:lpstr>
      <vt:lpstr>Acknowledgement </vt:lpstr>
      <vt:lpstr>IceCube</vt:lpstr>
      <vt:lpstr>Detection Principles</vt:lpstr>
      <vt:lpstr>Detection Principles</vt:lpstr>
      <vt:lpstr>From voltage signal to photon counts</vt:lpstr>
      <vt:lpstr>Wavedeform</vt:lpstr>
      <vt:lpstr>IceCube Event Topologies</vt:lpstr>
      <vt:lpstr>Track vs. Cascade</vt:lpstr>
      <vt:lpstr>Linefit</vt:lpstr>
      <vt:lpstr>Challenge: use the whole pulse series</vt:lpstr>
      <vt:lpstr>Expected photon flux at a DOM</vt:lpstr>
      <vt:lpstr>A Track simulation</vt:lpstr>
      <vt:lpstr>A Cascade Simulation</vt:lpstr>
      <vt:lpstr>Reconstruction</vt:lpstr>
      <vt:lpstr>Reconstruction</vt:lpstr>
      <vt:lpstr>Cascade vs track skymap</vt:lpstr>
      <vt:lpstr>DirectFit with directional PDFs</vt:lpstr>
      <vt:lpstr>IceCube Event Topologies</vt:lpstr>
      <vt:lpstr>Ice Model Uncertainties</vt:lpstr>
      <vt:lpstr>PowerPoint Presentation</vt:lpstr>
      <vt:lpstr>PowerPoint Presentation</vt:lpstr>
      <vt:lpstr>Local effects</vt:lpstr>
      <vt:lpstr>Summary and Future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IceCube Event Reconstructions</dc:title>
  <dc:creator>BUNHENG TY</dc:creator>
  <cp:lastModifiedBy>BUNHENG TY</cp:lastModifiedBy>
  <cp:revision>199</cp:revision>
  <dcterms:created xsi:type="dcterms:W3CDTF">2020-06-11T19:03:15Z</dcterms:created>
  <dcterms:modified xsi:type="dcterms:W3CDTF">2020-06-16T12:05:20Z</dcterms:modified>
</cp:coreProperties>
</file>