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sldIdLst>
    <p:sldId id="256" r:id="rId2"/>
    <p:sldId id="323" r:id="rId3"/>
    <p:sldId id="336" r:id="rId4"/>
    <p:sldId id="258" r:id="rId5"/>
    <p:sldId id="301" r:id="rId6"/>
    <p:sldId id="295" r:id="rId7"/>
    <p:sldId id="310" r:id="rId8"/>
    <p:sldId id="309" r:id="rId9"/>
    <p:sldId id="302" r:id="rId10"/>
    <p:sldId id="296" r:id="rId11"/>
    <p:sldId id="299" r:id="rId12"/>
    <p:sldId id="305" r:id="rId13"/>
    <p:sldId id="306" r:id="rId14"/>
    <p:sldId id="262" r:id="rId15"/>
    <p:sldId id="260" r:id="rId16"/>
    <p:sldId id="266" r:id="rId17"/>
    <p:sldId id="263" r:id="rId18"/>
    <p:sldId id="267" r:id="rId19"/>
    <p:sldId id="276" r:id="rId20"/>
    <p:sldId id="277" r:id="rId21"/>
    <p:sldId id="278" r:id="rId22"/>
    <p:sldId id="282" r:id="rId23"/>
    <p:sldId id="283" r:id="rId24"/>
    <p:sldId id="284" r:id="rId25"/>
    <p:sldId id="285" r:id="rId26"/>
    <p:sldId id="271" r:id="rId27"/>
    <p:sldId id="337" r:id="rId28"/>
    <p:sldId id="338" r:id="rId29"/>
    <p:sldId id="340" r:id="rId30"/>
    <p:sldId id="334" r:id="rId31"/>
    <p:sldId id="339" r:id="rId32"/>
    <p:sldId id="341" r:id="rId33"/>
    <p:sldId id="327" r:id="rId34"/>
    <p:sldId id="325" r:id="rId35"/>
    <p:sldId id="342" r:id="rId36"/>
    <p:sldId id="300" r:id="rId37"/>
    <p:sldId id="328" r:id="rId38"/>
    <p:sldId id="332" r:id="rId39"/>
    <p:sldId id="330" r:id="rId40"/>
    <p:sldId id="335" r:id="rId41"/>
    <p:sldId id="318" r:id="rId42"/>
    <p:sldId id="257" r:id="rId43"/>
    <p:sldId id="333" r:id="rId44"/>
    <p:sldId id="307" r:id="rId45"/>
    <p:sldId id="308" r:id="rId46"/>
    <p:sldId id="331" r:id="rId47"/>
    <p:sldId id="272" r:id="rId48"/>
    <p:sldId id="287" r:id="rId49"/>
    <p:sldId id="269" r:id="rId50"/>
    <p:sldId id="270" r:id="rId51"/>
    <p:sldId id="286" r:id="rId52"/>
    <p:sldId id="317" r:id="rId53"/>
    <p:sldId id="291" r:id="rId54"/>
    <p:sldId id="320" r:id="rId55"/>
    <p:sldId id="324" r:id="rId56"/>
    <p:sldId id="279" r:id="rId57"/>
    <p:sldId id="329" r:id="rId58"/>
    <p:sldId id="26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3827"/>
    <a:srgbClr val="1F1F1F"/>
    <a:srgbClr val="2B2B2B"/>
    <a:srgbClr val="01143C"/>
    <a:srgbClr val="E9E7E5"/>
    <a:srgbClr val="E7E9F5"/>
    <a:srgbClr val="262626"/>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p:scale>
          <a:sx n="130" d="100"/>
          <a:sy n="130" d="100"/>
        </p:scale>
        <p:origin x="1506"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BC9FB-21F2-47C8-96A7-3527CA309DDC}" type="datetimeFigureOut">
              <a:rPr lang="en-US" smtClean="0"/>
              <a:t>2019-06-11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E95C4-B63D-49BE-83F1-A93B3B0B9868}" type="slidenum">
              <a:rPr lang="en-US" smtClean="0"/>
              <a:t>‹#›</a:t>
            </a:fld>
            <a:endParaRPr lang="en-US"/>
          </a:p>
        </p:txBody>
      </p:sp>
    </p:spTree>
    <p:extLst>
      <p:ext uri="{BB962C8B-B14F-4D97-AF65-F5344CB8AC3E}">
        <p14:creationId xmlns:p14="http://schemas.microsoft.com/office/powerpoint/2010/main" val="372948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4E95C4-B63D-49BE-83F1-A93B3B0B9868}" type="slidenum">
              <a:rPr lang="en-US" smtClean="0"/>
              <a:t>5</a:t>
            </a:fld>
            <a:endParaRPr lang="en-US"/>
          </a:p>
        </p:txBody>
      </p:sp>
    </p:spTree>
    <p:extLst>
      <p:ext uri="{BB962C8B-B14F-4D97-AF65-F5344CB8AC3E}">
        <p14:creationId xmlns:p14="http://schemas.microsoft.com/office/powerpoint/2010/main" val="146391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E95C4-B63D-49BE-83F1-A93B3B0B9868}" type="slidenum">
              <a:rPr lang="en-US" smtClean="0"/>
              <a:t>11</a:t>
            </a:fld>
            <a:endParaRPr lang="en-US"/>
          </a:p>
        </p:txBody>
      </p:sp>
    </p:spTree>
    <p:extLst>
      <p:ext uri="{BB962C8B-B14F-4D97-AF65-F5344CB8AC3E}">
        <p14:creationId xmlns:p14="http://schemas.microsoft.com/office/powerpoint/2010/main" val="254341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4E95C4-B63D-49BE-83F1-A93B3B0B9868}" type="slidenum">
              <a:rPr lang="en-US" smtClean="0"/>
              <a:t>16</a:t>
            </a:fld>
            <a:endParaRPr lang="en-US"/>
          </a:p>
        </p:txBody>
      </p:sp>
    </p:spTree>
    <p:extLst>
      <p:ext uri="{BB962C8B-B14F-4D97-AF65-F5344CB8AC3E}">
        <p14:creationId xmlns:p14="http://schemas.microsoft.com/office/powerpoint/2010/main" val="59535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noTextEdit="1"/>
          </p:cNvSpPr>
          <p:nvPr>
            <p:ph type="sldImg"/>
          </p:nvPr>
        </p:nvSpPr>
        <p:spPr>
          <a:solidFill>
            <a:srgbClr val="FFFFFF"/>
          </a:solidFill>
          <a:ln/>
        </p:spPr>
      </p:sp>
      <p:sp>
        <p:nvSpPr>
          <p:cNvPr id="17410"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25"/>
              </a:spcBef>
            </a:pP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774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news here is that this idea passes Jim</a:t>
            </a:r>
            <a:r>
              <a:rPr lang="en-US" baseline="0" dirty="0"/>
              <a:t> Lever’s sanity check, and he thinks it is a good idea and is willing to work with us on it.  This sled concept is critical to mobility.</a:t>
            </a:r>
            <a:endParaRPr lang="en-US" dirty="0"/>
          </a:p>
        </p:txBody>
      </p:sp>
      <p:sp>
        <p:nvSpPr>
          <p:cNvPr id="4" name="Slide Number Placeholder 3"/>
          <p:cNvSpPr>
            <a:spLocks noGrp="1"/>
          </p:cNvSpPr>
          <p:nvPr>
            <p:ph type="sldNum" sz="quarter" idx="10"/>
          </p:nvPr>
        </p:nvSpPr>
        <p:spPr/>
        <p:txBody>
          <a:bodyPr/>
          <a:lstStyle/>
          <a:p>
            <a:fld id="{12808D66-9591-4995-832D-99106457F8D3}" type="slidenum">
              <a:rPr lang="en-US" smtClean="0"/>
              <a:t>23</a:t>
            </a:fld>
            <a:endParaRPr lang="en-US"/>
          </a:p>
        </p:txBody>
      </p:sp>
    </p:spTree>
    <p:extLst>
      <p:ext uri="{BB962C8B-B14F-4D97-AF65-F5344CB8AC3E}">
        <p14:creationId xmlns:p14="http://schemas.microsoft.com/office/powerpoint/2010/main" val="1953364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approaches and next steps will be discussed in the coming weeks</a:t>
            </a:r>
          </a:p>
        </p:txBody>
      </p:sp>
      <p:sp>
        <p:nvSpPr>
          <p:cNvPr id="4" name="Slide Number Placeholder 3"/>
          <p:cNvSpPr>
            <a:spLocks noGrp="1"/>
          </p:cNvSpPr>
          <p:nvPr>
            <p:ph type="sldNum" sz="quarter" idx="10"/>
          </p:nvPr>
        </p:nvSpPr>
        <p:spPr/>
        <p:txBody>
          <a:bodyPr/>
          <a:lstStyle/>
          <a:p>
            <a:fld id="{12808D66-9591-4995-832D-99106457F8D3}" type="slidenum">
              <a:rPr lang="en-US" smtClean="0"/>
              <a:t>51</a:t>
            </a:fld>
            <a:endParaRPr lang="en-US"/>
          </a:p>
        </p:txBody>
      </p:sp>
    </p:spTree>
    <p:extLst>
      <p:ext uri="{BB962C8B-B14F-4D97-AF65-F5344CB8AC3E}">
        <p14:creationId xmlns:p14="http://schemas.microsoft.com/office/powerpoint/2010/main" val="120771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  And ice flow </a:t>
            </a:r>
          </a:p>
        </p:txBody>
      </p:sp>
      <p:sp>
        <p:nvSpPr>
          <p:cNvPr id="4" name="Slide Number Placeholder 3"/>
          <p:cNvSpPr>
            <a:spLocks noGrp="1"/>
          </p:cNvSpPr>
          <p:nvPr>
            <p:ph type="sldNum" sz="quarter" idx="10"/>
          </p:nvPr>
        </p:nvSpPr>
        <p:spPr/>
        <p:txBody>
          <a:bodyPr/>
          <a:lstStyle/>
          <a:p>
            <a:fld id="{D54E95C4-B63D-49BE-83F1-A93B3B0B9868}" type="slidenum">
              <a:rPr lang="en-US" smtClean="0"/>
              <a:t>52</a:t>
            </a:fld>
            <a:endParaRPr lang="en-US"/>
          </a:p>
        </p:txBody>
      </p:sp>
    </p:spTree>
    <p:extLst>
      <p:ext uri="{BB962C8B-B14F-4D97-AF65-F5344CB8AC3E}">
        <p14:creationId xmlns:p14="http://schemas.microsoft.com/office/powerpoint/2010/main" val="4198158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2019 | 06 | 12</a:t>
            </a:r>
            <a:endParaRPr lang="en-US"/>
          </a:p>
        </p:txBody>
      </p:sp>
      <p:sp>
        <p:nvSpPr>
          <p:cNvPr id="5" name="Footer Placeholder 4"/>
          <p:cNvSpPr>
            <a:spLocks noGrp="1"/>
          </p:cNvSpPr>
          <p:nvPr>
            <p:ph type="ftr" sz="quarter" idx="11"/>
          </p:nvPr>
        </p:nvSpPr>
        <p:spPr/>
        <p:txBody>
          <a:bodyPr/>
          <a:lstStyle/>
          <a:p>
            <a:r>
              <a:rPr lang="fr-FR" smtClean="0"/>
              <a:t>K. Hanson - Madison Bootcamp 2019</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378903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2019 | 06 | 12</a:t>
            </a:r>
            <a:endParaRPr lang="en-US"/>
          </a:p>
        </p:txBody>
      </p:sp>
      <p:sp>
        <p:nvSpPr>
          <p:cNvPr id="5" name="Footer Placeholder 4"/>
          <p:cNvSpPr>
            <a:spLocks noGrp="1"/>
          </p:cNvSpPr>
          <p:nvPr>
            <p:ph type="ftr" sz="quarter" idx="11"/>
          </p:nvPr>
        </p:nvSpPr>
        <p:spPr/>
        <p:txBody>
          <a:bodyPr/>
          <a:lstStyle/>
          <a:p>
            <a:r>
              <a:rPr lang="fr-FR" smtClean="0"/>
              <a:t>K. Hanson - Madison Bootcamp 2019</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72491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2019 | 06 | 12</a:t>
            </a:r>
            <a:endParaRPr lang="en-US"/>
          </a:p>
        </p:txBody>
      </p:sp>
      <p:sp>
        <p:nvSpPr>
          <p:cNvPr id="5" name="Footer Placeholder 4"/>
          <p:cNvSpPr>
            <a:spLocks noGrp="1"/>
          </p:cNvSpPr>
          <p:nvPr>
            <p:ph type="ftr" sz="quarter" idx="11"/>
          </p:nvPr>
        </p:nvSpPr>
        <p:spPr/>
        <p:txBody>
          <a:bodyPr/>
          <a:lstStyle/>
          <a:p>
            <a:r>
              <a:rPr lang="fr-FR" smtClean="0"/>
              <a:t>K. Hanson - Madison Bootcamp 2019</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409120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2019 | 06 | 12</a:t>
            </a:r>
            <a:endParaRPr lang="en-US"/>
          </a:p>
        </p:txBody>
      </p:sp>
      <p:sp>
        <p:nvSpPr>
          <p:cNvPr id="5" name="Footer Placeholder 4"/>
          <p:cNvSpPr>
            <a:spLocks noGrp="1"/>
          </p:cNvSpPr>
          <p:nvPr>
            <p:ph type="ftr" sz="quarter" idx="11"/>
          </p:nvPr>
        </p:nvSpPr>
        <p:spPr/>
        <p:txBody>
          <a:bodyPr/>
          <a:lstStyle/>
          <a:p>
            <a:r>
              <a:rPr lang="fr-FR" smtClean="0"/>
              <a:t>K. Hanson - Madison Bootcamp 2019</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2863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t>2019 | 06 | 12</a:t>
            </a:r>
            <a:endParaRPr lang="en-US"/>
          </a:p>
        </p:txBody>
      </p:sp>
      <p:sp>
        <p:nvSpPr>
          <p:cNvPr id="5" name="Footer Placeholder 4"/>
          <p:cNvSpPr>
            <a:spLocks noGrp="1"/>
          </p:cNvSpPr>
          <p:nvPr>
            <p:ph type="ftr" sz="quarter" idx="11"/>
          </p:nvPr>
        </p:nvSpPr>
        <p:spPr/>
        <p:txBody>
          <a:bodyPr/>
          <a:lstStyle/>
          <a:p>
            <a:r>
              <a:rPr lang="fr-FR" smtClean="0"/>
              <a:t>K. Hanson - Madison Bootcamp 2019</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708089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t>2019 | 06 | 12</a:t>
            </a:r>
            <a:endParaRPr lang="en-US"/>
          </a:p>
        </p:txBody>
      </p:sp>
      <p:sp>
        <p:nvSpPr>
          <p:cNvPr id="6" name="Footer Placeholder 5"/>
          <p:cNvSpPr>
            <a:spLocks noGrp="1"/>
          </p:cNvSpPr>
          <p:nvPr>
            <p:ph type="ftr" sz="quarter" idx="11"/>
          </p:nvPr>
        </p:nvSpPr>
        <p:spPr/>
        <p:txBody>
          <a:bodyPr/>
          <a:lstStyle/>
          <a:p>
            <a:r>
              <a:rPr lang="fr-FR" smtClean="0"/>
              <a:t>K. Hanson - Madison Bootcamp 2019</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29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t>2019 | 06 | 12</a:t>
            </a:r>
            <a:endParaRPr lang="en-US"/>
          </a:p>
        </p:txBody>
      </p:sp>
      <p:sp>
        <p:nvSpPr>
          <p:cNvPr id="8" name="Footer Placeholder 7"/>
          <p:cNvSpPr>
            <a:spLocks noGrp="1"/>
          </p:cNvSpPr>
          <p:nvPr>
            <p:ph type="ftr" sz="quarter" idx="11"/>
          </p:nvPr>
        </p:nvSpPr>
        <p:spPr/>
        <p:txBody>
          <a:bodyPr/>
          <a:lstStyle/>
          <a:p>
            <a:r>
              <a:rPr lang="fr-FR" smtClean="0"/>
              <a:t>K. Hanson - Madison Bootcamp 2019</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188005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1430000" cy="914400"/>
          </a:xfrm>
          <a:solidFill>
            <a:schemeClr val="bg2">
              <a:lumMod val="25000"/>
            </a:schemeClr>
          </a:solidFill>
        </p:spPr>
        <p:txBody>
          <a:bodyPr>
            <a:normAutofit/>
          </a:bodyPr>
          <a:lstStyle>
            <a:lvl1pPr>
              <a:defRPr sz="3600">
                <a:solidFill>
                  <a:schemeClr val="bg1"/>
                </a:solidFill>
                <a:latin typeface="Franklin Gothic Demi" panose="020B07030201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sz="1400">
                <a:solidFill>
                  <a:schemeClr val="bg1"/>
                </a:solidFill>
                <a:latin typeface="Franklin Gothic Demi" panose="020B0703020102020204" pitchFamily="34" charset="0"/>
              </a:defRPr>
            </a:lvl1pPr>
          </a:lstStyle>
          <a:p>
            <a:r>
              <a:rPr lang="en-US" smtClean="0"/>
              <a:t>2019 | 06 | 12</a:t>
            </a:r>
            <a:endParaRPr lang="en-US"/>
          </a:p>
        </p:txBody>
      </p:sp>
      <p:sp>
        <p:nvSpPr>
          <p:cNvPr id="4" name="Footer Placeholder 3"/>
          <p:cNvSpPr>
            <a:spLocks noGrp="1"/>
          </p:cNvSpPr>
          <p:nvPr>
            <p:ph type="ftr" sz="quarter" idx="11"/>
          </p:nvPr>
        </p:nvSpPr>
        <p:spPr/>
        <p:txBody>
          <a:bodyPr/>
          <a:lstStyle>
            <a:lvl1pPr>
              <a:defRPr sz="1400">
                <a:solidFill>
                  <a:schemeClr val="bg1"/>
                </a:solidFill>
                <a:latin typeface="Franklin Gothic Demi" panose="020B0703020102020204" pitchFamily="34" charset="0"/>
              </a:defRPr>
            </a:lvl1p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lvl1pPr>
              <a:defRPr sz="1400">
                <a:solidFill>
                  <a:schemeClr val="bg1"/>
                </a:solidFill>
                <a:latin typeface="Franklin Gothic Demi" panose="020B0703020102020204" pitchFamily="34" charset="0"/>
              </a:defRPr>
            </a:lvl1pPr>
          </a:lstStyle>
          <a:p>
            <a:fld id="{A9C085CC-D391-4853-9810-5517AFBE7690}"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26" y="2884"/>
            <a:ext cx="662389" cy="914400"/>
          </a:xfrm>
          <a:prstGeom prst="rect">
            <a:avLst/>
          </a:prstGeom>
        </p:spPr>
      </p:pic>
    </p:spTree>
    <p:extLst>
      <p:ext uri="{BB962C8B-B14F-4D97-AF65-F5344CB8AC3E}">
        <p14:creationId xmlns:p14="http://schemas.microsoft.com/office/powerpoint/2010/main" val="308773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9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2019 | 06 | 12</a:t>
            </a:r>
            <a:endParaRPr lang="en-US"/>
          </a:p>
        </p:txBody>
      </p:sp>
      <p:sp>
        <p:nvSpPr>
          <p:cNvPr id="6" name="Footer Placeholder 5"/>
          <p:cNvSpPr>
            <a:spLocks noGrp="1"/>
          </p:cNvSpPr>
          <p:nvPr>
            <p:ph type="ftr" sz="quarter" idx="11"/>
          </p:nvPr>
        </p:nvSpPr>
        <p:spPr/>
        <p:txBody>
          <a:bodyPr/>
          <a:lstStyle/>
          <a:p>
            <a:r>
              <a:rPr lang="fr-FR" smtClean="0"/>
              <a:t>K. Hanson - Madison Bootcamp 2019</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63383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2019 | 06 | 12</a:t>
            </a:r>
            <a:endParaRPr lang="en-US"/>
          </a:p>
        </p:txBody>
      </p:sp>
      <p:sp>
        <p:nvSpPr>
          <p:cNvPr id="6" name="Footer Placeholder 5"/>
          <p:cNvSpPr>
            <a:spLocks noGrp="1"/>
          </p:cNvSpPr>
          <p:nvPr>
            <p:ph type="ftr" sz="quarter" idx="11"/>
          </p:nvPr>
        </p:nvSpPr>
        <p:spPr/>
        <p:txBody>
          <a:bodyPr/>
          <a:lstStyle/>
          <a:p>
            <a:r>
              <a:rPr lang="fr-FR" smtClean="0"/>
              <a:t>K. Hanson - Madison Bootcamp 2019</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337421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2019 | 06 | 12</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K. Hanson - Madison Bootcamp 2019</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085CC-D391-4853-9810-5517AFBE7690}" type="slidenum">
              <a:rPr lang="en-US" smtClean="0"/>
              <a:t>‹#›</a:t>
            </a:fld>
            <a:endParaRPr lang="en-US"/>
          </a:p>
        </p:txBody>
      </p:sp>
    </p:spTree>
    <p:extLst>
      <p:ext uri="{BB962C8B-B14F-4D97-AF65-F5344CB8AC3E}">
        <p14:creationId xmlns:p14="http://schemas.microsoft.com/office/powerpoint/2010/main" val="1268632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hyperlink" Target="https://drive.google.com/drive/folders/1-eLvMRqP5CDdlf-t58je1y-zv1BubBgC"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hyperlink" Target="http://nsf.gov/pubs/2015/nsf15089/nsf15089.pdf" TargetMode="External"/><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tiff"/><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5143501" y="1"/>
            <a:ext cx="7048500" cy="342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2" name="Title 1"/>
          <p:cNvSpPr>
            <a:spLocks noGrp="1"/>
          </p:cNvSpPr>
          <p:nvPr>
            <p:ph type="ctrTitle"/>
          </p:nvPr>
        </p:nvSpPr>
        <p:spPr>
          <a:xfrm>
            <a:off x="5906646" y="808038"/>
            <a:ext cx="5986096" cy="2387600"/>
          </a:xfrm>
        </p:spPr>
        <p:txBody>
          <a:bodyPr>
            <a:noAutofit/>
          </a:bodyPr>
          <a:lstStyle/>
          <a:p>
            <a:pPr algn="l"/>
            <a:r>
              <a:rPr lang="en-US" sz="3600" dirty="0">
                <a:solidFill>
                  <a:srgbClr val="FF0000"/>
                </a:solidFill>
                <a:latin typeface="Franklin Gothic Demi" panose="020B0703020102020204" pitchFamily="34" charset="0"/>
              </a:rPr>
              <a:t>The Future of </a:t>
            </a:r>
            <a:r>
              <a:rPr lang="en-US" sz="3600" dirty="0" smtClean="0">
                <a:solidFill>
                  <a:srgbClr val="FF0000"/>
                </a:solidFill>
                <a:latin typeface="Franklin Gothic Demi" panose="020B0703020102020204" pitchFamily="34" charset="0"/>
              </a:rPr>
              <a:t>Neutrino Multimessenger </a:t>
            </a:r>
            <a:r>
              <a:rPr lang="en-US" sz="3600" dirty="0">
                <a:solidFill>
                  <a:srgbClr val="FF0000"/>
                </a:solidFill>
                <a:latin typeface="Franklin Gothic Demi" panose="020B0703020102020204" pitchFamily="34" charset="0"/>
              </a:rPr>
              <a:t>Astronomy </a:t>
            </a:r>
            <a:r>
              <a:rPr lang="en-US" sz="3600" dirty="0" smtClean="0">
                <a:solidFill>
                  <a:srgbClr val="FF0000"/>
                </a:solidFill>
                <a:latin typeface="Franklin Gothic Demi" panose="020B0703020102020204" pitchFamily="34" charset="0"/>
              </a:rPr>
              <a:t>and Neutrino Physics at the South Pole</a:t>
            </a:r>
            <a:r>
              <a:rPr lang="en-US" sz="3600" dirty="0">
                <a:solidFill>
                  <a:srgbClr val="FF0000"/>
                </a:solidFill>
                <a:latin typeface="Franklin Gothic Demi" panose="020B0703020102020204" pitchFamily="34" charset="0"/>
              </a:rPr>
              <a:t/>
            </a:r>
            <a:br>
              <a:rPr lang="en-US" sz="3600" dirty="0">
                <a:solidFill>
                  <a:srgbClr val="FF0000"/>
                </a:solidFill>
                <a:latin typeface="Franklin Gothic Demi" panose="020B0703020102020204" pitchFamily="34" charset="0"/>
              </a:rPr>
            </a:br>
            <a:r>
              <a:rPr lang="en-US" sz="1800" dirty="0">
                <a:solidFill>
                  <a:schemeClr val="bg1"/>
                </a:solidFill>
                <a:latin typeface="Franklin Gothic Demi" panose="020B0703020102020204" pitchFamily="34" charset="0"/>
              </a:rPr>
              <a:t>IceCube Gen2 </a:t>
            </a:r>
            <a:r>
              <a:rPr lang="en-US" sz="1800" dirty="0" smtClean="0">
                <a:solidFill>
                  <a:schemeClr val="bg1"/>
                </a:solidFill>
                <a:latin typeface="Franklin Gothic Demi" panose="020B0703020102020204" pitchFamily="34" charset="0"/>
              </a:rPr>
              <a:t>Observatory + The IceCube Upgrade</a:t>
            </a:r>
            <a:endParaRPr lang="en-US" sz="2000" dirty="0">
              <a:solidFill>
                <a:schemeClr val="bg1"/>
              </a:solidFill>
              <a:latin typeface="Franklin Gothic Demi" panose="020B0703020102020204" pitchFamily="34" charset="0"/>
            </a:endParaRPr>
          </a:p>
        </p:txBody>
      </p:sp>
      <p:sp>
        <p:nvSpPr>
          <p:cNvPr id="3" name="Subtitle 2"/>
          <p:cNvSpPr>
            <a:spLocks noGrp="1"/>
          </p:cNvSpPr>
          <p:nvPr>
            <p:ph type="subTitle" idx="1"/>
          </p:nvPr>
        </p:nvSpPr>
        <p:spPr>
          <a:xfrm>
            <a:off x="5906645" y="3655880"/>
            <a:ext cx="4146617" cy="2122349"/>
          </a:xfrm>
        </p:spPr>
        <p:txBody>
          <a:bodyPr>
            <a:normAutofit/>
          </a:bodyPr>
          <a:lstStyle/>
          <a:p>
            <a:pPr algn="l"/>
            <a:r>
              <a:rPr lang="en-US" dirty="0">
                <a:solidFill>
                  <a:srgbClr val="FF0000"/>
                </a:solidFill>
                <a:latin typeface="Franklin Gothic Demi" panose="020B0703020102020204" pitchFamily="34" charset="0"/>
              </a:rPr>
              <a:t>Kael Hanson</a:t>
            </a:r>
            <a:br>
              <a:rPr lang="en-US" dirty="0">
                <a:solidFill>
                  <a:srgbClr val="FF0000"/>
                </a:solidFill>
                <a:latin typeface="Franklin Gothic Demi" panose="020B0703020102020204" pitchFamily="34" charset="0"/>
              </a:rPr>
            </a:br>
            <a:r>
              <a:rPr lang="en-US" sz="1200" dirty="0">
                <a:solidFill>
                  <a:schemeClr val="bg1">
                    <a:lumMod val="65000"/>
                  </a:schemeClr>
                </a:solidFill>
                <a:latin typeface="Franklin Gothic Demi" panose="020B0703020102020204" pitchFamily="34" charset="0"/>
              </a:rPr>
              <a:t>Wisconsin IceCube Particle Astrophysics Center (WIPAC)</a:t>
            </a:r>
          </a:p>
          <a:p>
            <a:pPr algn="l">
              <a:spcBef>
                <a:spcPts val="0"/>
              </a:spcBef>
            </a:pPr>
            <a:r>
              <a:rPr lang="en-US" sz="1200" dirty="0">
                <a:solidFill>
                  <a:schemeClr val="bg1">
                    <a:lumMod val="65000"/>
                  </a:schemeClr>
                </a:solidFill>
                <a:latin typeface="Franklin Gothic Demi" panose="020B0703020102020204" pitchFamily="34" charset="0"/>
              </a:rPr>
              <a:t>University of Wisconsin – Madison</a:t>
            </a:r>
          </a:p>
          <a:p>
            <a:pPr algn="l">
              <a:spcBef>
                <a:spcPts val="600"/>
              </a:spcBef>
            </a:pPr>
            <a:r>
              <a:rPr lang="en-US" sz="1600" dirty="0">
                <a:solidFill>
                  <a:schemeClr val="bg1"/>
                </a:solidFill>
                <a:latin typeface="Franklin Gothic Demi" panose="020B0703020102020204" pitchFamily="34" charset="0"/>
              </a:rPr>
              <a:t>Madison BOOTCAMP </a:t>
            </a:r>
            <a:r>
              <a:rPr lang="en-US" sz="1600" dirty="0" smtClean="0">
                <a:solidFill>
                  <a:schemeClr val="bg1"/>
                </a:solidFill>
                <a:latin typeface="Franklin Gothic Demi" panose="020B0703020102020204" pitchFamily="34" charset="0"/>
              </a:rPr>
              <a:t>2019</a:t>
            </a:r>
            <a:endParaRPr lang="en-US" sz="1000" dirty="0">
              <a:solidFill>
                <a:schemeClr val="bg1">
                  <a:lumMod val="75000"/>
                </a:schemeClr>
              </a:solidFill>
              <a:latin typeface="Franklin Gothic Demi" panose="020B07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3312" y="3487738"/>
            <a:ext cx="1199430" cy="16557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202" y="5311643"/>
            <a:ext cx="4573229" cy="1229055"/>
          </a:xfrm>
          <a:prstGeom prst="rect">
            <a:avLst/>
          </a:prstGeom>
        </p:spPr>
      </p:pic>
    </p:spTree>
    <p:extLst>
      <p:ext uri="{BB962C8B-B14F-4D97-AF65-F5344CB8AC3E}">
        <p14:creationId xmlns:p14="http://schemas.microsoft.com/office/powerpoint/2010/main" val="1784861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Detecting</a:t>
            </a:r>
            <a:r>
              <a:rPr lang="fr-BE" dirty="0"/>
              <a:t> Neutrinos in the </a:t>
            </a:r>
            <a:r>
              <a:rPr lang="fr-BE" dirty="0" err="1"/>
              <a:t>Ice</a:t>
            </a:r>
            <a:endParaRPr lang="en-US" dirty="0"/>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10</a:t>
            </a:fld>
            <a:endParaRPr lang="en-US"/>
          </a:p>
        </p:txBody>
      </p:sp>
      <p:pic>
        <p:nvPicPr>
          <p:cNvPr id="6" name="Picture 5"/>
          <p:cNvPicPr>
            <a:picLocks noChangeAspect="1"/>
          </p:cNvPicPr>
          <p:nvPr/>
        </p:nvPicPr>
        <p:blipFill>
          <a:blip r:embed="rId2"/>
          <a:stretch>
            <a:fillRect/>
          </a:stretch>
        </p:blipFill>
        <p:spPr>
          <a:xfrm>
            <a:off x="6406341" y="969067"/>
            <a:ext cx="5332616" cy="5332616"/>
          </a:xfrm>
          <a:prstGeom prst="rect">
            <a:avLst/>
          </a:prstGeom>
        </p:spPr>
      </p:pic>
      <p:sp>
        <p:nvSpPr>
          <p:cNvPr id="7" name="TextBox 6"/>
          <p:cNvSpPr txBox="1"/>
          <p:nvPr/>
        </p:nvSpPr>
        <p:spPr>
          <a:xfrm>
            <a:off x="762000" y="1788715"/>
            <a:ext cx="5095702" cy="3693319"/>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IceCube is “water” Cherenkov detector: we detect the charged </a:t>
            </a:r>
            <a:r>
              <a:rPr lang="en-US" dirty="0" err="1">
                <a:solidFill>
                  <a:schemeClr val="bg1"/>
                </a:solidFill>
                <a:latin typeface="Franklin Gothic Demi" panose="020B0703020102020204" pitchFamily="34" charset="0"/>
              </a:rPr>
              <a:t>ultrarelativistic</a:t>
            </a:r>
            <a:r>
              <a:rPr lang="en-US" dirty="0">
                <a:solidFill>
                  <a:schemeClr val="bg1"/>
                </a:solidFill>
                <a:latin typeface="Franklin Gothic Demi" panose="020B0703020102020204" pitchFamily="34" charset="0"/>
              </a:rPr>
              <a:t> secondaries which are produced in neutrino scattering in ice or detect CR muons and their. stochastic secondaries.</a:t>
            </a:r>
          </a:p>
          <a:p>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Ice is a good calorimetric medium: we can get 10% resolution on E (</a:t>
            </a:r>
            <a:r>
              <a:rPr lang="en-US" dirty="0" err="1">
                <a:solidFill>
                  <a:schemeClr val="bg1"/>
                </a:solidFill>
                <a:latin typeface="Franklin Gothic Demi" panose="020B0703020102020204" pitchFamily="34" charset="0"/>
              </a:rPr>
              <a:t>dE</a:t>
            </a:r>
            <a:r>
              <a:rPr lang="en-US" dirty="0">
                <a:solidFill>
                  <a:schemeClr val="bg1"/>
                </a:solidFill>
                <a:latin typeface="Franklin Gothic Demi" panose="020B0703020102020204" pitchFamily="34" charset="0"/>
              </a:rPr>
              <a:t>/</a:t>
            </a:r>
            <a:r>
              <a:rPr lang="en-US" dirty="0" err="1">
                <a:solidFill>
                  <a:schemeClr val="bg1"/>
                </a:solidFill>
                <a:latin typeface="Franklin Gothic Demi" panose="020B0703020102020204" pitchFamily="34" charset="0"/>
              </a:rPr>
              <a:t>dX</a:t>
            </a:r>
            <a:r>
              <a:rPr lang="en-US" dirty="0">
                <a:solidFill>
                  <a:schemeClr val="bg1"/>
                </a:solidFill>
                <a:latin typeface="Franklin Gothic Demi" panose="020B0703020102020204" pitchFamily="34" charset="0"/>
              </a:rPr>
              <a:t> for muons).</a:t>
            </a:r>
          </a:p>
          <a:p>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Scattering and non-uniformity is problematic both for precision reconstruction and for simulation of the detector.  Still we are able to obtain O(½) degree angular resolution for tracks.</a:t>
            </a:r>
          </a:p>
        </p:txBody>
      </p:sp>
    </p:spTree>
    <p:extLst>
      <p:ext uri="{BB962C8B-B14F-4D97-AF65-F5344CB8AC3E}">
        <p14:creationId xmlns:p14="http://schemas.microsoft.com/office/powerpoint/2010/main" val="1563725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Flavor Identification in Giant NTs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11</a:t>
            </a:fld>
            <a:endParaRPr lang="en-US"/>
          </a:p>
        </p:txBody>
      </p:sp>
      <p:pic>
        <p:nvPicPr>
          <p:cNvPr id="6" name="Picture 5"/>
          <p:cNvPicPr>
            <a:picLocks noChangeAspect="1"/>
          </p:cNvPicPr>
          <p:nvPr/>
        </p:nvPicPr>
        <p:blipFill>
          <a:blip r:embed="rId3"/>
          <a:stretch>
            <a:fillRect/>
          </a:stretch>
        </p:blipFill>
        <p:spPr>
          <a:xfrm>
            <a:off x="1346684" y="1136654"/>
            <a:ext cx="10260631" cy="4997441"/>
          </a:xfrm>
          <a:prstGeom prst="rect">
            <a:avLst/>
          </a:prstGeom>
        </p:spPr>
      </p:pic>
    </p:spTree>
    <p:extLst>
      <p:ext uri="{BB962C8B-B14F-4D97-AF65-F5344CB8AC3E}">
        <p14:creationId xmlns:p14="http://schemas.microsoft.com/office/powerpoint/2010/main" val="5459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Scattered Cherenkov Photon Tracks in Ice: A HE Muon</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12</a:t>
            </a:fld>
            <a:endParaRPr lang="en-US"/>
          </a:p>
        </p:txBody>
      </p:sp>
      <p:pic>
        <p:nvPicPr>
          <p:cNvPr id="6" name="Picture 5"/>
          <p:cNvPicPr>
            <a:picLocks noChangeAspect="1"/>
          </p:cNvPicPr>
          <p:nvPr/>
        </p:nvPicPr>
        <p:blipFill>
          <a:blip r:embed="rId2"/>
          <a:stretch>
            <a:fillRect/>
          </a:stretch>
        </p:blipFill>
        <p:spPr>
          <a:xfrm>
            <a:off x="762000" y="1304589"/>
            <a:ext cx="10416331" cy="5051761"/>
          </a:xfrm>
          <a:prstGeom prst="rect">
            <a:avLst/>
          </a:prstGeom>
        </p:spPr>
      </p:pic>
    </p:spTree>
    <p:extLst>
      <p:ext uri="{BB962C8B-B14F-4D97-AF65-F5344CB8AC3E}">
        <p14:creationId xmlns:p14="http://schemas.microsoft.com/office/powerpoint/2010/main" val="4229756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Photons from an electromagnetic cascade</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13</a:t>
            </a:fld>
            <a:endParaRPr lang="en-US"/>
          </a:p>
        </p:txBody>
      </p:sp>
      <p:pic>
        <p:nvPicPr>
          <p:cNvPr id="7" name="Picture 6"/>
          <p:cNvPicPr>
            <a:picLocks noChangeAspect="1"/>
          </p:cNvPicPr>
          <p:nvPr/>
        </p:nvPicPr>
        <p:blipFill>
          <a:blip r:embed="rId2"/>
          <a:stretch>
            <a:fillRect/>
          </a:stretch>
        </p:blipFill>
        <p:spPr>
          <a:xfrm>
            <a:off x="762000" y="1158042"/>
            <a:ext cx="10260631" cy="5051761"/>
          </a:xfrm>
          <a:prstGeom prst="rect">
            <a:avLst/>
          </a:prstGeom>
        </p:spPr>
      </p:pic>
    </p:spTree>
    <p:extLst>
      <p:ext uri="{BB962C8B-B14F-4D97-AF65-F5344CB8AC3E}">
        <p14:creationId xmlns:p14="http://schemas.microsoft.com/office/powerpoint/2010/main" val="442929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468" y="0"/>
            <a:ext cx="10326532" cy="6862841"/>
          </a:xfrm>
          <a:prstGeom prst="rect">
            <a:avLst/>
          </a:prstGeom>
        </p:spPr>
      </p:pic>
      <p:sp>
        <p:nvSpPr>
          <p:cNvPr id="3" name="Title 2"/>
          <p:cNvSpPr>
            <a:spLocks noGrp="1"/>
          </p:cNvSpPr>
          <p:nvPr>
            <p:ph type="title"/>
          </p:nvPr>
        </p:nvSpPr>
        <p:spPr>
          <a:xfrm>
            <a:off x="2166782" y="868363"/>
            <a:ext cx="9180668" cy="2852737"/>
          </a:xfrm>
        </p:spPr>
        <p:txBody>
          <a:bodyPr>
            <a:normAutofit/>
          </a:bodyPr>
          <a:lstStyle/>
          <a:p>
            <a:r>
              <a:rPr lang="en-US" sz="4800" dirty="0">
                <a:solidFill>
                  <a:schemeClr val="bg1"/>
                </a:solidFill>
                <a:latin typeface="Franklin Gothic Demi" panose="020B0703020102020204" pitchFamily="34" charset="0"/>
              </a:rPr>
              <a:t>Part </a:t>
            </a:r>
            <a:r>
              <a:rPr lang="en-US" sz="4800" dirty="0" err="1">
                <a:solidFill>
                  <a:schemeClr val="bg1"/>
                </a:solidFill>
                <a:latin typeface="Franklin Gothic Demi" panose="020B0703020102020204" pitchFamily="34" charset="0"/>
              </a:rPr>
              <a:t>IIb</a:t>
            </a:r>
            <a:r>
              <a:rPr lang="en-US" sz="4800" dirty="0">
                <a:solidFill>
                  <a:schemeClr val="bg1"/>
                </a:solidFill>
                <a:latin typeface="Franklin Gothic Demi" panose="020B0703020102020204" pitchFamily="34" charset="0"/>
              </a:rPr>
              <a:t>: IceCube Gen2 – The Future of Neutrino Astronomy</a:t>
            </a:r>
          </a:p>
        </p:txBody>
      </p:sp>
      <p:sp>
        <p:nvSpPr>
          <p:cNvPr id="4" name="Text Placeholder 3"/>
          <p:cNvSpPr>
            <a:spLocks noGrp="1"/>
          </p:cNvSpPr>
          <p:nvPr>
            <p:ph type="body" idx="1"/>
          </p:nvPr>
        </p:nvSpPr>
        <p:spPr>
          <a:xfrm>
            <a:off x="0" y="691232"/>
            <a:ext cx="1865468" cy="3420955"/>
          </a:xfrm>
        </p:spPr>
        <p:txBody>
          <a:bodyPr>
            <a:normAutofit/>
          </a:bodyPr>
          <a:lstStyle/>
          <a:p>
            <a:pPr>
              <a:lnSpc>
                <a:spcPct val="300000"/>
              </a:lnSpc>
            </a:pPr>
            <a:r>
              <a:rPr lang="en-US" sz="1600" dirty="0">
                <a:solidFill>
                  <a:schemeClr val="bg1"/>
                </a:solidFill>
                <a:latin typeface="Franklin Gothic Demi" panose="020B0703020102020204" pitchFamily="34" charset="0"/>
              </a:rPr>
              <a:t>IceCube Upgrade</a:t>
            </a:r>
          </a:p>
          <a:p>
            <a:pPr>
              <a:lnSpc>
                <a:spcPct val="300000"/>
              </a:lnSpc>
            </a:pPr>
            <a:r>
              <a:rPr lang="en-US" sz="1600" dirty="0">
                <a:solidFill>
                  <a:schemeClr val="bg1"/>
                </a:solidFill>
                <a:latin typeface="Franklin Gothic Demi" panose="020B0703020102020204" pitchFamily="34" charset="0"/>
              </a:rPr>
              <a:t>High Energy Array</a:t>
            </a:r>
          </a:p>
          <a:p>
            <a:pPr>
              <a:lnSpc>
                <a:spcPct val="300000"/>
              </a:lnSpc>
            </a:pPr>
            <a:r>
              <a:rPr lang="en-US" sz="1600" dirty="0">
                <a:solidFill>
                  <a:schemeClr val="bg1"/>
                </a:solidFill>
                <a:latin typeface="Franklin Gothic Demi" panose="020B0703020102020204" pitchFamily="34" charset="0"/>
              </a:rPr>
              <a:t>Cosmic Ray Array</a:t>
            </a:r>
          </a:p>
          <a:p>
            <a:pPr>
              <a:lnSpc>
                <a:spcPct val="300000"/>
              </a:lnSpc>
            </a:pPr>
            <a:r>
              <a:rPr lang="en-US" sz="1600" dirty="0">
                <a:solidFill>
                  <a:schemeClr val="bg1"/>
                </a:solidFill>
                <a:latin typeface="Franklin Gothic Demi" panose="020B0703020102020204" pitchFamily="34" charset="0"/>
              </a:rPr>
              <a:t>Radio Array</a:t>
            </a:r>
          </a:p>
        </p:txBody>
      </p:sp>
      <p:sp>
        <p:nvSpPr>
          <p:cNvPr id="2" name="Date Placeholder 1"/>
          <p:cNvSpPr>
            <a:spLocks noGrp="1"/>
          </p:cNvSpPr>
          <p:nvPr>
            <p:ph type="dt" sz="half" idx="10"/>
          </p:nvPr>
        </p:nvSpPr>
        <p:spPr/>
        <p:txBody>
          <a:bodyPr/>
          <a:lstStyle/>
          <a:p>
            <a:r>
              <a:rPr lang="en-US" smtClean="0"/>
              <a:t>2019 | 06 | 12</a:t>
            </a:r>
            <a:endParaRPr lang="en-US"/>
          </a:p>
        </p:txBody>
      </p:sp>
      <p:sp>
        <p:nvSpPr>
          <p:cNvPr id="6" name="Footer Placeholder 5"/>
          <p:cNvSpPr>
            <a:spLocks noGrp="1"/>
          </p:cNvSpPr>
          <p:nvPr>
            <p:ph type="ftr" sz="quarter" idx="11"/>
          </p:nvPr>
        </p:nvSpPr>
        <p:spPr/>
        <p:txBody>
          <a:bodyPr/>
          <a:lstStyle/>
          <a:p>
            <a:r>
              <a:rPr lang="fr-FR" smtClean="0"/>
              <a:t>K. Hanson - Madison Bootcamp 2019</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14</a:t>
            </a:fld>
            <a:endParaRPr lang="en-US"/>
          </a:p>
        </p:txBody>
      </p:sp>
      <p:sp>
        <p:nvSpPr>
          <p:cNvPr id="8" name="TextBox 7"/>
          <p:cNvSpPr txBox="1"/>
          <p:nvPr/>
        </p:nvSpPr>
        <p:spPr>
          <a:xfrm>
            <a:off x="8411182" y="5123234"/>
            <a:ext cx="3638145" cy="646331"/>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IceCube Gen2 White Paper:</a:t>
            </a:r>
          </a:p>
          <a:p>
            <a:r>
              <a:rPr lang="en-US" dirty="0" err="1">
                <a:solidFill>
                  <a:schemeClr val="bg1"/>
                </a:solidFill>
                <a:latin typeface="Franklin Gothic Demi" panose="020B0703020102020204" pitchFamily="34" charset="0"/>
              </a:rPr>
              <a:t>arXiv</a:t>
            </a:r>
            <a:r>
              <a:rPr lang="en-US" dirty="0">
                <a:solidFill>
                  <a:schemeClr val="bg1"/>
                </a:solidFill>
                <a:latin typeface="Franklin Gothic Demi" panose="020B0703020102020204" pitchFamily="34" charset="0"/>
              </a:rPr>
              <a:t>: 1412.5106v2</a:t>
            </a:r>
          </a:p>
        </p:txBody>
      </p:sp>
    </p:spTree>
    <p:extLst>
      <p:ext uri="{BB962C8B-B14F-4D97-AF65-F5344CB8AC3E}">
        <p14:creationId xmlns:p14="http://schemas.microsoft.com/office/powerpoint/2010/main" val="3303649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11430000" cy="914400"/>
          </a:xfrm>
          <a:solidFill>
            <a:schemeClr val="bg2">
              <a:lumMod val="25000"/>
            </a:schemeClr>
          </a:solidFill>
        </p:spPr>
        <p:txBody>
          <a:bodyPr>
            <a:normAutofit/>
          </a:bodyPr>
          <a:lstStyle/>
          <a:p>
            <a:r>
              <a:rPr lang="en-US" sz="3600" dirty="0"/>
              <a:t>Getting Back to those PeV-Scale Neutrinos</a:t>
            </a:r>
            <a:endParaRPr lang="en-US" sz="1800" dirty="0"/>
          </a:p>
        </p:txBody>
      </p:sp>
      <p:pic>
        <p:nvPicPr>
          <p:cNvPr id="2" name="Picture 1"/>
          <p:cNvPicPr>
            <a:picLocks noChangeAspect="1"/>
          </p:cNvPicPr>
          <p:nvPr/>
        </p:nvPicPr>
        <p:blipFill>
          <a:blip r:embed="rId2"/>
          <a:stretch>
            <a:fillRect/>
          </a:stretch>
        </p:blipFill>
        <p:spPr>
          <a:xfrm>
            <a:off x="8468458" y="1951320"/>
            <a:ext cx="3404128" cy="2238993"/>
          </a:xfrm>
          <a:prstGeom prst="rect">
            <a:avLst/>
          </a:prstGeom>
        </p:spPr>
      </p:pic>
      <p:pic>
        <p:nvPicPr>
          <p:cNvPr id="11" name="Picture 10"/>
          <p:cNvPicPr>
            <a:picLocks noChangeAspect="1"/>
          </p:cNvPicPr>
          <p:nvPr/>
        </p:nvPicPr>
        <p:blipFill>
          <a:blip r:embed="rId3"/>
          <a:stretch>
            <a:fillRect/>
          </a:stretch>
        </p:blipFill>
        <p:spPr>
          <a:xfrm>
            <a:off x="308454" y="1516322"/>
            <a:ext cx="3212870" cy="3225064"/>
          </a:xfrm>
          <a:prstGeom prst="rect">
            <a:avLst/>
          </a:prstGeom>
        </p:spPr>
      </p:pic>
      <p:sp>
        <p:nvSpPr>
          <p:cNvPr id="12" name="TextBox 11"/>
          <p:cNvSpPr txBox="1"/>
          <p:nvPr/>
        </p:nvSpPr>
        <p:spPr>
          <a:xfrm>
            <a:off x="301629" y="4741386"/>
            <a:ext cx="3219695" cy="830997"/>
          </a:xfrm>
          <a:prstGeom prst="rect">
            <a:avLst/>
          </a:prstGeom>
          <a:noFill/>
        </p:spPr>
        <p:txBody>
          <a:bodyPr wrap="square" rtlCol="0">
            <a:spAutoFit/>
          </a:bodyPr>
          <a:lstStyle/>
          <a:p>
            <a:r>
              <a:rPr lang="en-US" sz="1200" dirty="0">
                <a:solidFill>
                  <a:srgbClr val="FFFF00"/>
                </a:solidFill>
                <a:latin typeface="Franklin Gothic Demi" panose="020B0703020102020204" pitchFamily="34" charset="0"/>
                <a:cs typeface="Arial" panose="020B0604020202020204" pitchFamily="34" charset="0"/>
              </a:rPr>
              <a:t>A muon neutrino event recorded Jun 2014 which deposited 2.6 PeV of energy in the IceCube detector.  The parent neutrino’s energy is in the range 5-10 PeV.</a:t>
            </a:r>
          </a:p>
        </p:txBody>
      </p:sp>
      <p:sp>
        <p:nvSpPr>
          <p:cNvPr id="13" name="TextBox 12"/>
          <p:cNvSpPr txBox="1"/>
          <p:nvPr/>
        </p:nvSpPr>
        <p:spPr>
          <a:xfrm>
            <a:off x="8476765" y="4190313"/>
            <a:ext cx="3395821" cy="1015663"/>
          </a:xfrm>
          <a:prstGeom prst="rect">
            <a:avLst/>
          </a:prstGeom>
          <a:noFill/>
        </p:spPr>
        <p:txBody>
          <a:bodyPr wrap="square" rtlCol="0">
            <a:spAutoFit/>
          </a:bodyPr>
          <a:lstStyle/>
          <a:p>
            <a:r>
              <a:rPr lang="en-US" sz="1200" dirty="0">
                <a:solidFill>
                  <a:srgbClr val="FFFF00"/>
                </a:solidFill>
                <a:latin typeface="Franklin Gothic Demi" panose="020B0703020102020204" pitchFamily="34" charset="0"/>
                <a:cs typeface="Arial" panose="020B0604020202020204" pitchFamily="34" charset="0"/>
              </a:rPr>
              <a:t>IceCube Collaboration, </a:t>
            </a:r>
            <a:r>
              <a:rPr lang="en-US" sz="1200" dirty="0" err="1">
                <a:solidFill>
                  <a:srgbClr val="FFFF00"/>
                </a:solidFill>
                <a:latin typeface="Franklin Gothic Demi" panose="020B0703020102020204" pitchFamily="34" charset="0"/>
                <a:cs typeface="Arial" panose="020B0604020202020204" pitchFamily="34" charset="0"/>
              </a:rPr>
              <a:t>ApJ</a:t>
            </a:r>
            <a:r>
              <a:rPr lang="en-US" sz="1200" dirty="0">
                <a:solidFill>
                  <a:srgbClr val="FFFF00"/>
                </a:solidFill>
                <a:latin typeface="Franklin Gothic Demi" panose="020B0703020102020204" pitchFamily="34" charset="0"/>
                <a:cs typeface="Arial" panose="020B0604020202020204" pitchFamily="34" charset="0"/>
              </a:rPr>
              <a:t> 809, 98 (2015) – the IceCube global fit paper demonstrating a poorly constrained astrophysical signal nonetheless clearly above conventional and prompt atmospheric neutrinos.</a:t>
            </a:r>
          </a:p>
        </p:txBody>
      </p:sp>
      <p:sp>
        <p:nvSpPr>
          <p:cNvPr id="14" name="Content Placeholder 1"/>
          <p:cNvSpPr txBox="1">
            <a:spLocks/>
          </p:cNvSpPr>
          <p:nvPr/>
        </p:nvSpPr>
        <p:spPr>
          <a:xfrm>
            <a:off x="3757089" y="1951319"/>
            <a:ext cx="4467298" cy="4209123"/>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solidFill>
                  <a:schemeClr val="bg1"/>
                </a:solidFill>
                <a:latin typeface="Franklin Gothic Demi" panose="020B0703020102020204" pitchFamily="34" charset="0"/>
              </a:rPr>
              <a:t>Background-free region for study of </a:t>
            </a:r>
          </a:p>
          <a:p>
            <a:pPr lvl="1">
              <a:lnSpc>
                <a:spcPct val="120000"/>
              </a:lnSpc>
              <a:spcBef>
                <a:spcPts val="0"/>
              </a:spcBef>
            </a:pPr>
            <a:r>
              <a:rPr lang="en-US" dirty="0">
                <a:solidFill>
                  <a:schemeClr val="bg1"/>
                </a:solidFill>
                <a:latin typeface="Franklin Gothic Demi" panose="020B0703020102020204" pitchFamily="34" charset="0"/>
              </a:rPr>
              <a:t>Point sources</a:t>
            </a:r>
          </a:p>
          <a:p>
            <a:pPr lvl="1">
              <a:lnSpc>
                <a:spcPct val="120000"/>
              </a:lnSpc>
              <a:spcBef>
                <a:spcPts val="0"/>
              </a:spcBef>
            </a:pPr>
            <a:r>
              <a:rPr lang="en-US" dirty="0">
                <a:solidFill>
                  <a:schemeClr val="bg1"/>
                </a:solidFill>
                <a:latin typeface="Franklin Gothic Demi" panose="020B0703020102020204" pitchFamily="34" charset="0"/>
              </a:rPr>
              <a:t>Correlation studies</a:t>
            </a:r>
          </a:p>
          <a:p>
            <a:pPr lvl="1">
              <a:lnSpc>
                <a:spcPct val="120000"/>
              </a:lnSpc>
              <a:spcBef>
                <a:spcPts val="0"/>
              </a:spcBef>
            </a:pPr>
            <a:r>
              <a:rPr lang="en-US" dirty="0">
                <a:solidFill>
                  <a:schemeClr val="bg1"/>
                </a:solidFill>
                <a:latin typeface="Franklin Gothic Demi" panose="020B0703020102020204" pitchFamily="34" charset="0"/>
              </a:rPr>
              <a:t>Energy spectra</a:t>
            </a:r>
          </a:p>
          <a:p>
            <a:pPr>
              <a:lnSpc>
                <a:spcPct val="120000"/>
              </a:lnSpc>
            </a:pPr>
            <a:r>
              <a:rPr lang="en-US" dirty="0">
                <a:solidFill>
                  <a:schemeClr val="bg1"/>
                </a:solidFill>
                <a:latin typeface="Franklin Gothic Demi" panose="020B0703020102020204" pitchFamily="34" charset="0"/>
              </a:rPr>
              <a:t>Gen2/HEA would deliver O(10) events per year above 1 PeV</a:t>
            </a:r>
          </a:p>
          <a:p>
            <a:pPr>
              <a:lnSpc>
                <a:spcPct val="120000"/>
              </a:lnSpc>
            </a:pPr>
            <a:r>
              <a:rPr lang="en-US" dirty="0">
                <a:solidFill>
                  <a:schemeClr val="bg1"/>
                </a:solidFill>
                <a:latin typeface="Franklin Gothic Demi" panose="020B0703020102020204" pitchFamily="34" charset="0"/>
              </a:rPr>
              <a:t>At PeV scales new phenomena arise which help disentangle flavors providing information on source physics:</a:t>
            </a:r>
          </a:p>
          <a:p>
            <a:pPr lvl="1">
              <a:lnSpc>
                <a:spcPct val="120000"/>
              </a:lnSpc>
              <a:spcBef>
                <a:spcPts val="0"/>
              </a:spcBef>
            </a:pPr>
            <a:r>
              <a:rPr lang="en-US" dirty="0">
                <a:solidFill>
                  <a:schemeClr val="bg1"/>
                </a:solidFill>
                <a:latin typeface="Franklin Gothic Demi" panose="020B0703020102020204" pitchFamily="34" charset="0"/>
              </a:rPr>
              <a:t>Tau double bangs – with separated bangs – O(1-2) per year in IceCube Gen2/HEA</a:t>
            </a:r>
          </a:p>
          <a:p>
            <a:pPr lvl="1">
              <a:lnSpc>
                <a:spcPct val="120000"/>
              </a:lnSpc>
              <a:spcBef>
                <a:spcPts val="0"/>
              </a:spcBef>
            </a:pPr>
            <a:r>
              <a:rPr lang="en-US" dirty="0">
                <a:solidFill>
                  <a:schemeClr val="bg1"/>
                </a:solidFill>
                <a:latin typeface="Franklin Gothic Demi" panose="020B0703020102020204" pitchFamily="34" charset="0"/>
              </a:rPr>
              <a:t>Glashow resonance events [arXiv:1108.3163 </a:t>
            </a:r>
            <a:r>
              <a:rPr lang="en-US" dirty="0" err="1">
                <a:solidFill>
                  <a:schemeClr val="bg1"/>
                </a:solidFill>
                <a:latin typeface="Franklin Gothic Demi" panose="020B0703020102020204" pitchFamily="34" charset="0"/>
              </a:rPr>
              <a:t>Battacharya</a:t>
            </a:r>
            <a:r>
              <a:rPr lang="en-US" dirty="0">
                <a:solidFill>
                  <a:schemeClr val="bg1"/>
                </a:solidFill>
                <a:latin typeface="Franklin Gothic Demi" panose="020B0703020102020204" pitchFamily="34" charset="0"/>
              </a:rPr>
              <a:t>, et al] have pure muon, tau lollipop signatures – discrimination of </a:t>
            </a:r>
            <a:r>
              <a:rPr lang="en-US" dirty="0">
                <a:solidFill>
                  <a:schemeClr val="bg1"/>
                </a:solidFill>
                <a:latin typeface="Franklin Gothic Demi" panose="020B0703020102020204" pitchFamily="34" charset="0"/>
                <a:cs typeface="Times New Roman" panose="02020603050405020304" pitchFamily="18" charset="0"/>
              </a:rPr>
              <a:t>pp</a:t>
            </a:r>
            <a:r>
              <a:rPr lang="en-US" dirty="0">
                <a:solidFill>
                  <a:schemeClr val="bg1"/>
                </a:solidFill>
                <a:latin typeface="Franklin Gothic Demi" panose="020B0703020102020204" pitchFamily="34" charset="0"/>
              </a:rPr>
              <a:t> versus </a:t>
            </a:r>
            <a:r>
              <a:rPr lang="en-US" dirty="0">
                <a:solidFill>
                  <a:schemeClr val="bg1"/>
                </a:solidFill>
                <a:latin typeface="Franklin Gothic Demi" panose="020B0703020102020204" pitchFamily="34" charset="0"/>
                <a:cs typeface="Times New Roman" panose="02020603050405020304" pitchFamily="18" charset="0"/>
              </a:rPr>
              <a:t>p</a:t>
            </a:r>
            <a:r>
              <a:rPr lang="en-US" dirty="0">
                <a:solidFill>
                  <a:schemeClr val="bg1"/>
                </a:solidFill>
                <a:latin typeface="Franklin Gothic Demi" panose="020B0703020102020204" pitchFamily="34" charset="0"/>
                <a:sym typeface="Symbol" panose="05050102010706020507" pitchFamily="18" charset="2"/>
              </a:rPr>
              <a:t> at source.</a:t>
            </a:r>
            <a:endParaRPr lang="en-US" dirty="0">
              <a:solidFill>
                <a:schemeClr val="bg1"/>
              </a:solidFill>
              <a:latin typeface="Franklin Gothic Demi" panose="020B0703020102020204" pitchFamily="34" charset="0"/>
            </a:endParaRPr>
          </a:p>
        </p:txBody>
      </p:sp>
      <p:sp>
        <p:nvSpPr>
          <p:cNvPr id="3" name="TextBox 2"/>
          <p:cNvSpPr txBox="1"/>
          <p:nvPr/>
        </p:nvSpPr>
        <p:spPr>
          <a:xfrm>
            <a:off x="3765395" y="1243433"/>
            <a:ext cx="4458992" cy="707886"/>
          </a:xfrm>
          <a:prstGeom prst="rect">
            <a:avLst/>
          </a:prstGeom>
          <a:noFill/>
        </p:spPr>
        <p:txBody>
          <a:bodyPr wrap="square" rtlCol="0">
            <a:spAutoFit/>
          </a:bodyPr>
          <a:lstStyle/>
          <a:p>
            <a:r>
              <a:rPr lang="en-US" sz="2000" dirty="0">
                <a:solidFill>
                  <a:schemeClr val="bg1"/>
                </a:solidFill>
                <a:latin typeface="Franklin Gothic Demi" panose="020B0703020102020204" pitchFamily="34" charset="0"/>
              </a:rPr>
              <a:t>Region above 100 TeV is sweet spot for neutrino astrophysics: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6" y="2884"/>
            <a:ext cx="662389" cy="914400"/>
          </a:xfrm>
          <a:prstGeom prst="rect">
            <a:avLst/>
          </a:prstGeom>
        </p:spPr>
      </p:pic>
      <p:sp>
        <p:nvSpPr>
          <p:cNvPr id="5" name="Date Placeholder 4"/>
          <p:cNvSpPr>
            <a:spLocks noGrp="1"/>
          </p:cNvSpPr>
          <p:nvPr>
            <p:ph type="dt" sz="half" idx="10"/>
          </p:nvPr>
        </p:nvSpPr>
        <p:spPr/>
        <p:txBody>
          <a:bodyPr/>
          <a:lstStyle/>
          <a:p>
            <a:r>
              <a:rPr lang="en-US" smtClean="0"/>
              <a:t>2019 | 06 | 12</a:t>
            </a:r>
            <a:endParaRPr lang="en-US"/>
          </a:p>
        </p:txBody>
      </p:sp>
      <p:sp>
        <p:nvSpPr>
          <p:cNvPr id="16" name="Footer Placeholder 15"/>
          <p:cNvSpPr>
            <a:spLocks noGrp="1"/>
          </p:cNvSpPr>
          <p:nvPr>
            <p:ph type="ftr" sz="quarter" idx="11"/>
          </p:nvPr>
        </p:nvSpPr>
        <p:spPr/>
        <p:txBody>
          <a:bodyPr/>
          <a:lstStyle/>
          <a:p>
            <a:r>
              <a:rPr lang="fr-FR" smtClean="0"/>
              <a:t>K. Hanson - Madison Bootcamp 2019</a:t>
            </a:r>
            <a:endParaRPr lang="en-US"/>
          </a:p>
        </p:txBody>
      </p:sp>
      <p:sp>
        <p:nvSpPr>
          <p:cNvPr id="17" name="Slide Number Placeholder 16"/>
          <p:cNvSpPr>
            <a:spLocks noGrp="1"/>
          </p:cNvSpPr>
          <p:nvPr>
            <p:ph type="sldNum" sz="quarter" idx="12"/>
          </p:nvPr>
        </p:nvSpPr>
        <p:spPr/>
        <p:txBody>
          <a:bodyPr/>
          <a:lstStyle/>
          <a:p>
            <a:fld id="{A9C085CC-D391-4853-9810-5517AFBE7690}" type="slidenum">
              <a:rPr lang="en-US" smtClean="0"/>
              <a:t>15</a:t>
            </a:fld>
            <a:endParaRPr lang="en-US"/>
          </a:p>
        </p:txBody>
      </p:sp>
    </p:spTree>
    <p:extLst>
      <p:ext uri="{BB962C8B-B14F-4D97-AF65-F5344CB8AC3E}">
        <p14:creationId xmlns:p14="http://schemas.microsoft.com/office/powerpoint/2010/main" val="318050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FF0000"/>
                </a:solidFill>
              </a:rPr>
              <a:t>2019 | 06 | 12</a:t>
            </a:r>
            <a:endParaRPr lang="en-US" dirty="0">
              <a:solidFill>
                <a:srgbClr val="FF0000"/>
              </a:solidFill>
            </a:endParaRPr>
          </a:p>
        </p:txBody>
      </p:sp>
      <p:sp>
        <p:nvSpPr>
          <p:cNvPr id="4" name="Footer Placeholder 3"/>
          <p:cNvSpPr>
            <a:spLocks noGrp="1"/>
          </p:cNvSpPr>
          <p:nvPr>
            <p:ph type="ftr" sz="quarter" idx="11"/>
          </p:nvPr>
        </p:nvSpPr>
        <p:spPr/>
        <p:txBody>
          <a:bodyPr/>
          <a:lstStyle/>
          <a:p>
            <a:r>
              <a:rPr lang="fr-FR" smtClean="0">
                <a:solidFill>
                  <a:srgbClr val="FF0000"/>
                </a:solidFill>
              </a:rPr>
              <a:t>K. Hanson - Madison Bootcamp 2019</a:t>
            </a:r>
            <a:endParaRPr lang="en-US">
              <a:solidFill>
                <a:srgbClr val="FF0000"/>
              </a:solidFill>
            </a:endParaRPr>
          </a:p>
        </p:txBody>
      </p:sp>
      <p:sp>
        <p:nvSpPr>
          <p:cNvPr id="5" name="Slide Number Placeholder 4"/>
          <p:cNvSpPr>
            <a:spLocks noGrp="1"/>
          </p:cNvSpPr>
          <p:nvPr>
            <p:ph type="sldNum" sz="quarter" idx="12"/>
          </p:nvPr>
        </p:nvSpPr>
        <p:spPr/>
        <p:txBody>
          <a:bodyPr/>
          <a:lstStyle/>
          <a:p>
            <a:fld id="{A06C4592-94FC-4A24-9C11-938348FC8AD6}" type="slidenum">
              <a:rPr lang="en-US" smtClean="0">
                <a:solidFill>
                  <a:srgbClr val="FF0000"/>
                </a:solidFill>
              </a:rPr>
              <a:pPr/>
              <a:t>16</a:t>
            </a:fld>
            <a:endParaRPr lang="en-US">
              <a:solidFill>
                <a:srgbClr val="FF0000"/>
              </a:solidFill>
            </a:endParaRPr>
          </a:p>
        </p:txBody>
      </p:sp>
      <p:sp>
        <p:nvSpPr>
          <p:cNvPr id="7" name="Title 6"/>
          <p:cNvSpPr>
            <a:spLocks noGrp="1"/>
          </p:cNvSpPr>
          <p:nvPr>
            <p:ph type="title"/>
          </p:nvPr>
        </p:nvSpPr>
        <p:spPr/>
        <p:txBody>
          <a:bodyPr/>
          <a:lstStyle/>
          <a:p>
            <a:r>
              <a:rPr lang="en-US" dirty="0"/>
              <a:t>PeV neutrinos don’t need dense detector</a:t>
            </a:r>
          </a:p>
        </p:txBody>
      </p:sp>
      <p:pic>
        <p:nvPicPr>
          <p:cNvPr id="8" name="Picture 7"/>
          <p:cNvPicPr>
            <a:picLocks noChangeAspect="1"/>
          </p:cNvPicPr>
          <p:nvPr/>
        </p:nvPicPr>
        <p:blipFill>
          <a:blip r:embed="rId3"/>
          <a:stretch>
            <a:fillRect/>
          </a:stretch>
        </p:blipFill>
        <p:spPr>
          <a:xfrm>
            <a:off x="5105202" y="1098254"/>
            <a:ext cx="7010796" cy="5258096"/>
          </a:xfrm>
          <a:prstGeom prst="rect">
            <a:avLst/>
          </a:prstGeom>
        </p:spPr>
      </p:pic>
      <p:sp>
        <p:nvSpPr>
          <p:cNvPr id="9" name="TextBox 8"/>
          <p:cNvSpPr txBox="1"/>
          <p:nvPr/>
        </p:nvSpPr>
        <p:spPr>
          <a:xfrm>
            <a:off x="1033535" y="1927215"/>
            <a:ext cx="4646862" cy="3416320"/>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Arial" panose="020B0604020202020204" pitchFamily="34" charset="0"/>
              </a:rPr>
              <a:t>Take Bert – one of the two original ~ 1 PeV neutrinos found in IceCube data.</a:t>
            </a:r>
          </a:p>
          <a:p>
            <a:endParaRPr lang="en-US" dirty="0">
              <a:solidFill>
                <a:schemeClr val="bg1"/>
              </a:solidFill>
              <a:latin typeface="Franklin Gothic Demi" panose="020B0703020102020204" pitchFamily="34" charset="0"/>
              <a:cs typeface="Arial" panose="020B0604020202020204" pitchFamily="34" charset="0"/>
            </a:endParaRPr>
          </a:p>
          <a:p>
            <a:r>
              <a:rPr lang="en-US" dirty="0">
                <a:solidFill>
                  <a:schemeClr val="bg1"/>
                </a:solidFill>
                <a:latin typeface="Franklin Gothic Demi" panose="020B0703020102020204" pitchFamily="34" charset="0"/>
                <a:cs typeface="Arial" panose="020B0604020202020204" pitchFamily="34" charset="0"/>
              </a:rPr>
              <a:t>Study reconstruction of this event with </a:t>
            </a:r>
            <a:r>
              <a:rPr lang="en-US" i="1" dirty="0">
                <a:solidFill>
                  <a:schemeClr val="bg1"/>
                </a:solidFill>
                <a:latin typeface="Franklin Gothic Demi" panose="020B0703020102020204" pitchFamily="34" charset="0"/>
                <a:cs typeface="Arial" panose="020B0604020202020204" pitchFamily="34" charset="0"/>
              </a:rPr>
              <a:t>real</a:t>
            </a:r>
            <a:r>
              <a:rPr lang="en-US" dirty="0">
                <a:solidFill>
                  <a:schemeClr val="bg1"/>
                </a:solidFill>
                <a:latin typeface="Franklin Gothic Demi" panose="020B0703020102020204" pitchFamily="34" charset="0"/>
                <a:cs typeface="Arial" panose="020B0604020202020204" pitchFamily="34" charset="0"/>
              </a:rPr>
              <a:t> sparse detector: IceCube with strings removed to simulate wider spacing.  With 20 strings separated by 250 m</a:t>
            </a:r>
          </a:p>
          <a:p>
            <a:endParaRPr lang="en-US" dirty="0">
              <a:solidFill>
                <a:schemeClr val="bg1"/>
              </a:solidFill>
              <a:latin typeface="Franklin Gothic Demi" panose="020B0703020102020204" pitchFamily="34" charset="0"/>
              <a:cs typeface="Arial" panose="020B0604020202020204" pitchFamily="34" charset="0"/>
            </a:endParaRP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Vertex resolution 	12 m</a:t>
            </a: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Angular resolution	30° </a:t>
            </a: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Energy resolution	10%</a:t>
            </a: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a:t>
            </a:r>
          </a:p>
        </p:txBody>
      </p:sp>
    </p:spTree>
    <p:extLst>
      <p:ext uri="{BB962C8B-B14F-4D97-AF65-F5344CB8AC3E}">
        <p14:creationId xmlns:p14="http://schemas.microsoft.com/office/powerpoint/2010/main" val="2315903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Conceptual Design</a:t>
            </a:r>
            <a:endParaRPr lang="en-US" sz="2400" dirty="0"/>
          </a:p>
        </p:txBody>
      </p:sp>
      <p:pic>
        <p:nvPicPr>
          <p:cNvPr id="2" name="Picture 1"/>
          <p:cNvPicPr>
            <a:picLocks noChangeAspect="1"/>
          </p:cNvPicPr>
          <p:nvPr/>
        </p:nvPicPr>
        <p:blipFill>
          <a:blip r:embed="rId2"/>
          <a:stretch>
            <a:fillRect/>
          </a:stretch>
        </p:blipFill>
        <p:spPr>
          <a:xfrm>
            <a:off x="6092517" y="1225483"/>
            <a:ext cx="5840362" cy="5029200"/>
          </a:xfrm>
          <a:prstGeom prst="rect">
            <a:avLst/>
          </a:prstGeom>
        </p:spPr>
      </p:pic>
      <p:sp>
        <p:nvSpPr>
          <p:cNvPr id="7" name="TextBox 6"/>
          <p:cNvSpPr txBox="1"/>
          <p:nvPr/>
        </p:nvSpPr>
        <p:spPr>
          <a:xfrm>
            <a:off x="761999" y="1225483"/>
            <a:ext cx="5256835" cy="4247317"/>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Arial" panose="020B0604020202020204" pitchFamily="34" charset="0"/>
              </a:rPr>
              <a:t>A conceptual drawing of the IceCube Gen2 Facility is shown at right.  Specific points of design are likely to evolve quite a bit.  However salient points are the multiple sub-detectors spanning energy range of ~ GeV to </a:t>
            </a:r>
            <a:r>
              <a:rPr lang="en-US" dirty="0" err="1">
                <a:solidFill>
                  <a:schemeClr val="bg1"/>
                </a:solidFill>
                <a:latin typeface="Franklin Gothic Demi" panose="020B0703020102020204" pitchFamily="34" charset="0"/>
                <a:cs typeface="Arial" panose="020B0604020202020204" pitchFamily="34" charset="0"/>
              </a:rPr>
              <a:t>EeV</a:t>
            </a:r>
            <a:r>
              <a:rPr lang="en-US" dirty="0">
                <a:solidFill>
                  <a:schemeClr val="bg1"/>
                </a:solidFill>
                <a:latin typeface="Franklin Gothic Demi" panose="020B0703020102020204" pitchFamily="34" charset="0"/>
                <a:cs typeface="Arial" panose="020B0604020202020204" pitchFamily="34" charset="0"/>
              </a:rPr>
              <a:t>:</a:t>
            </a:r>
          </a:p>
          <a:p>
            <a:pPr marL="398463" lvl="1"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Upgrade: low energy, tau neutrinos, precision calibration of ice;</a:t>
            </a:r>
          </a:p>
          <a:p>
            <a:pPr marL="398463" lvl="1"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High Energy Array (HEA) – 100 TeV+ neutrino detector using optical sensors evolved from IceCube</a:t>
            </a:r>
          </a:p>
          <a:p>
            <a:pPr marL="398463" lvl="1"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Cosmic Ray Array (CRA) – veto array for HEA as well as exploration of cosmic ray physics </a:t>
            </a:r>
          </a:p>
          <a:p>
            <a:pPr marL="398463" lvl="1"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Radio Array (RA) – ARA-like or perhaps much denser array of RF power envelope detectors.  Overtakes optical in region 100 PeV+</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5" name="Footer Placeholder 4"/>
          <p:cNvSpPr>
            <a:spLocks noGrp="1"/>
          </p:cNvSpPr>
          <p:nvPr>
            <p:ph type="ftr" sz="quarter" idx="11"/>
          </p:nvPr>
        </p:nvSpPr>
        <p:spPr/>
        <p:txBody>
          <a:bodyPr/>
          <a:lstStyle/>
          <a:p>
            <a:r>
              <a:rPr lang="fr-FR" smtClean="0"/>
              <a:t>K. Hanson - Madison Bootcamp 2019</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17</a:t>
            </a:fld>
            <a:endParaRPr lang="en-US"/>
          </a:p>
        </p:txBody>
      </p:sp>
    </p:spTree>
    <p:extLst>
      <p:ext uri="{BB962C8B-B14F-4D97-AF65-F5344CB8AC3E}">
        <p14:creationId xmlns:p14="http://schemas.microsoft.com/office/powerpoint/2010/main" val="4164632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Deep-Ice High Energy Array (HEA)</a:t>
            </a:r>
          </a:p>
        </p:txBody>
      </p:sp>
      <p:pic>
        <p:nvPicPr>
          <p:cNvPr id="4" name="Picture 3"/>
          <p:cNvPicPr>
            <a:picLocks noChangeAspect="1"/>
          </p:cNvPicPr>
          <p:nvPr/>
        </p:nvPicPr>
        <p:blipFill>
          <a:blip r:embed="rId2"/>
          <a:stretch>
            <a:fillRect/>
          </a:stretch>
        </p:blipFill>
        <p:spPr>
          <a:xfrm>
            <a:off x="7365763" y="1157391"/>
            <a:ext cx="4450513" cy="3779121"/>
          </a:xfrm>
          <a:prstGeom prst="rect">
            <a:avLst/>
          </a:prstGeom>
        </p:spPr>
      </p:pic>
      <p:pic>
        <p:nvPicPr>
          <p:cNvPr id="6" name="Picture 5"/>
          <p:cNvPicPr>
            <a:picLocks noChangeAspect="1"/>
          </p:cNvPicPr>
          <p:nvPr/>
        </p:nvPicPr>
        <p:blipFill>
          <a:blip r:embed="rId3"/>
          <a:stretch>
            <a:fillRect/>
          </a:stretch>
        </p:blipFill>
        <p:spPr>
          <a:xfrm>
            <a:off x="3916907" y="1157392"/>
            <a:ext cx="3394260" cy="3779120"/>
          </a:xfrm>
          <a:prstGeom prst="rect">
            <a:avLst/>
          </a:prstGeom>
        </p:spPr>
      </p:pic>
      <p:sp>
        <p:nvSpPr>
          <p:cNvPr id="7" name="TextBox 6"/>
          <p:cNvSpPr txBox="1"/>
          <p:nvPr/>
        </p:nvSpPr>
        <p:spPr>
          <a:xfrm>
            <a:off x="3916907" y="5061584"/>
            <a:ext cx="7899369" cy="1077218"/>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Studies have focused on “sunflower” design given by Fermat spiral (no lanes).  Keep-out regions at Pole limit extension to a wedge in SP Dark Sector but may be extended.  Studies done simulating baseline string spacing of 240 m from IceCube data (remove strings from analysis) indicate no loss in event reconstruction for PeV-class events.</a:t>
            </a:r>
          </a:p>
        </p:txBody>
      </p:sp>
      <p:graphicFrame>
        <p:nvGraphicFramePr>
          <p:cNvPr id="8" name="Table 7"/>
          <p:cNvGraphicFramePr>
            <a:graphicFrameLocks noGrp="1"/>
          </p:cNvGraphicFramePr>
          <p:nvPr>
            <p:extLst>
              <p:ext uri="{D42A27DB-BD31-4B8C-83A1-F6EECF244321}">
                <p14:modId xmlns:p14="http://schemas.microsoft.com/office/powerpoint/2010/main" val="2101354091"/>
              </p:ext>
            </p:extLst>
          </p:nvPr>
        </p:nvGraphicFramePr>
        <p:xfrm>
          <a:off x="739810" y="2014087"/>
          <a:ext cx="2841590" cy="1285240"/>
        </p:xfrm>
        <a:graphic>
          <a:graphicData uri="http://schemas.openxmlformats.org/drawingml/2006/table">
            <a:tbl>
              <a:tblPr firstRow="1" bandRow="1">
                <a:tableStyleId>{2D5ABB26-0587-4C30-8999-92F81FD0307C}</a:tableStyleId>
              </a:tblPr>
              <a:tblGrid>
                <a:gridCol w="1772879">
                  <a:extLst>
                    <a:ext uri="{9D8B030D-6E8A-4147-A177-3AD203B41FA5}">
                      <a16:colId xmlns:a16="http://schemas.microsoft.com/office/drawing/2014/main" val="20000"/>
                    </a:ext>
                  </a:extLst>
                </a:gridCol>
                <a:gridCol w="1068711">
                  <a:extLst>
                    <a:ext uri="{9D8B030D-6E8A-4147-A177-3AD203B41FA5}">
                      <a16:colId xmlns:a16="http://schemas.microsoft.com/office/drawing/2014/main" val="20001"/>
                    </a:ext>
                  </a:extLst>
                </a:gridCol>
              </a:tblGrid>
              <a:tr h="370840">
                <a:tc gridSpan="2">
                  <a:txBody>
                    <a:bodyPr/>
                    <a:lstStyle/>
                    <a:p>
                      <a:pPr algn="ctr"/>
                      <a:r>
                        <a:rPr lang="en-US" dirty="0">
                          <a:solidFill>
                            <a:schemeClr val="bg1"/>
                          </a:solidFill>
                          <a:latin typeface="Franklin Gothic Demi" panose="020B0703020102020204" pitchFamily="34" charset="0"/>
                          <a:cs typeface="Arial" panose="020B0604020202020204" pitchFamily="34" charset="0"/>
                        </a:rPr>
                        <a:t>Gen2/HEA</a:t>
                      </a:r>
                      <a:r>
                        <a:rPr lang="en-US" baseline="0" dirty="0">
                          <a:solidFill>
                            <a:schemeClr val="bg1"/>
                          </a:solidFill>
                          <a:latin typeface="Franklin Gothic Demi" panose="020B0703020102020204" pitchFamily="34" charset="0"/>
                          <a:cs typeface="Arial" panose="020B0604020202020204" pitchFamily="34" charset="0"/>
                        </a:rPr>
                        <a:t> Parameters</a:t>
                      </a:r>
                      <a:endParaRPr lang="en-US" dirty="0">
                        <a:solidFill>
                          <a:schemeClr val="bg1"/>
                        </a:solidFill>
                        <a:latin typeface="Franklin Gothic Demi" panose="020B0703020102020204" pitchFamily="34" charset="0"/>
                        <a:cs typeface="Arial" panose="020B0604020202020204" pitchFamily="34" charset="0"/>
                      </a:endParaRPr>
                    </a:p>
                  </a:txBody>
                  <a:tcPr>
                    <a:solidFill>
                      <a:srgbClr val="C00000"/>
                    </a:solidFill>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0">
                <a:tc>
                  <a:txBody>
                    <a:bodyPr/>
                    <a:lstStyle/>
                    <a:p>
                      <a:r>
                        <a:rPr lang="en-US" sz="1400" dirty="0">
                          <a:solidFill>
                            <a:schemeClr val="bg1"/>
                          </a:solidFill>
                          <a:latin typeface="Franklin Gothic Demi" panose="020B0703020102020204" pitchFamily="34" charset="0"/>
                          <a:cs typeface="Arial" panose="020B0604020202020204" pitchFamily="34" charset="0"/>
                        </a:rPr>
                        <a:t>#</a:t>
                      </a:r>
                      <a:r>
                        <a:rPr lang="en-US" sz="1400" baseline="0" dirty="0">
                          <a:solidFill>
                            <a:schemeClr val="bg1"/>
                          </a:solidFill>
                          <a:latin typeface="Franklin Gothic Demi" panose="020B0703020102020204" pitchFamily="34" charset="0"/>
                          <a:cs typeface="Arial" panose="020B0604020202020204" pitchFamily="34" charset="0"/>
                        </a:rPr>
                        <a:t> Strings</a:t>
                      </a:r>
                      <a:endParaRPr lang="en-US" sz="1400" dirty="0">
                        <a:solidFill>
                          <a:schemeClr val="bg1"/>
                        </a:solidFill>
                        <a:latin typeface="Franklin Gothic Demi" panose="020B0703020102020204" pitchFamily="34" charset="0"/>
                        <a:cs typeface="Arial" panose="020B0604020202020204" pitchFamily="34" charset="0"/>
                      </a:endParaRP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120</a:t>
                      </a:r>
                    </a:p>
                  </a:txBody>
                  <a:tcPr/>
                </a:tc>
                <a:extLst>
                  <a:ext uri="{0D108BD9-81ED-4DB2-BD59-A6C34878D82A}">
                    <a16:rowId xmlns:a16="http://schemas.microsoft.com/office/drawing/2014/main" val="10001"/>
                  </a:ext>
                </a:extLst>
              </a:tr>
              <a:tr h="138427">
                <a:tc>
                  <a:txBody>
                    <a:bodyPr/>
                    <a:lstStyle/>
                    <a:p>
                      <a:r>
                        <a:rPr lang="en-US" sz="1400" dirty="0">
                          <a:solidFill>
                            <a:schemeClr val="bg1"/>
                          </a:solidFill>
                          <a:latin typeface="Franklin Gothic Demi" panose="020B0703020102020204" pitchFamily="34" charset="0"/>
                          <a:cs typeface="Arial" panose="020B0604020202020204" pitchFamily="34" charset="0"/>
                        </a:rPr>
                        <a:t>DOMs / String</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80</a:t>
                      </a:r>
                    </a:p>
                  </a:txBody>
                  <a:tcPr/>
                </a:tc>
                <a:extLst>
                  <a:ext uri="{0D108BD9-81ED-4DB2-BD59-A6C34878D82A}">
                    <a16:rowId xmlns:a16="http://schemas.microsoft.com/office/drawing/2014/main" val="10002"/>
                  </a:ext>
                </a:extLst>
              </a:tr>
              <a:tr h="138427">
                <a:tc>
                  <a:txBody>
                    <a:bodyPr/>
                    <a:lstStyle/>
                    <a:p>
                      <a:r>
                        <a:rPr lang="en-US" sz="1400" dirty="0">
                          <a:solidFill>
                            <a:schemeClr val="bg1"/>
                          </a:solidFill>
                          <a:latin typeface="Franklin Gothic Demi" panose="020B0703020102020204" pitchFamily="34" charset="0"/>
                          <a:cs typeface="Arial" panose="020B0604020202020204" pitchFamily="34" charset="0"/>
                        </a:rPr>
                        <a:t>String Length</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1.3 km</a:t>
                      </a:r>
                    </a:p>
                  </a:txBody>
                  <a:tcPr/>
                </a:tc>
                <a:extLst>
                  <a:ext uri="{0D108BD9-81ED-4DB2-BD59-A6C34878D82A}">
                    <a16:rowId xmlns:a16="http://schemas.microsoft.com/office/drawing/2014/main" val="10003"/>
                  </a:ext>
                </a:extLst>
              </a:tr>
            </a:tbl>
          </a:graphicData>
        </a:graphic>
      </p:graphicFrame>
      <p:sp>
        <p:nvSpPr>
          <p:cNvPr id="9" name="Date Placeholder 8"/>
          <p:cNvSpPr>
            <a:spLocks noGrp="1"/>
          </p:cNvSpPr>
          <p:nvPr>
            <p:ph type="dt" sz="half" idx="10"/>
          </p:nvPr>
        </p:nvSpPr>
        <p:spPr/>
        <p:txBody>
          <a:bodyPr/>
          <a:lstStyle/>
          <a:p>
            <a:r>
              <a:rPr lang="en-US" smtClean="0"/>
              <a:t>2019 | 06 | 12</a:t>
            </a:r>
            <a:endParaRPr lang="en-US"/>
          </a:p>
        </p:txBody>
      </p:sp>
      <p:sp>
        <p:nvSpPr>
          <p:cNvPr id="10" name="Footer Placeholder 9"/>
          <p:cNvSpPr>
            <a:spLocks noGrp="1"/>
          </p:cNvSpPr>
          <p:nvPr>
            <p:ph type="ftr" sz="quarter" idx="11"/>
          </p:nvPr>
        </p:nvSpPr>
        <p:spPr/>
        <p:txBody>
          <a:bodyPr/>
          <a:lstStyle/>
          <a:p>
            <a:r>
              <a:rPr lang="fr-FR" smtClean="0"/>
              <a:t>K. Hanson - Madison Bootcamp 2019</a:t>
            </a:r>
            <a:endParaRPr lang="en-US"/>
          </a:p>
        </p:txBody>
      </p:sp>
      <p:sp>
        <p:nvSpPr>
          <p:cNvPr id="11" name="Slide Number Placeholder 10"/>
          <p:cNvSpPr>
            <a:spLocks noGrp="1"/>
          </p:cNvSpPr>
          <p:nvPr>
            <p:ph type="sldNum" sz="quarter" idx="12"/>
          </p:nvPr>
        </p:nvSpPr>
        <p:spPr/>
        <p:txBody>
          <a:bodyPr/>
          <a:lstStyle/>
          <a:p>
            <a:fld id="{A06C4592-94FC-4A24-9C11-938348FC8AD6}" type="slidenum">
              <a:rPr lang="en-US" smtClean="0"/>
              <a:t>18</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75507518"/>
              </p:ext>
            </p:extLst>
          </p:nvPr>
        </p:nvGraphicFramePr>
        <p:xfrm>
          <a:off x="739810" y="3697706"/>
          <a:ext cx="2841590" cy="2194560"/>
        </p:xfrm>
        <a:graphic>
          <a:graphicData uri="http://schemas.openxmlformats.org/drawingml/2006/table">
            <a:tbl>
              <a:tblPr firstRow="1" bandRow="1">
                <a:tableStyleId>{2D5ABB26-0587-4C30-8999-92F81FD0307C}</a:tableStyleId>
              </a:tblPr>
              <a:tblGrid>
                <a:gridCol w="1772879">
                  <a:extLst>
                    <a:ext uri="{9D8B030D-6E8A-4147-A177-3AD203B41FA5}">
                      <a16:colId xmlns:a16="http://schemas.microsoft.com/office/drawing/2014/main" val="20000"/>
                    </a:ext>
                  </a:extLst>
                </a:gridCol>
                <a:gridCol w="1068711">
                  <a:extLst>
                    <a:ext uri="{9D8B030D-6E8A-4147-A177-3AD203B41FA5}">
                      <a16:colId xmlns:a16="http://schemas.microsoft.com/office/drawing/2014/main" val="20001"/>
                    </a:ext>
                  </a:extLst>
                </a:gridCol>
              </a:tblGrid>
              <a:tr h="634399">
                <a:tc gridSpan="2">
                  <a:txBody>
                    <a:bodyPr/>
                    <a:lstStyle/>
                    <a:p>
                      <a:pPr algn="ctr"/>
                      <a:r>
                        <a:rPr lang="en-US" dirty="0">
                          <a:solidFill>
                            <a:schemeClr val="bg1"/>
                          </a:solidFill>
                          <a:latin typeface="Franklin Gothic Demi" panose="020B0703020102020204" pitchFamily="34" charset="0"/>
                          <a:cs typeface="Arial" panose="020B0604020202020204" pitchFamily="34" charset="0"/>
                        </a:rPr>
                        <a:t>Gen2/HEA</a:t>
                      </a:r>
                      <a:r>
                        <a:rPr lang="en-US" baseline="0" dirty="0">
                          <a:solidFill>
                            <a:schemeClr val="bg1"/>
                          </a:solidFill>
                          <a:latin typeface="Franklin Gothic Demi" panose="020B0703020102020204" pitchFamily="34" charset="0"/>
                          <a:cs typeface="Arial" panose="020B0604020202020204" pitchFamily="34" charset="0"/>
                        </a:rPr>
                        <a:t> Performance Characteristics</a:t>
                      </a:r>
                      <a:endParaRPr lang="en-US" dirty="0">
                        <a:solidFill>
                          <a:schemeClr val="bg1"/>
                        </a:solidFill>
                        <a:latin typeface="Franklin Gothic Demi" panose="020B0703020102020204" pitchFamily="34" charset="0"/>
                        <a:cs typeface="Arial" panose="020B0604020202020204" pitchFamily="34" charset="0"/>
                      </a:endParaRPr>
                    </a:p>
                  </a:txBody>
                  <a:tcPr>
                    <a:solidFill>
                      <a:srgbClr val="C00000"/>
                    </a:solidFill>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513561">
                <a:tc>
                  <a:txBody>
                    <a:bodyPr/>
                    <a:lstStyle/>
                    <a:p>
                      <a:r>
                        <a:rPr lang="en-US" sz="1400" dirty="0">
                          <a:solidFill>
                            <a:schemeClr val="bg1"/>
                          </a:solidFill>
                          <a:latin typeface="Franklin Gothic Demi" panose="020B0703020102020204" pitchFamily="34" charset="0"/>
                          <a:cs typeface="Arial" panose="020B0604020202020204" pitchFamily="34" charset="0"/>
                        </a:rPr>
                        <a:t>Muon log</a:t>
                      </a:r>
                      <a:r>
                        <a:rPr lang="en-US" sz="1400" baseline="-25000" dirty="0">
                          <a:solidFill>
                            <a:schemeClr val="bg1"/>
                          </a:solidFill>
                          <a:latin typeface="Franklin Gothic Demi" panose="020B0703020102020204" pitchFamily="34" charset="0"/>
                          <a:cs typeface="Arial" panose="020B0604020202020204" pitchFamily="34" charset="0"/>
                        </a:rPr>
                        <a:t>10 </a:t>
                      </a:r>
                      <a:r>
                        <a:rPr lang="en-US" sz="1400" dirty="0">
                          <a:solidFill>
                            <a:schemeClr val="bg1"/>
                          </a:solidFill>
                          <a:latin typeface="Franklin Gothic Demi" panose="020B0703020102020204" pitchFamily="34" charset="0"/>
                          <a:cs typeface="Arial" panose="020B0604020202020204" pitchFamily="34" charset="0"/>
                        </a:rPr>
                        <a:t>Energy Resolution</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 0.33</a:t>
                      </a:r>
                    </a:p>
                  </a:txBody>
                  <a:tcPr anchor="ctr"/>
                </a:tc>
                <a:extLst>
                  <a:ext uri="{0D108BD9-81ED-4DB2-BD59-A6C34878D82A}">
                    <a16:rowId xmlns:a16="http://schemas.microsoft.com/office/drawing/2014/main" val="10001"/>
                  </a:ext>
                </a:extLst>
              </a:tr>
              <a:tr h="146491">
                <a:tc>
                  <a:txBody>
                    <a:bodyPr/>
                    <a:lstStyle/>
                    <a:p>
                      <a:r>
                        <a:rPr lang="en-US" sz="1400" dirty="0">
                          <a:solidFill>
                            <a:schemeClr val="bg1"/>
                          </a:solidFill>
                          <a:latin typeface="Franklin Gothic Demi" panose="020B0703020102020204" pitchFamily="34" charset="0"/>
                          <a:cs typeface="Arial" panose="020B0604020202020204" pitchFamily="34" charset="0"/>
                        </a:rPr>
                        <a:t>Muon Angular resolution</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&lt; 0.5°</a:t>
                      </a:r>
                    </a:p>
                  </a:txBody>
                  <a:tcPr anchor="ctr"/>
                </a:tc>
                <a:extLst>
                  <a:ext uri="{0D108BD9-81ED-4DB2-BD59-A6C34878D82A}">
                    <a16:rowId xmlns:a16="http://schemas.microsoft.com/office/drawing/2014/main" val="10002"/>
                  </a:ext>
                </a:extLst>
              </a:tr>
              <a:tr h="146491">
                <a:tc>
                  <a:txBody>
                    <a:bodyPr/>
                    <a:lstStyle/>
                    <a:p>
                      <a:r>
                        <a:rPr lang="en-US" sz="1400" dirty="0">
                          <a:solidFill>
                            <a:schemeClr val="bg1"/>
                          </a:solidFill>
                          <a:latin typeface="Franklin Gothic Demi" panose="020B0703020102020204" pitchFamily="34" charset="0"/>
                          <a:cs typeface="Arial" panose="020B0604020202020204" pitchFamily="34" charset="0"/>
                        </a:rPr>
                        <a:t>Cascade Energy Resolution</a:t>
                      </a:r>
                    </a:p>
                  </a:txBody>
                  <a:tcPr/>
                </a:tc>
                <a:tc>
                  <a:txBody>
                    <a:bodyPr/>
                    <a:lstStyle/>
                    <a:p>
                      <a:r>
                        <a:rPr lang="en-US" sz="1400" dirty="0">
                          <a:solidFill>
                            <a:schemeClr val="bg1"/>
                          </a:solidFill>
                          <a:latin typeface="Franklin Gothic Demi" panose="020B0703020102020204" pitchFamily="34" charset="0"/>
                          <a:cs typeface="Arial" panose="020B0604020202020204" pitchFamily="34" charset="0"/>
                        </a:rPr>
                        <a:t>10%</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3409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type="title"/>
          </p:nvPr>
        </p:nvSpPr>
        <p:spPr/>
        <p:txBody>
          <a:bodyPr>
            <a:normAutofit/>
          </a:bodyPr>
          <a:lstStyle/>
          <a:p>
            <a:pPr eaLnBrk="1" hangingPunct="1"/>
            <a:r>
              <a:rPr lang="en-US" altLang="en-US" dirty="0"/>
              <a:t>A multi-PMT optical module for IceCube-Gen2</a:t>
            </a:r>
          </a:p>
        </p:txBody>
      </p:sp>
      <p:sp>
        <p:nvSpPr>
          <p:cNvPr id="2" name="Date Placeholder 1"/>
          <p:cNvSpPr>
            <a:spLocks noGrp="1"/>
          </p:cNvSpPr>
          <p:nvPr>
            <p:ph type="dt" sz="half" idx="10"/>
          </p:nvPr>
        </p:nvSpPr>
        <p:spPr/>
        <p:txBody>
          <a:bodyPr/>
          <a:lstStyle/>
          <a:p>
            <a:r>
              <a:rPr lang="en-US" smtClean="0"/>
              <a:t>2019 | 06 | 12</a:t>
            </a:r>
            <a:endParaRPr lang="en-US"/>
          </a:p>
        </p:txBody>
      </p:sp>
      <p:sp>
        <p:nvSpPr>
          <p:cNvPr id="3" name="Footer Placeholder 2"/>
          <p:cNvSpPr>
            <a:spLocks noGrp="1"/>
          </p:cNvSpPr>
          <p:nvPr>
            <p:ph type="ftr" sz="quarter" idx="11"/>
          </p:nvPr>
        </p:nvSpPr>
        <p:spPr/>
        <p:txBody>
          <a:bodyPr/>
          <a:lstStyle/>
          <a:p>
            <a:r>
              <a:rPr lang="fr-FR" smtClean="0"/>
              <a:t>K. Hanson - Madison Bootcamp 2019</a:t>
            </a:r>
            <a:endParaRPr lang="en-US"/>
          </a:p>
        </p:txBody>
      </p:sp>
      <p:sp>
        <p:nvSpPr>
          <p:cNvPr id="4" name="Slide Number Placeholder 3"/>
          <p:cNvSpPr>
            <a:spLocks noGrp="1"/>
          </p:cNvSpPr>
          <p:nvPr>
            <p:ph type="sldNum" sz="quarter" idx="12"/>
          </p:nvPr>
        </p:nvSpPr>
        <p:spPr>
          <a:xfrm>
            <a:off x="9012781" y="6356349"/>
            <a:ext cx="2743200" cy="365125"/>
          </a:xfrm>
        </p:spPr>
        <p:txBody>
          <a:bodyPr/>
          <a:lstStyle/>
          <a:p>
            <a:fld id="{A4472F21-686B-4F38-97CF-18946222691A}" type="slidenum">
              <a:rPr lang="en-US" smtClean="0">
                <a:solidFill>
                  <a:schemeClr val="bg1"/>
                </a:solidFill>
              </a:rPr>
              <a:pPr/>
              <a:t>19</a:t>
            </a:fld>
            <a:endParaRPr lang="en-US" dirty="0">
              <a:solidFill>
                <a:schemeClr val="bg1"/>
              </a:solidFill>
            </a:endParaRPr>
          </a:p>
        </p:txBody>
      </p:sp>
      <p:sp>
        <p:nvSpPr>
          <p:cNvPr id="4101" name="Rectangle 5"/>
          <p:cNvSpPr>
            <a:spLocks noGrp="1" noChangeArrowheads="1"/>
          </p:cNvSpPr>
          <p:nvPr>
            <p:ph type="body" idx="4294967295"/>
          </p:nvPr>
        </p:nvSpPr>
        <p:spPr>
          <a:xfrm>
            <a:off x="2879054" y="1155781"/>
            <a:ext cx="5137150" cy="4986338"/>
          </a:xfrm>
        </p:spPr>
        <p:txBody>
          <a:bodyPr>
            <a:normAutofit fontScale="77500" lnSpcReduction="20000"/>
          </a:bodyPr>
          <a:lstStyle/>
          <a:p>
            <a:pPr marL="0" indent="0">
              <a:lnSpc>
                <a:spcPct val="100000"/>
              </a:lnSpc>
              <a:spcBef>
                <a:spcPct val="0"/>
              </a:spcBef>
              <a:buNone/>
              <a:defRPr/>
            </a:pPr>
            <a:r>
              <a:rPr lang="en-US" altLang="en-US" sz="2000" b="1" dirty="0">
                <a:solidFill>
                  <a:schemeClr val="bg1"/>
                </a:solidFill>
                <a:latin typeface="Franklin Gothic Demi" panose="020B0703020102020204" pitchFamily="34" charset="0"/>
                <a:sym typeface="Arial Bold" charset="0"/>
              </a:rPr>
              <a:t>Features</a:t>
            </a:r>
            <a:endParaRPr lang="en-US" altLang="en-US" sz="2000" b="1" dirty="0">
              <a:solidFill>
                <a:schemeClr val="bg1"/>
              </a:solidFill>
              <a:latin typeface="Franklin Gothic Demi" panose="020B0703020102020204" pitchFamily="34" charset="0"/>
              <a:ea typeface="Heiti SC Medium" charset="-122"/>
              <a:sym typeface="Arial Bold" charset="0"/>
            </a:endParaRP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24× 3” </a:t>
            </a:r>
            <a:r>
              <a:rPr lang="en-US" altLang="ja-JP" dirty="0">
                <a:solidFill>
                  <a:schemeClr val="bg1"/>
                </a:solidFill>
                <a:latin typeface="Franklin Gothic Demi" panose="020B0703020102020204" pitchFamily="34" charset="0"/>
                <a:sym typeface="Arial" charset="0"/>
              </a:rPr>
              <a:t>PMTs (Hamamatsu 12199-02)</a:t>
            </a:r>
          </a:p>
          <a:p>
            <a:pPr marL="261938" lvl="1" indent="-276225">
              <a:lnSpc>
                <a:spcPct val="100000"/>
              </a:lnSpc>
              <a:spcBef>
                <a:spcPts val="1000"/>
              </a:spcBef>
              <a:buSzPct val="93000"/>
              <a:buBlip>
                <a:blip r:embed="rId3"/>
              </a:buBlip>
              <a:defRPr/>
            </a:pPr>
            <a:r>
              <a:rPr lang="en-US" altLang="ja-JP" dirty="0">
                <a:solidFill>
                  <a:schemeClr val="bg1"/>
                </a:solidFill>
                <a:latin typeface="Franklin Gothic Demi" panose="020B0703020102020204" pitchFamily="34" charset="0"/>
                <a:sym typeface="Arial" charset="0"/>
              </a:rPr>
              <a:t>14” borosilicate glass pressure vessel </a:t>
            </a:r>
            <a:br>
              <a:rPr lang="en-US" altLang="ja-JP" dirty="0">
                <a:solidFill>
                  <a:schemeClr val="bg1"/>
                </a:solidFill>
                <a:latin typeface="Franklin Gothic Demi" panose="020B0703020102020204" pitchFamily="34" charset="0"/>
                <a:sym typeface="Arial" charset="0"/>
              </a:rPr>
            </a:br>
            <a:r>
              <a:rPr lang="en-US" altLang="ja-JP" dirty="0">
                <a:solidFill>
                  <a:schemeClr val="bg1"/>
                </a:solidFill>
                <a:latin typeface="Franklin Gothic Demi" panose="020B0703020102020204" pitchFamily="34" charset="0"/>
                <a:sym typeface="Arial" charset="0"/>
              </a:rPr>
              <a:t>rated @ 700 bar (Nautilus)</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Based on proven KM3NeT design</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Prototype to be tested in PINGU</a:t>
            </a:r>
            <a:endParaRPr lang="en-US" altLang="en-US" sz="2000" dirty="0">
              <a:solidFill>
                <a:schemeClr val="bg1"/>
              </a:solidFill>
              <a:latin typeface="Franklin Gothic Demi" panose="020B0703020102020204" pitchFamily="34" charset="0"/>
              <a:sym typeface="Arial" charset="0"/>
            </a:endParaRPr>
          </a:p>
          <a:p>
            <a:pPr marL="0" lvl="1" indent="0">
              <a:lnSpc>
                <a:spcPct val="100000"/>
              </a:lnSpc>
              <a:spcBef>
                <a:spcPts val="2200"/>
              </a:spcBef>
              <a:buSzPct val="93000"/>
              <a:buNone/>
              <a:defRPr/>
            </a:pPr>
            <a:r>
              <a:rPr lang="en-US" altLang="en-US" sz="2000" b="1" dirty="0">
                <a:solidFill>
                  <a:schemeClr val="bg1"/>
                </a:solidFill>
                <a:latin typeface="Franklin Gothic Demi" panose="020B0703020102020204" pitchFamily="34" charset="0"/>
                <a:ea typeface="Arial" charset="0"/>
                <a:cs typeface="Arial" charset="0"/>
                <a:sym typeface="Arial" charset="0"/>
              </a:rPr>
              <a:t>Advantages</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Uniform 4π acceptance</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2.4 times effective area of IceCube DOM</a:t>
            </a:r>
            <a:br>
              <a:rPr lang="en-US" altLang="en-US" dirty="0">
                <a:solidFill>
                  <a:schemeClr val="bg1"/>
                </a:solidFill>
                <a:latin typeface="Franklin Gothic Demi" panose="020B0703020102020204" pitchFamily="34" charset="0"/>
                <a:sym typeface="Arial" charset="0"/>
              </a:rPr>
            </a:br>
            <a:r>
              <a:rPr lang="en-US" altLang="en-US" dirty="0">
                <a:solidFill>
                  <a:schemeClr val="bg1"/>
                </a:solidFill>
                <a:latin typeface="Franklin Gothic Demi" panose="020B0703020102020204" pitchFamily="34" charset="0"/>
                <a:sym typeface="Arial" charset="0"/>
              </a:rPr>
              <a:t>@ similar price per photocathode area</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Directional sensitivity</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Local coincidences for e.g. background suppression</a:t>
            </a:r>
          </a:p>
          <a:p>
            <a:pPr marL="261938" lvl="1" indent="-276225">
              <a:lnSpc>
                <a:spcPct val="100000"/>
              </a:lnSpc>
              <a:spcBef>
                <a:spcPts val="1000"/>
              </a:spcBef>
              <a:buSzPct val="93000"/>
              <a:buBlip>
                <a:blip r:embed="rId3"/>
              </a:buBlip>
              <a:defRPr/>
            </a:pPr>
            <a:r>
              <a:rPr lang="en-US" altLang="en-US" dirty="0">
                <a:solidFill>
                  <a:schemeClr val="bg1"/>
                </a:solidFill>
                <a:latin typeface="Franklin Gothic Demi" panose="020B0703020102020204" pitchFamily="34" charset="0"/>
                <a:sym typeface="Arial" charset="0"/>
              </a:rPr>
              <a:t>Improved TTS (</a:t>
            </a:r>
            <a:r>
              <a:rPr lang="en-US" altLang="en-US" dirty="0" err="1">
                <a:solidFill>
                  <a:schemeClr val="bg1"/>
                </a:solidFill>
                <a:latin typeface="Franklin Gothic Demi" panose="020B0703020102020204" pitchFamily="34" charset="0"/>
                <a:sym typeface="Arial" charset="0"/>
              </a:rPr>
              <a:t>σ</a:t>
            </a:r>
            <a:r>
              <a:rPr lang="en-US" altLang="en-US" dirty="0">
                <a:solidFill>
                  <a:schemeClr val="bg1"/>
                </a:solidFill>
                <a:latin typeface="Franklin Gothic Demi" panose="020B0703020102020204" pitchFamily="34" charset="0"/>
                <a:sym typeface="Arial" charset="0"/>
              </a:rPr>
              <a:t> = 1.7 ns)</a:t>
            </a:r>
            <a:br>
              <a:rPr lang="en-US" altLang="en-US" dirty="0">
                <a:solidFill>
                  <a:schemeClr val="bg1"/>
                </a:solidFill>
                <a:latin typeface="Franklin Gothic Demi" panose="020B0703020102020204" pitchFamily="34" charset="0"/>
                <a:sym typeface="Arial" charset="0"/>
              </a:rPr>
            </a:br>
            <a:r>
              <a:rPr lang="en-US" altLang="en-US" sz="1600" dirty="0">
                <a:solidFill>
                  <a:schemeClr val="bg1"/>
                </a:solidFill>
                <a:latin typeface="Franklin Gothic Demi" panose="020B0703020102020204" pitchFamily="34" charset="0"/>
                <a:sym typeface="Arial" charset="0"/>
              </a:rPr>
              <a:t>(important for leading-edge timing precision)</a:t>
            </a:r>
          </a:p>
        </p:txBody>
      </p:sp>
      <p:pic>
        <p:nvPicPr>
          <p:cNvPr id="1638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943" y="2266156"/>
            <a:ext cx="24606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4768" y="2085976"/>
            <a:ext cx="3351213" cy="2773362"/>
          </a:xfrm>
          <a:prstGeom prst="rect">
            <a:avLst/>
          </a:prstGeom>
          <a:solidFill>
            <a:schemeClr val="bg1"/>
          </a:solidFill>
          <a:ln>
            <a:noFill/>
          </a:ln>
          <a:extLst/>
        </p:spPr>
      </p:pic>
    </p:spTree>
    <p:extLst>
      <p:ext uri="{BB962C8B-B14F-4D97-AF65-F5344CB8AC3E}">
        <p14:creationId xmlns:p14="http://schemas.microsoft.com/office/powerpoint/2010/main" val="2906434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Challenge / Opportunity: Cosmic Horizons</a:t>
            </a:r>
          </a:p>
        </p:txBody>
      </p:sp>
      <p:pic>
        <p:nvPicPr>
          <p:cNvPr id="6" name="Picture 5"/>
          <p:cNvPicPr>
            <a:picLocks noChangeAspect="1"/>
          </p:cNvPicPr>
          <p:nvPr/>
        </p:nvPicPr>
        <p:blipFill>
          <a:blip r:embed="rId2"/>
          <a:stretch>
            <a:fillRect/>
          </a:stretch>
        </p:blipFill>
        <p:spPr>
          <a:xfrm>
            <a:off x="4103382" y="1549692"/>
            <a:ext cx="7738291" cy="4380521"/>
          </a:xfrm>
          <a:prstGeom prst="rect">
            <a:avLst/>
          </a:prstGeom>
        </p:spPr>
      </p:pic>
      <p:sp>
        <p:nvSpPr>
          <p:cNvPr id="7" name="TextBox 6"/>
          <p:cNvSpPr txBox="1"/>
          <p:nvPr/>
        </p:nvSpPr>
        <p:spPr>
          <a:xfrm>
            <a:off x="420029" y="1549692"/>
            <a:ext cx="3315629" cy="4247317"/>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Neutrinos are alone the only astronomical messengers capable of directly imaging the extreme energy sky.  Photons interact with EBL and already at 100’s of TeV are limited to </a:t>
            </a:r>
            <a:r>
              <a:rPr lang="en-US" dirty="0" err="1">
                <a:solidFill>
                  <a:schemeClr val="bg1"/>
                </a:solidFill>
                <a:latin typeface="Franklin Gothic Demi" panose="020B0703020102020204" pitchFamily="34" charset="0"/>
              </a:rPr>
              <a:t>Mpc</a:t>
            </a:r>
            <a:r>
              <a:rPr lang="en-US" dirty="0">
                <a:solidFill>
                  <a:schemeClr val="bg1"/>
                </a:solidFill>
                <a:latin typeface="Franklin Gothic Demi" panose="020B0703020102020204" pitchFamily="34" charset="0"/>
              </a:rPr>
              <a:t> scales.  </a:t>
            </a:r>
          </a:p>
          <a:p>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Charged cosmic rays processed by galactic and inter-galactic magnetic fields as well as galactic diffusion: energy and angles at observation no longer follow source.</a:t>
            </a:r>
          </a:p>
        </p:txBody>
      </p:sp>
      <p:sp>
        <p:nvSpPr>
          <p:cNvPr id="2" name="Date Placeholder 1"/>
          <p:cNvSpPr>
            <a:spLocks noGrp="1"/>
          </p:cNvSpPr>
          <p:nvPr>
            <p:ph type="dt" sz="half" idx="10"/>
          </p:nvPr>
        </p:nvSpPr>
        <p:spPr/>
        <p:txBody>
          <a:bodyPr/>
          <a:lstStyle/>
          <a:p>
            <a:r>
              <a:rPr lang="en-US" smtClean="0"/>
              <a:t>2019 | 06 | 12</a:t>
            </a:r>
            <a:endParaRPr lang="en-US"/>
          </a:p>
        </p:txBody>
      </p:sp>
      <p:sp>
        <p:nvSpPr>
          <p:cNvPr id="3" name="Footer Placeholder 2"/>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r>
              <a:rPr lang="en-US"/>
              <a:t>Slide </a:t>
            </a:r>
            <a:fld id="{285437AE-403D-4FB0-9650-6A66FD73F53D}" type="slidenum">
              <a:rPr lang="en-US" smtClean="0"/>
              <a:pPr/>
              <a:t>2</a:t>
            </a:fld>
            <a:endParaRPr lang="en-US" dirty="0"/>
          </a:p>
        </p:txBody>
      </p:sp>
    </p:spTree>
    <p:extLst>
      <p:ext uri="{BB962C8B-B14F-4D97-AF65-F5344CB8AC3E}">
        <p14:creationId xmlns:p14="http://schemas.microsoft.com/office/powerpoint/2010/main" val="702014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r>
              <a:rPr lang="en-US" smtClean="0"/>
              <a:t>2019 | 06 | 12</a:t>
            </a:r>
            <a:endParaRPr lang="en-US"/>
          </a:p>
        </p:txBody>
      </p:sp>
      <p:sp>
        <p:nvSpPr>
          <p:cNvPr id="13" name="Footer Placeholder 12"/>
          <p:cNvSpPr>
            <a:spLocks noGrp="1"/>
          </p:cNvSpPr>
          <p:nvPr>
            <p:ph type="ftr" sz="quarter" idx="11"/>
          </p:nvPr>
        </p:nvSpPr>
        <p:spPr/>
        <p:txBody>
          <a:bodyPr/>
          <a:lstStyle/>
          <a:p>
            <a:r>
              <a:rPr lang="fr-FR" smtClean="0"/>
              <a:t>K. Hanson - Madison Bootcamp 2019</a:t>
            </a:r>
            <a:endParaRPr lang="en-US"/>
          </a:p>
        </p:txBody>
      </p:sp>
      <p:sp>
        <p:nvSpPr>
          <p:cNvPr id="46" name="灯片编号占位符 45"/>
          <p:cNvSpPr>
            <a:spLocks noGrp="1"/>
          </p:cNvSpPr>
          <p:nvPr>
            <p:ph type="sldNum" sz="quarter" idx="12"/>
          </p:nvPr>
        </p:nvSpPr>
        <p:spPr/>
        <p:txBody>
          <a:bodyPr/>
          <a:lstStyle/>
          <a:p>
            <a:fld id="{AAD38B35-EA3F-48CC-93A5-3C18FD8B4DCB}" type="slidenum">
              <a:rPr lang="en-GB" smtClean="0"/>
              <a:pPr/>
              <a:t>20</a:t>
            </a:fld>
            <a:endParaRPr lang="en-GB" dirty="0"/>
          </a:p>
        </p:txBody>
      </p:sp>
      <p:sp>
        <p:nvSpPr>
          <p:cNvPr id="47" name="Title 46"/>
          <p:cNvSpPr>
            <a:spLocks noGrp="1"/>
          </p:cNvSpPr>
          <p:nvPr>
            <p:ph type="title"/>
          </p:nvPr>
        </p:nvSpPr>
        <p:spPr/>
        <p:txBody>
          <a:bodyPr>
            <a:normAutofit/>
          </a:bodyPr>
          <a:lstStyle/>
          <a:p>
            <a:r>
              <a:rPr lang="en-US" dirty="0"/>
              <a:t>The D-Egg Dual 8” PMT + Improved Glass</a:t>
            </a:r>
          </a:p>
        </p:txBody>
      </p:sp>
      <p:pic>
        <p:nvPicPr>
          <p:cNvPr id="4" name="Picture 6" descr="C:\Users\Atomyth\Desktop\Application\Japan\week3\DEgg_EffectiveArea_1D_topdown.png"/>
          <p:cNvPicPr>
            <a:picLocks noGrp="1" noChangeAspect="1" noChangeArrowheads="1"/>
          </p:cNvPicPr>
          <p:nvPr>
            <p:ph idx="4294967295"/>
          </p:nvPr>
        </p:nvPicPr>
        <p:blipFill>
          <a:blip r:embed="rId2" cstate="print"/>
          <a:srcRect/>
          <a:stretch>
            <a:fillRect/>
          </a:stretch>
        </p:blipFill>
        <p:spPr bwMode="auto">
          <a:xfrm>
            <a:off x="3243960" y="1350275"/>
            <a:ext cx="5029200" cy="2918951"/>
          </a:xfrm>
          <a:prstGeom prst="rect">
            <a:avLst/>
          </a:prstGeom>
          <a:noFill/>
        </p:spPr>
      </p:pic>
      <p:pic>
        <p:nvPicPr>
          <p:cNvPr id="45" name="Picture 44"/>
          <p:cNvPicPr>
            <a:picLocks noChangeAspect="1"/>
          </p:cNvPicPr>
          <p:nvPr/>
        </p:nvPicPr>
        <p:blipFill rotWithShape="1">
          <a:blip r:embed="rId3"/>
          <a:srcRect l="5368" t="3514" r="6805" b="2848"/>
          <a:stretch/>
        </p:blipFill>
        <p:spPr>
          <a:xfrm>
            <a:off x="515509" y="1350274"/>
            <a:ext cx="2728451" cy="4070555"/>
          </a:xfrm>
          <a:prstGeom prst="rect">
            <a:avLst/>
          </a:prstGeom>
        </p:spPr>
      </p:pic>
      <p:sp>
        <p:nvSpPr>
          <p:cNvPr id="2" name="TextBox 1"/>
          <p:cNvSpPr txBox="1"/>
          <p:nvPr/>
        </p:nvSpPr>
        <p:spPr>
          <a:xfrm>
            <a:off x="3243960" y="4277137"/>
            <a:ext cx="5029200" cy="1477328"/>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Arial" panose="020B0604020202020204" pitchFamily="34" charset="0"/>
              </a:rPr>
              <a:t>D-Egg uses 2x 8” PMTs.  Naively, one would expect only about 30% enhancement in the photon effective area, however, better collection efficiency relative to 10” PMT and massive improvements in UV transparency of glass.</a:t>
            </a:r>
          </a:p>
        </p:txBody>
      </p:sp>
      <p:sp>
        <p:nvSpPr>
          <p:cNvPr id="9" name="TextBox 8"/>
          <p:cNvSpPr txBox="1"/>
          <p:nvPr/>
        </p:nvSpPr>
        <p:spPr>
          <a:xfrm>
            <a:off x="8496082" y="1091463"/>
            <a:ext cx="3446546" cy="4278094"/>
          </a:xfrm>
          <a:prstGeom prst="rect">
            <a:avLst/>
          </a:prstGeom>
          <a:noFill/>
        </p:spPr>
        <p:txBody>
          <a:bodyPr wrap="square" rtlCol="0">
            <a:spAutoFit/>
          </a:bodyPr>
          <a:lstStyle/>
          <a:p>
            <a:r>
              <a:rPr lang="en-US" sz="2000" b="1" dirty="0">
                <a:solidFill>
                  <a:schemeClr val="bg1"/>
                </a:solidFill>
                <a:latin typeface="Franklin Gothic Demi" panose="020B0703020102020204" pitchFamily="34" charset="0"/>
                <a:cs typeface="Arial" panose="020B0604020202020204" pitchFamily="34" charset="0"/>
              </a:rPr>
              <a:t>My personal comments:</a:t>
            </a:r>
          </a:p>
          <a:p>
            <a:r>
              <a:rPr lang="en-US" dirty="0">
                <a:solidFill>
                  <a:schemeClr val="bg1"/>
                </a:solidFill>
                <a:latin typeface="Franklin Gothic Demi" panose="020B0703020102020204" pitchFamily="34" charset="0"/>
                <a:cs typeface="Arial" panose="020B0604020202020204" pitchFamily="34" charset="0"/>
              </a:rPr>
              <a:t>Whether or not we decide to use 2x 8” or 1x 10” PMT, the gains in UV photon collection from better glasses is well worth the research effort and should be a priority of the photo-detection R&amp;D.</a:t>
            </a:r>
          </a:p>
          <a:p>
            <a:endParaRPr lang="en-US" dirty="0">
              <a:solidFill>
                <a:schemeClr val="bg1"/>
              </a:solidFill>
              <a:latin typeface="Franklin Gothic Demi" panose="020B0703020102020204" pitchFamily="34" charset="0"/>
              <a:cs typeface="Arial" panose="020B0604020202020204" pitchFamily="34" charset="0"/>
            </a:endParaRPr>
          </a:p>
          <a:p>
            <a:r>
              <a:rPr lang="en-US" dirty="0" smtClean="0">
                <a:solidFill>
                  <a:schemeClr val="bg1"/>
                </a:solidFill>
                <a:latin typeface="Franklin Gothic Demi" panose="020B0703020102020204" pitchFamily="34" charset="0"/>
                <a:cs typeface="Arial" panose="020B0604020202020204" pitchFamily="34" charset="0"/>
              </a:rPr>
              <a:t>2 </a:t>
            </a:r>
            <a:r>
              <a:rPr lang="en-US" dirty="0" smtClean="0">
                <a:solidFill>
                  <a:schemeClr val="bg1"/>
                </a:solidFill>
                <a:latin typeface="Franklin Gothic Demi" panose="020B0703020102020204" pitchFamily="34" charset="0"/>
                <a:cs typeface="Arial" panose="020B0604020202020204" pitchFamily="34" charset="0"/>
              </a:rPr>
              <a:t>PMTs readout independently </a:t>
            </a:r>
            <a:r>
              <a:rPr lang="en-US" dirty="0">
                <a:solidFill>
                  <a:schemeClr val="bg1"/>
                </a:solidFill>
                <a:latin typeface="Franklin Gothic Demi" panose="020B0703020102020204" pitchFamily="34" charset="0"/>
                <a:cs typeface="Arial" panose="020B0604020202020204" pitchFamily="34" charset="0"/>
              </a:rPr>
              <a:t>with new DOM mainboards equipped with </a:t>
            </a:r>
            <a:r>
              <a:rPr lang="en-US" dirty="0" smtClean="0">
                <a:solidFill>
                  <a:schemeClr val="bg1"/>
                </a:solidFill>
                <a:latin typeface="Franklin Gothic Demi" panose="020B0703020102020204" pitchFamily="34" charset="0"/>
                <a:cs typeface="Arial" panose="020B0604020202020204" pitchFamily="34" charset="0"/>
              </a:rPr>
              <a:t>2 </a:t>
            </a:r>
            <a:r>
              <a:rPr lang="en-US" dirty="0">
                <a:solidFill>
                  <a:schemeClr val="bg1"/>
                </a:solidFill>
                <a:latin typeface="Franklin Gothic Demi" panose="020B0703020102020204" pitchFamily="34" charset="0"/>
                <a:cs typeface="Arial" panose="020B0604020202020204" pitchFamily="34" charset="0"/>
              </a:rPr>
              <a:t>ADC channels.  </a:t>
            </a:r>
            <a:r>
              <a:rPr lang="en-US" dirty="0" smtClean="0">
                <a:solidFill>
                  <a:schemeClr val="bg1"/>
                </a:solidFill>
                <a:latin typeface="Franklin Gothic Demi" panose="020B0703020102020204" pitchFamily="34" charset="0"/>
                <a:cs typeface="Arial" panose="020B0604020202020204" pitchFamily="34" charset="0"/>
              </a:rPr>
              <a:t>Schematic identical with </a:t>
            </a:r>
            <a:r>
              <a:rPr lang="en-US" dirty="0" err="1" smtClean="0">
                <a:solidFill>
                  <a:schemeClr val="bg1"/>
                </a:solidFill>
                <a:latin typeface="Franklin Gothic Demi" panose="020B0703020102020204" pitchFamily="34" charset="0"/>
                <a:cs typeface="Arial" panose="020B0604020202020204" pitchFamily="34" charset="0"/>
              </a:rPr>
              <a:t>pDOM</a:t>
            </a:r>
            <a:r>
              <a:rPr lang="en-US" dirty="0" smtClean="0">
                <a:solidFill>
                  <a:schemeClr val="bg1"/>
                </a:solidFill>
                <a:latin typeface="Franklin Gothic Demi" panose="020B0703020102020204" pitchFamily="34" charset="0"/>
                <a:cs typeface="Arial" panose="020B0604020202020204" pitchFamily="34" charset="0"/>
              </a:rPr>
              <a:t> mainboard.  </a:t>
            </a:r>
            <a:r>
              <a:rPr lang="en-US" dirty="0" smtClean="0">
                <a:solidFill>
                  <a:srgbClr val="FFFF00"/>
                </a:solidFill>
                <a:latin typeface="Franklin Gothic Demi" panose="020B0703020102020204" pitchFamily="34" charset="0"/>
                <a:cs typeface="Arial" panose="020B0604020202020204" pitchFamily="34" charset="0"/>
              </a:rPr>
              <a:t>Now in first article production.</a:t>
            </a:r>
            <a:endParaRPr lang="en-US" dirty="0">
              <a:solidFill>
                <a:srgbClr val="FFFF00"/>
              </a:solidFill>
              <a:latin typeface="Franklin Gothic Demi" panose="020B0703020102020204" pitchFamily="34" charset="0"/>
              <a:cs typeface="Arial" panose="020B0604020202020204" pitchFamily="34" charset="0"/>
            </a:endParaRPr>
          </a:p>
        </p:txBody>
      </p:sp>
    </p:spTree>
    <p:extLst>
      <p:ext uri="{BB962C8B-B14F-4D97-AF65-F5344CB8AC3E}">
        <p14:creationId xmlns:p14="http://schemas.microsoft.com/office/powerpoint/2010/main" val="2592734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Concepts for Large-Area Photodetectors</a:t>
            </a:r>
          </a:p>
        </p:txBody>
      </p:sp>
      <p:sp>
        <p:nvSpPr>
          <p:cNvPr id="8" name="Date Placeholder 7"/>
          <p:cNvSpPr>
            <a:spLocks noGrp="1"/>
          </p:cNvSpPr>
          <p:nvPr>
            <p:ph type="dt" sz="half" idx="10"/>
          </p:nvPr>
        </p:nvSpPr>
        <p:spPr/>
        <p:txBody>
          <a:bodyPr/>
          <a:lstStyle/>
          <a:p>
            <a:r>
              <a:rPr lang="en-US" smtClean="0"/>
              <a:t>2019 | 06 | 12</a:t>
            </a:r>
            <a:endParaRPr lang="en-US"/>
          </a:p>
        </p:txBody>
      </p:sp>
      <p:sp>
        <p:nvSpPr>
          <p:cNvPr id="9" name="Footer Placeholder 8"/>
          <p:cNvSpPr>
            <a:spLocks noGrp="1"/>
          </p:cNvSpPr>
          <p:nvPr>
            <p:ph type="ftr" sz="quarter" idx="11"/>
          </p:nvPr>
        </p:nvSpPr>
        <p:spPr/>
        <p:txBody>
          <a:bodyPr/>
          <a:lstStyle/>
          <a:p>
            <a:r>
              <a:rPr lang="fr-FR" smtClean="0"/>
              <a:t>K. Hanson - Madison Bootcamp 2019</a:t>
            </a:r>
            <a:endParaRPr lang="en-US"/>
          </a:p>
        </p:txBody>
      </p:sp>
      <p:sp>
        <p:nvSpPr>
          <p:cNvPr id="10" name="Slide Number Placeholder 9"/>
          <p:cNvSpPr>
            <a:spLocks noGrp="1"/>
          </p:cNvSpPr>
          <p:nvPr>
            <p:ph type="sldNum" sz="quarter" idx="12"/>
          </p:nvPr>
        </p:nvSpPr>
        <p:spPr/>
        <p:txBody>
          <a:bodyPr/>
          <a:lstStyle/>
          <a:p>
            <a:fld id="{A06C4592-94FC-4A24-9C11-938348FC8AD6}" type="slidenum">
              <a:rPr lang="en-US" smtClean="0"/>
              <a:t>21</a:t>
            </a:fld>
            <a:endParaRPr lang="en-US"/>
          </a:p>
        </p:txBody>
      </p:sp>
      <p:pic>
        <p:nvPicPr>
          <p:cNvPr id="7" name="Picture 6"/>
          <p:cNvPicPr>
            <a:picLocks noChangeAspect="1"/>
          </p:cNvPicPr>
          <p:nvPr/>
        </p:nvPicPr>
        <p:blipFill>
          <a:blip r:embed="rId2"/>
          <a:stretch>
            <a:fillRect/>
          </a:stretch>
        </p:blipFill>
        <p:spPr>
          <a:xfrm>
            <a:off x="1270262" y="1567312"/>
            <a:ext cx="4814833" cy="2703352"/>
          </a:xfrm>
          <a:prstGeom prst="rect">
            <a:avLst/>
          </a:prstGeom>
        </p:spPr>
      </p:pic>
      <p:sp>
        <p:nvSpPr>
          <p:cNvPr id="4" name="TextBox 3"/>
          <p:cNvSpPr txBox="1"/>
          <p:nvPr/>
        </p:nvSpPr>
        <p:spPr>
          <a:xfrm>
            <a:off x="1288648" y="1197980"/>
            <a:ext cx="4778062" cy="36933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Wavelength-shifting Optical Module (WOM)</a:t>
            </a:r>
          </a:p>
        </p:txBody>
      </p:sp>
      <p:pic>
        <p:nvPicPr>
          <p:cNvPr id="11" name="Picture 10"/>
          <p:cNvPicPr>
            <a:picLocks noChangeAspect="1"/>
          </p:cNvPicPr>
          <p:nvPr/>
        </p:nvPicPr>
        <p:blipFill>
          <a:blip r:embed="rId3"/>
          <a:stretch>
            <a:fillRect/>
          </a:stretch>
        </p:blipFill>
        <p:spPr>
          <a:xfrm>
            <a:off x="9256954" y="1567312"/>
            <a:ext cx="1963858" cy="3944454"/>
          </a:xfrm>
          <a:prstGeom prst="rect">
            <a:avLst/>
          </a:prstGeom>
        </p:spPr>
      </p:pic>
      <p:pic>
        <p:nvPicPr>
          <p:cNvPr id="6" name="Picture 5"/>
          <p:cNvPicPr>
            <a:picLocks noChangeAspect="1"/>
          </p:cNvPicPr>
          <p:nvPr/>
        </p:nvPicPr>
        <p:blipFill>
          <a:blip r:embed="rId4"/>
          <a:stretch>
            <a:fillRect/>
          </a:stretch>
        </p:blipFill>
        <p:spPr>
          <a:xfrm>
            <a:off x="6680387" y="1567312"/>
            <a:ext cx="1999661" cy="3944454"/>
          </a:xfrm>
          <a:prstGeom prst="rect">
            <a:avLst/>
          </a:prstGeom>
        </p:spPr>
      </p:pic>
      <p:sp>
        <p:nvSpPr>
          <p:cNvPr id="12" name="TextBox 11"/>
          <p:cNvSpPr txBox="1"/>
          <p:nvPr/>
        </p:nvSpPr>
        <p:spPr>
          <a:xfrm>
            <a:off x="6680387" y="1197980"/>
            <a:ext cx="1999661" cy="36933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WLS-Fibers</a:t>
            </a:r>
          </a:p>
        </p:txBody>
      </p:sp>
      <p:sp>
        <p:nvSpPr>
          <p:cNvPr id="13" name="TextBox 12"/>
          <p:cNvSpPr txBox="1"/>
          <p:nvPr/>
        </p:nvSpPr>
        <p:spPr>
          <a:xfrm>
            <a:off x="9256955" y="1197980"/>
            <a:ext cx="1963858" cy="36933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“Brussels Sprout”</a:t>
            </a:r>
          </a:p>
        </p:txBody>
      </p:sp>
      <p:sp>
        <p:nvSpPr>
          <p:cNvPr id="14" name="TextBox 13"/>
          <p:cNvSpPr txBox="1"/>
          <p:nvPr/>
        </p:nvSpPr>
        <p:spPr>
          <a:xfrm>
            <a:off x="1192369" y="4323411"/>
            <a:ext cx="4911112" cy="1200329"/>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Other concepts for cylindrical geometries better matching real-estate in drill holes under study.  These modules could dramatically reduce cost and logistics.</a:t>
            </a:r>
          </a:p>
        </p:txBody>
      </p:sp>
    </p:spTree>
    <p:extLst>
      <p:ext uri="{BB962C8B-B14F-4D97-AF65-F5344CB8AC3E}">
        <p14:creationId xmlns:p14="http://schemas.microsoft.com/office/powerpoint/2010/main" val="83579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Mobile Drilling System</a:t>
            </a:r>
            <a:endParaRPr lang="en-US" dirty="0"/>
          </a:p>
        </p:txBody>
      </p:sp>
      <p:grpSp>
        <p:nvGrpSpPr>
          <p:cNvPr id="4" name="Group 3"/>
          <p:cNvGrpSpPr/>
          <p:nvPr/>
        </p:nvGrpSpPr>
        <p:grpSpPr>
          <a:xfrm>
            <a:off x="4709513" y="3314956"/>
            <a:ext cx="6455036" cy="2859364"/>
            <a:chOff x="4849976" y="3588545"/>
            <a:chExt cx="6455036" cy="2859364"/>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49976" y="3588545"/>
              <a:ext cx="6455036" cy="285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27954" y="3950209"/>
              <a:ext cx="174599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Power Plant Sleds (3x)</a:t>
              </a:r>
            </a:p>
          </p:txBody>
        </p:sp>
        <p:sp>
          <p:nvSpPr>
            <p:cNvPr id="7" name="TextBox 6"/>
            <p:cNvSpPr txBox="1"/>
            <p:nvPr/>
          </p:nvSpPr>
          <p:spPr>
            <a:xfrm>
              <a:off x="4849976" y="6170910"/>
              <a:ext cx="1130438"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Fuel Bladders</a:t>
              </a:r>
            </a:p>
          </p:txBody>
        </p:sp>
        <p:sp>
          <p:nvSpPr>
            <p:cNvPr id="8" name="TextBox 7"/>
            <p:cNvSpPr txBox="1"/>
            <p:nvPr/>
          </p:nvSpPr>
          <p:spPr>
            <a:xfrm>
              <a:off x="7221683" y="6163596"/>
              <a:ext cx="1956433"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Control Hub &amp; Workshops</a:t>
              </a:r>
            </a:p>
          </p:txBody>
        </p:sp>
        <p:sp>
          <p:nvSpPr>
            <p:cNvPr id="9" name="TextBox 8"/>
            <p:cNvSpPr txBox="1"/>
            <p:nvPr/>
          </p:nvSpPr>
          <p:spPr>
            <a:xfrm>
              <a:off x="9369546" y="4640964"/>
              <a:ext cx="1935466"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Water Storage &amp; Filtration</a:t>
              </a:r>
            </a:p>
          </p:txBody>
        </p:sp>
      </p:grpSp>
      <p:sp>
        <p:nvSpPr>
          <p:cNvPr id="11" name="Rectangle 10"/>
          <p:cNvSpPr/>
          <p:nvPr/>
        </p:nvSpPr>
        <p:spPr>
          <a:xfrm>
            <a:off x="1038931" y="2612256"/>
            <a:ext cx="3105439" cy="338554"/>
          </a:xfrm>
          <a:prstGeom prst="rect">
            <a:avLst/>
          </a:prstGeom>
          <a:solidFill>
            <a:srgbClr val="C00000"/>
          </a:solidFill>
          <a:ln>
            <a:solidFill>
              <a:schemeClr val="tx1"/>
            </a:solidFill>
          </a:ln>
        </p:spPr>
        <p:txBody>
          <a:bodyPr wrap="square">
            <a:spAutoFit/>
          </a:bodyPr>
          <a:lstStyle/>
          <a:p>
            <a:r>
              <a:rPr lang="en-US" sz="1600" b="1" dirty="0">
                <a:solidFill>
                  <a:schemeClr val="bg1"/>
                </a:solidFill>
                <a:latin typeface="Franklin Gothic Demi" panose="020B0703020102020204" pitchFamily="34" charset="0"/>
                <a:cs typeface="Arial" panose="020B0604020202020204" pitchFamily="34" charset="0"/>
              </a:rPr>
              <a:t>Quick Specs</a:t>
            </a:r>
          </a:p>
        </p:txBody>
      </p:sp>
      <p:graphicFrame>
        <p:nvGraphicFramePr>
          <p:cNvPr id="12" name="Table 11"/>
          <p:cNvGraphicFramePr>
            <a:graphicFrameLocks noGrp="1"/>
          </p:cNvGraphicFramePr>
          <p:nvPr>
            <p:extLst>
              <p:ext uri="{D42A27DB-BD31-4B8C-83A1-F6EECF244321}">
                <p14:modId xmlns:p14="http://schemas.microsoft.com/office/powerpoint/2010/main" val="2207485071"/>
              </p:ext>
            </p:extLst>
          </p:nvPr>
        </p:nvGraphicFramePr>
        <p:xfrm>
          <a:off x="1038932" y="2973920"/>
          <a:ext cx="3105438" cy="3200400"/>
        </p:xfrm>
        <a:graphic>
          <a:graphicData uri="http://schemas.openxmlformats.org/drawingml/2006/table">
            <a:tbl>
              <a:tblPr bandRow="1">
                <a:tableStyleId>{2D5ABB26-0587-4C30-8999-92F81FD0307C}</a:tableStyleId>
              </a:tblPr>
              <a:tblGrid>
                <a:gridCol w="2040334">
                  <a:extLst>
                    <a:ext uri="{9D8B030D-6E8A-4147-A177-3AD203B41FA5}">
                      <a16:colId xmlns:a16="http://schemas.microsoft.com/office/drawing/2014/main" val="20000"/>
                    </a:ext>
                  </a:extLst>
                </a:gridCol>
                <a:gridCol w="1065104">
                  <a:extLst>
                    <a:ext uri="{9D8B030D-6E8A-4147-A177-3AD203B41FA5}">
                      <a16:colId xmlns:a16="http://schemas.microsoft.com/office/drawing/2014/main" val="20001"/>
                    </a:ext>
                  </a:extLst>
                </a:gridCol>
              </a:tblGrid>
              <a:tr h="247035">
                <a:tc>
                  <a:txBody>
                    <a:bodyPr/>
                    <a:lstStyle/>
                    <a:p>
                      <a:r>
                        <a:rPr lang="en-US" sz="1200" dirty="0">
                          <a:latin typeface="Franklin Gothic Demi" panose="020B0703020102020204" pitchFamily="34" charset="0"/>
                          <a:cs typeface="Arial" panose="020B0604020202020204" pitchFamily="34" charset="0"/>
                        </a:rPr>
                        <a:t>Hole diameter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60 cm</a:t>
                      </a:r>
                      <a:r>
                        <a:rPr lang="en-US" sz="1200" baseline="0" dirty="0">
                          <a:latin typeface="Franklin Gothic Demi" panose="020B0703020102020204" pitchFamily="34" charset="0"/>
                          <a:cs typeface="Arial" panose="020B0604020202020204" pitchFamily="34" charset="0"/>
                        </a:rPr>
                        <a:t> </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47035">
                <a:tc>
                  <a:txBody>
                    <a:bodyPr/>
                    <a:lstStyle/>
                    <a:p>
                      <a:r>
                        <a:rPr lang="en-US" sz="1200" dirty="0">
                          <a:latin typeface="Franklin Gothic Demi" panose="020B0703020102020204" pitchFamily="34" charset="0"/>
                          <a:cs typeface="Arial" panose="020B0604020202020204" pitchFamily="34" charset="0"/>
                        </a:rPr>
                        <a:t>Hole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2600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47035">
                <a:tc>
                  <a:txBody>
                    <a:bodyPr/>
                    <a:lstStyle/>
                    <a:p>
                      <a:r>
                        <a:rPr lang="en-US" sz="1200" dirty="0">
                          <a:latin typeface="Franklin Gothic Demi" panose="020B0703020102020204" pitchFamily="34" charset="0"/>
                          <a:cs typeface="Arial" panose="020B0604020202020204" pitchFamily="34" charset="0"/>
                        </a:rPr>
                        <a:t>Hole spacing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300</a:t>
                      </a:r>
                      <a:r>
                        <a:rPr lang="en-US" sz="1200" baseline="0" dirty="0">
                          <a:latin typeface="Franklin Gothic Demi" panose="020B0703020102020204" pitchFamily="34" charset="0"/>
                          <a:cs typeface="Arial" panose="020B0604020202020204" pitchFamily="34" charset="0"/>
                        </a:rPr>
                        <a:t> m</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47035">
                <a:tc>
                  <a:txBody>
                    <a:bodyPr/>
                    <a:lstStyle/>
                    <a:p>
                      <a:r>
                        <a:rPr lang="en-US" sz="1200" dirty="0">
                          <a:latin typeface="Franklin Gothic Demi" panose="020B0703020102020204" pitchFamily="34" charset="0"/>
                          <a:cs typeface="Arial" panose="020B0604020202020204" pitchFamily="34" charset="0"/>
                        </a:rPr>
                        <a:t>Hole</a:t>
                      </a:r>
                      <a:r>
                        <a:rPr lang="en-US" sz="1200" baseline="0" dirty="0">
                          <a:latin typeface="Franklin Gothic Demi" panose="020B0703020102020204" pitchFamily="34" charset="0"/>
                          <a:cs typeface="Arial" panose="020B0604020202020204" pitchFamily="34" charset="0"/>
                        </a:rPr>
                        <a:t> lifetime</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30 </a:t>
                      </a:r>
                      <a:r>
                        <a:rPr lang="en-US" sz="1200" dirty="0" err="1">
                          <a:latin typeface="Franklin Gothic Demi" panose="020B0703020102020204" pitchFamily="34" charset="0"/>
                          <a:cs typeface="Arial" panose="020B0604020202020204" pitchFamily="34" charset="0"/>
                        </a:rPr>
                        <a:t>hr</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47035">
                <a:tc>
                  <a:txBody>
                    <a:bodyPr/>
                    <a:lstStyle/>
                    <a:p>
                      <a:r>
                        <a:rPr lang="en-US" sz="1200" dirty="0">
                          <a:latin typeface="Franklin Gothic Demi" panose="020B0703020102020204" pitchFamily="34" charset="0"/>
                          <a:cs typeface="Arial" panose="020B0604020202020204" pitchFamily="34" charset="0"/>
                        </a:rPr>
                        <a:t>Total Thermal Output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5.4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47035">
                <a:tc>
                  <a:txBody>
                    <a:bodyPr/>
                    <a:lstStyle/>
                    <a:p>
                      <a:r>
                        <a:rPr lang="en-US" sz="1200" dirty="0">
                          <a:latin typeface="Franklin Gothic Demi" panose="020B0703020102020204" pitchFamily="34" charset="0"/>
                          <a:cs typeface="Arial" panose="020B0604020202020204" pitchFamily="34" charset="0"/>
                        </a:rPr>
                        <a:t>Nom. Thermal power delivered to nozzle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4.7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47035">
                <a:tc>
                  <a:txBody>
                    <a:bodyPr/>
                    <a:lstStyle/>
                    <a:p>
                      <a:r>
                        <a:rPr lang="en-US" sz="1200" dirty="0">
                          <a:latin typeface="Franklin Gothic Demi" panose="020B0703020102020204" pitchFamily="34" charset="0"/>
                          <a:cs typeface="Arial" panose="020B0604020202020204" pitchFamily="34" charset="0"/>
                        </a:rPr>
                        <a:t>Dry weight (est.)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365 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47035">
                <a:tc>
                  <a:txBody>
                    <a:bodyPr/>
                    <a:lstStyle/>
                    <a:p>
                      <a:r>
                        <a:rPr lang="en-US" sz="1200" dirty="0">
                          <a:latin typeface="Franklin Gothic Demi" panose="020B0703020102020204" pitchFamily="34" charset="0"/>
                          <a:cs typeface="Arial" panose="020B0604020202020204" pitchFamily="34" charset="0"/>
                        </a:rPr>
                        <a:t>Fuel/hole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21,000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47035">
                <a:tc>
                  <a:txBody>
                    <a:bodyPr/>
                    <a:lstStyle/>
                    <a:p>
                      <a:r>
                        <a:rPr lang="en-US" sz="1200" dirty="0">
                          <a:latin typeface="Franklin Gothic Demi" panose="020B0703020102020204" pitchFamily="34" charset="0"/>
                          <a:cs typeface="Arial" panose="020B0604020202020204" pitchFamily="34" charset="0"/>
                        </a:rPr>
                        <a:t>Max</a:t>
                      </a:r>
                      <a:r>
                        <a:rPr lang="en-US" sz="1200" baseline="0" dirty="0">
                          <a:latin typeface="Franklin Gothic Demi" panose="020B0703020102020204" pitchFamily="34" charset="0"/>
                          <a:cs typeface="Arial" panose="020B0604020202020204" pitchFamily="34" charset="0"/>
                        </a:rPr>
                        <a:t> holes/season</a:t>
                      </a:r>
                      <a:endParaRPr lang="en-US" sz="1200" dirty="0">
                        <a:latin typeface="Franklin Gothic Demi" panose="020B07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47035">
                <a:tc>
                  <a:txBody>
                    <a:bodyPr/>
                    <a:lstStyle/>
                    <a:p>
                      <a:r>
                        <a:rPr lang="en-US" sz="1200" dirty="0">
                          <a:latin typeface="Franklin Gothic Demi" panose="020B0703020102020204" pitchFamily="34" charset="0"/>
                          <a:cs typeface="Arial" panose="020B0604020202020204" pitchFamily="34" charset="0"/>
                        </a:rPr>
                        <a:t>Crew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47035">
                <a:tc>
                  <a:txBody>
                    <a:bodyPr/>
                    <a:lstStyle/>
                    <a:p>
                      <a:r>
                        <a:rPr lang="en-US" sz="1200" dirty="0">
                          <a:latin typeface="Franklin Gothic Demi" panose="020B0703020102020204" pitchFamily="34" charset="0"/>
                          <a:cs typeface="Arial" panose="020B0604020202020204" pitchFamily="34" charset="0"/>
                        </a:rPr>
                        <a:t>Construction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Franklin Gothic Demi" panose="020B0703020102020204" pitchFamily="34" charset="0"/>
                          <a:cs typeface="Arial" panose="020B0604020202020204" pitchFamily="34" charset="0"/>
                        </a:rPr>
                        <a:t>$20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sp>
        <p:nvSpPr>
          <p:cNvPr id="13" name="Rectangle 12"/>
          <p:cNvSpPr/>
          <p:nvPr/>
        </p:nvSpPr>
        <p:spPr>
          <a:xfrm>
            <a:off x="1038932" y="1710268"/>
            <a:ext cx="3105438" cy="954107"/>
          </a:xfrm>
          <a:prstGeom prst="rect">
            <a:avLst/>
          </a:prstGeom>
          <a:solidFill>
            <a:schemeClr val="bg1">
              <a:lumMod val="95000"/>
            </a:schemeClr>
          </a:solidFill>
        </p:spPr>
        <p:txBody>
          <a:bodyPr wrap="square">
            <a:spAutoFit/>
          </a:bodyPr>
          <a:lstStyle/>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4.7MW thermal delivery to drill nozzle</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48 hour hole production rate</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90% thermal efficiency</a:t>
            </a:r>
          </a:p>
        </p:txBody>
      </p:sp>
      <p:sp>
        <p:nvSpPr>
          <p:cNvPr id="14" name="Rectangle 13"/>
          <p:cNvSpPr/>
          <p:nvPr/>
        </p:nvSpPr>
        <p:spPr>
          <a:xfrm>
            <a:off x="1038932" y="1093528"/>
            <a:ext cx="3105438" cy="584775"/>
          </a:xfrm>
          <a:prstGeom prst="rect">
            <a:avLst/>
          </a:prstGeom>
          <a:solidFill>
            <a:srgbClr val="C00000"/>
          </a:solidFill>
        </p:spPr>
        <p:txBody>
          <a:bodyPr wrap="square">
            <a:spAutoFit/>
          </a:bodyPr>
          <a:lstStyle/>
          <a:p>
            <a:r>
              <a:rPr lang="en-US" sz="1600" b="1" dirty="0">
                <a:solidFill>
                  <a:schemeClr val="bg1"/>
                </a:solidFill>
                <a:latin typeface="Franklin Gothic Demi" panose="020B0703020102020204" pitchFamily="34" charset="0"/>
                <a:cs typeface="Arial" panose="020B0604020202020204" pitchFamily="34" charset="0"/>
              </a:rPr>
              <a:t>Meet or exceed EHWD thermal performance</a:t>
            </a:r>
          </a:p>
        </p:txBody>
      </p:sp>
      <p:sp>
        <p:nvSpPr>
          <p:cNvPr id="15" name="Rectangle 14"/>
          <p:cNvSpPr/>
          <p:nvPr/>
        </p:nvSpPr>
        <p:spPr>
          <a:xfrm>
            <a:off x="4712561" y="1661888"/>
            <a:ext cx="2952722" cy="1545898"/>
          </a:xfrm>
          <a:prstGeom prst="rect">
            <a:avLst/>
          </a:prstGeom>
          <a:solidFill>
            <a:schemeClr val="bg1">
              <a:lumMod val="95000"/>
            </a:schemeClr>
          </a:solidFill>
        </p:spPr>
        <p:txBody>
          <a:bodyPr wrap="square">
            <a:noAutofit/>
          </a:bodyPr>
          <a:lstStyle/>
          <a:p>
            <a:pPr marL="171450" indent="-171450">
              <a:buFont typeface="Arial" panose="020B0604020202020204" pitchFamily="34" charset="0"/>
              <a:buChar char="•"/>
            </a:pPr>
            <a:r>
              <a:rPr lang="en-US" sz="1600" dirty="0">
                <a:latin typeface="Franklin Gothic Demi" panose="020B0703020102020204" pitchFamily="34" charset="0"/>
                <a:cs typeface="Arial" panose="020B0604020202020204" pitchFamily="34" charset="0"/>
              </a:rPr>
              <a:t>Equipment and fuel delivered to Pole via traverse, minimize dependence on LC130s</a:t>
            </a:r>
          </a:p>
          <a:p>
            <a:pPr marL="171450" indent="-171450">
              <a:buFont typeface="Arial" panose="020B0604020202020204" pitchFamily="34" charset="0"/>
              <a:buChar char="•"/>
            </a:pPr>
            <a:r>
              <a:rPr lang="en-US" sz="1600" dirty="0">
                <a:latin typeface="Franklin Gothic Demi" panose="020B0703020102020204" pitchFamily="34" charset="0"/>
                <a:cs typeface="Arial" panose="020B0604020202020204" pitchFamily="34" charset="0"/>
              </a:rPr>
              <a:t>Reduced logistical footprint at Pole, smaller crew</a:t>
            </a:r>
          </a:p>
        </p:txBody>
      </p:sp>
      <p:sp>
        <p:nvSpPr>
          <p:cNvPr id="16" name="Rectangle 15"/>
          <p:cNvSpPr/>
          <p:nvPr/>
        </p:nvSpPr>
        <p:spPr>
          <a:xfrm>
            <a:off x="4697306" y="1090626"/>
            <a:ext cx="2955770" cy="464092"/>
          </a:xfrm>
          <a:prstGeom prst="rect">
            <a:avLst/>
          </a:prstGeom>
          <a:solidFill>
            <a:srgbClr val="C00000"/>
          </a:solidFill>
        </p:spPr>
        <p:txBody>
          <a:bodyPr wrap="square" anchor="ctr" anchorCtr="0">
            <a:noAutofit/>
          </a:bodyPr>
          <a:lstStyle/>
          <a:p>
            <a:r>
              <a:rPr lang="en-US" sz="1600" b="1" dirty="0">
                <a:solidFill>
                  <a:schemeClr val="bg1"/>
                </a:solidFill>
                <a:latin typeface="Franklin Gothic Demi" panose="020B0703020102020204" pitchFamily="34" charset="0"/>
                <a:cs typeface="Arial" panose="020B0604020202020204" pitchFamily="34" charset="0"/>
              </a:rPr>
              <a:t>Compatible with trending logistics</a:t>
            </a:r>
          </a:p>
        </p:txBody>
      </p:sp>
      <p:sp>
        <p:nvSpPr>
          <p:cNvPr id="17" name="Rectangle 16"/>
          <p:cNvSpPr/>
          <p:nvPr/>
        </p:nvSpPr>
        <p:spPr>
          <a:xfrm>
            <a:off x="7858613" y="1661888"/>
            <a:ext cx="3305936" cy="1545898"/>
          </a:xfrm>
          <a:prstGeom prst="rect">
            <a:avLst/>
          </a:prstGeom>
          <a:solidFill>
            <a:schemeClr val="bg1">
              <a:lumMod val="95000"/>
            </a:schemeClr>
          </a:solidFill>
        </p:spPr>
        <p:txBody>
          <a:bodyPr wrap="square" numCol="2">
            <a:noAutofit/>
          </a:bodyPr>
          <a:lstStyle/>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Safety</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Mobility</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Reliability</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Degassed holes</a:t>
            </a:r>
            <a:br>
              <a:rPr lang="en-US" sz="1400" dirty="0">
                <a:latin typeface="Franklin Gothic Demi" panose="020B0703020102020204" pitchFamily="34" charset="0"/>
                <a:cs typeface="Arial" panose="020B0604020202020204" pitchFamily="34" charset="0"/>
              </a:rPr>
            </a:br>
            <a:r>
              <a:rPr lang="en-US" sz="1400" dirty="0">
                <a:latin typeface="Franklin Gothic Demi" panose="020B0703020102020204" pitchFamily="34" charset="0"/>
                <a:cs typeface="Arial" panose="020B0604020202020204" pitchFamily="34" charset="0"/>
              </a:rPr>
              <a:t>(+8 hours)</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Cleaner drill water</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Reduced manpower</a:t>
            </a:r>
          </a:p>
          <a:p>
            <a:pPr marL="171450" indent="-171450">
              <a:buFont typeface="Arial" panose="020B0604020202020204" pitchFamily="34" charset="0"/>
              <a:buChar char="•"/>
            </a:pPr>
            <a:r>
              <a:rPr lang="en-US" sz="1400" dirty="0">
                <a:latin typeface="Franklin Gothic Demi" panose="020B0703020102020204" pitchFamily="34" charset="0"/>
                <a:cs typeface="Arial" panose="020B0604020202020204" pitchFamily="34" charset="0"/>
              </a:rPr>
              <a:t>Reduced setup / decommission time</a:t>
            </a:r>
          </a:p>
        </p:txBody>
      </p:sp>
      <p:sp>
        <p:nvSpPr>
          <p:cNvPr id="18" name="Rectangle 17"/>
          <p:cNvSpPr/>
          <p:nvPr/>
        </p:nvSpPr>
        <p:spPr>
          <a:xfrm>
            <a:off x="7858613" y="1090626"/>
            <a:ext cx="3305937" cy="464092"/>
          </a:xfrm>
          <a:prstGeom prst="rect">
            <a:avLst/>
          </a:prstGeom>
          <a:solidFill>
            <a:srgbClr val="C00000"/>
          </a:solidFill>
        </p:spPr>
        <p:txBody>
          <a:bodyPr wrap="square" anchor="ctr">
            <a:noAutofit/>
          </a:bodyPr>
          <a:lstStyle/>
          <a:p>
            <a:r>
              <a:rPr lang="en-US" sz="1600" b="1" dirty="0">
                <a:solidFill>
                  <a:schemeClr val="bg1"/>
                </a:solidFill>
                <a:latin typeface="Franklin Gothic Demi" panose="020B0703020102020204" pitchFamily="34" charset="0"/>
                <a:cs typeface="Arial" panose="020B0604020202020204" pitchFamily="34" charset="0"/>
              </a:rPr>
              <a:t>G2 Improvements</a:t>
            </a:r>
          </a:p>
        </p:txBody>
      </p:sp>
      <p:sp>
        <p:nvSpPr>
          <p:cNvPr id="5" name="Date Placeholder 4"/>
          <p:cNvSpPr>
            <a:spLocks noGrp="1"/>
          </p:cNvSpPr>
          <p:nvPr>
            <p:ph type="dt" sz="half" idx="10"/>
          </p:nvPr>
        </p:nvSpPr>
        <p:spPr/>
        <p:txBody>
          <a:bodyPr/>
          <a:lstStyle/>
          <a:p>
            <a:r>
              <a:rPr lang="en-US" smtClean="0"/>
              <a:t>2019 | 06 | 12</a:t>
            </a:r>
            <a:endParaRPr lang="en-US"/>
          </a:p>
        </p:txBody>
      </p:sp>
      <p:sp>
        <p:nvSpPr>
          <p:cNvPr id="10" name="Footer Placeholder 9"/>
          <p:cNvSpPr>
            <a:spLocks noGrp="1"/>
          </p:cNvSpPr>
          <p:nvPr>
            <p:ph type="ftr" sz="quarter" idx="11"/>
          </p:nvPr>
        </p:nvSpPr>
        <p:spPr/>
        <p:txBody>
          <a:bodyPr/>
          <a:lstStyle/>
          <a:p>
            <a:r>
              <a:rPr lang="fr-FR" smtClean="0"/>
              <a:t>K. Hanson - Madison Bootcamp 2019</a:t>
            </a:r>
            <a:endParaRPr lang="en-US"/>
          </a:p>
        </p:txBody>
      </p:sp>
      <p:sp>
        <p:nvSpPr>
          <p:cNvPr id="19" name="Slide Number Placeholder 18"/>
          <p:cNvSpPr>
            <a:spLocks noGrp="1"/>
          </p:cNvSpPr>
          <p:nvPr>
            <p:ph type="sldNum" sz="quarter" idx="12"/>
          </p:nvPr>
        </p:nvSpPr>
        <p:spPr/>
        <p:txBody>
          <a:bodyPr/>
          <a:lstStyle/>
          <a:p>
            <a:fld id="{A06C4592-94FC-4A24-9C11-938348FC8AD6}" type="slidenum">
              <a:rPr lang="en-US" smtClean="0"/>
              <a:t>22</a:t>
            </a:fld>
            <a:endParaRPr lang="en-US"/>
          </a:p>
        </p:txBody>
      </p:sp>
    </p:spTree>
    <p:extLst>
      <p:ext uri="{BB962C8B-B14F-4D97-AF65-F5344CB8AC3E}">
        <p14:creationId xmlns:p14="http://schemas.microsoft.com/office/powerpoint/2010/main" val="1990891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2019 | 06 | 12</a:t>
            </a:r>
            <a:endParaRPr lang="en-US"/>
          </a:p>
        </p:txBody>
      </p:sp>
      <p:sp>
        <p:nvSpPr>
          <p:cNvPr id="8" name="Footer Placeholder 7"/>
          <p:cNvSpPr>
            <a:spLocks noGrp="1"/>
          </p:cNvSpPr>
          <p:nvPr>
            <p:ph type="ftr" sz="quarter" idx="11"/>
          </p:nvPr>
        </p:nvSpPr>
        <p:spPr/>
        <p:txBody>
          <a:bodyPr/>
          <a:lstStyle/>
          <a:p>
            <a:r>
              <a:rPr lang="fr-FR" smtClean="0"/>
              <a:t>K. Hanson - Madison Bootcamp 2019</a:t>
            </a:r>
            <a:endParaRPr lang="en-US"/>
          </a:p>
        </p:txBody>
      </p:sp>
      <p:sp>
        <p:nvSpPr>
          <p:cNvPr id="9" name="Slide Number Placeholder 8"/>
          <p:cNvSpPr>
            <a:spLocks noGrp="1"/>
          </p:cNvSpPr>
          <p:nvPr>
            <p:ph type="sldNum" sz="quarter" idx="12"/>
          </p:nvPr>
        </p:nvSpPr>
        <p:spPr/>
        <p:txBody>
          <a:bodyPr/>
          <a:lstStyle/>
          <a:p>
            <a:fld id="{F0F7ECB3-6FC6-482E-B0EF-EA4290BB848A}" type="slidenum">
              <a:rPr lang="en-US" smtClean="0"/>
              <a:t>23</a:t>
            </a:fld>
            <a:endParaRPr lang="en-US"/>
          </a:p>
        </p:txBody>
      </p:sp>
      <p:sp>
        <p:nvSpPr>
          <p:cNvPr id="2" name="Title 1"/>
          <p:cNvSpPr>
            <a:spLocks noGrp="1"/>
          </p:cNvSpPr>
          <p:nvPr>
            <p:ph type="title"/>
          </p:nvPr>
        </p:nvSpPr>
        <p:spPr/>
        <p:txBody>
          <a:bodyPr>
            <a:normAutofit/>
          </a:bodyPr>
          <a:lstStyle/>
          <a:p>
            <a:r>
              <a:rPr lang="en-US" dirty="0"/>
              <a:t>EHWD-G2:  Air-Ride Cargo Sleds (ARCS)</a:t>
            </a:r>
          </a:p>
        </p:txBody>
      </p:sp>
      <p:sp>
        <p:nvSpPr>
          <p:cNvPr id="3" name="Content Placeholder 2"/>
          <p:cNvSpPr>
            <a:spLocks noGrp="1"/>
          </p:cNvSpPr>
          <p:nvPr>
            <p:ph idx="4294967295"/>
          </p:nvPr>
        </p:nvSpPr>
        <p:spPr>
          <a:xfrm>
            <a:off x="477981" y="1846892"/>
            <a:ext cx="3484419" cy="3900765"/>
          </a:xfrm>
        </p:spPr>
        <p:txBody>
          <a:bodyPr>
            <a:noAutofit/>
          </a:bodyPr>
          <a:lstStyle/>
          <a:p>
            <a:pPr>
              <a:lnSpc>
                <a:spcPct val="100000"/>
              </a:lnSpc>
            </a:pPr>
            <a:r>
              <a:rPr lang="en-US" sz="2000" dirty="0">
                <a:solidFill>
                  <a:schemeClr val="bg1"/>
                </a:solidFill>
                <a:latin typeface="Franklin Gothic Demi" panose="020B0703020102020204" pitchFamily="34" charset="0"/>
                <a:cs typeface="Arial" panose="020B0604020202020204" pitchFamily="34" charset="0"/>
              </a:rPr>
              <a:t>Rigid deck atop of air bladders atop of PE panels</a:t>
            </a:r>
          </a:p>
          <a:p>
            <a:pPr>
              <a:lnSpc>
                <a:spcPct val="100000"/>
              </a:lnSpc>
            </a:pPr>
            <a:r>
              <a:rPr lang="en-US" sz="2000" dirty="0">
                <a:solidFill>
                  <a:schemeClr val="bg1"/>
                </a:solidFill>
                <a:latin typeface="Franklin Gothic Demi" panose="020B0703020102020204" pitchFamily="34" charset="0"/>
                <a:cs typeface="Arial" panose="020B0604020202020204" pitchFamily="34" charset="0"/>
              </a:rPr>
              <a:t>Far superior to ski-based traverse designs</a:t>
            </a:r>
          </a:p>
          <a:p>
            <a:r>
              <a:rPr lang="en-US" sz="2000" dirty="0">
                <a:solidFill>
                  <a:schemeClr val="bg1"/>
                </a:solidFill>
                <a:latin typeface="Franklin Gothic Demi" panose="020B0703020102020204" pitchFamily="34" charset="0"/>
                <a:cs typeface="Arial" panose="020B0604020202020204" pitchFamily="34" charset="0"/>
              </a:rPr>
              <a:t>In active development for high-payload traverses in Antarctic and Greenland</a:t>
            </a:r>
          </a:p>
          <a:p>
            <a:r>
              <a:rPr lang="en-US" sz="2000" dirty="0">
                <a:solidFill>
                  <a:schemeClr val="bg1"/>
                </a:solidFill>
                <a:latin typeface="Franklin Gothic Demi" panose="020B0703020102020204" pitchFamily="34" charset="0"/>
                <a:cs typeface="Arial" panose="020B0604020202020204" pitchFamily="34" charset="0"/>
              </a:rPr>
              <a:t>Drill system is “traverse ready” (one traverse sufficient to transport the drill system itself)</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38600" y="1846892"/>
            <a:ext cx="7855527" cy="349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45529" y="5343935"/>
            <a:ext cx="78485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Figure from </a:t>
            </a:r>
            <a:r>
              <a:rPr lang="en-US" sz="1200" i="1" dirty="0">
                <a:latin typeface="Arial" panose="020B0604020202020204" pitchFamily="34" charset="0"/>
                <a:cs typeface="Arial" panose="020B0604020202020204" pitchFamily="34" charset="0"/>
              </a:rPr>
              <a:t>Lightweight Cargo Sleds for Polar Traverses. </a:t>
            </a:r>
            <a:r>
              <a:rPr lang="en-US" sz="1200" dirty="0">
                <a:latin typeface="Arial" panose="020B0604020202020204" pitchFamily="34" charset="0"/>
                <a:cs typeface="Arial" panose="020B0604020202020204" pitchFamily="34" charset="0"/>
              </a:rPr>
              <a:t>Lever, Song, Weale. Polar Technology Conference 2014</a:t>
            </a:r>
          </a:p>
        </p:txBody>
      </p:sp>
    </p:spTree>
    <p:extLst>
      <p:ext uri="{BB962C8B-B14F-4D97-AF65-F5344CB8AC3E}">
        <p14:creationId xmlns:p14="http://schemas.microsoft.com/office/powerpoint/2010/main" val="137914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2019 | 06 | 12</a:t>
            </a:r>
            <a:endParaRPr lang="en-US"/>
          </a:p>
        </p:txBody>
      </p:sp>
      <p:sp>
        <p:nvSpPr>
          <p:cNvPr id="3" name="Footer Placeholder 2"/>
          <p:cNvSpPr>
            <a:spLocks noGrp="1"/>
          </p:cNvSpPr>
          <p:nvPr>
            <p:ph type="ftr" sz="quarter" idx="11"/>
          </p:nvPr>
        </p:nvSpPr>
        <p:spPr/>
        <p:txBody>
          <a:bodyPr/>
          <a:lstStyle/>
          <a:p>
            <a:r>
              <a:rPr lang="fr-FR" smtClean="0"/>
              <a:t>K. Hanson - Madison Bootcamp 2019</a:t>
            </a:r>
            <a:endParaRPr lang="en-US"/>
          </a:p>
        </p:txBody>
      </p:sp>
      <p:sp>
        <p:nvSpPr>
          <p:cNvPr id="22" name="Slide Number Placeholder 21"/>
          <p:cNvSpPr>
            <a:spLocks noGrp="1"/>
          </p:cNvSpPr>
          <p:nvPr>
            <p:ph type="sldNum" sz="quarter" idx="12"/>
          </p:nvPr>
        </p:nvSpPr>
        <p:spPr/>
        <p:txBody>
          <a:bodyPr/>
          <a:lstStyle/>
          <a:p>
            <a:fld id="{F0F7ECB3-6FC6-482E-B0EF-EA4290BB848A}" type="slidenum">
              <a:rPr lang="en-US" smtClean="0"/>
              <a:t>24</a:t>
            </a:fld>
            <a:endParaRPr lang="en-US"/>
          </a:p>
        </p:txBody>
      </p:sp>
      <p:sp>
        <p:nvSpPr>
          <p:cNvPr id="2" name="Title 1"/>
          <p:cNvSpPr>
            <a:spLocks noGrp="1"/>
          </p:cNvSpPr>
          <p:nvPr>
            <p:ph type="title"/>
          </p:nvPr>
        </p:nvSpPr>
        <p:spPr/>
        <p:txBody>
          <a:bodyPr>
            <a:normAutofit/>
          </a:bodyPr>
          <a:lstStyle/>
          <a:p>
            <a:r>
              <a:rPr lang="en-US" dirty="0"/>
              <a:t>EHWD-G2 Overview:  Power Plant Sled</a:t>
            </a: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35858" y="2027943"/>
            <a:ext cx="9130553" cy="380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Callout 1 (Accent Bar) 5"/>
          <p:cNvSpPr/>
          <p:nvPr/>
        </p:nvSpPr>
        <p:spPr>
          <a:xfrm>
            <a:off x="887419" y="3086333"/>
            <a:ext cx="1272910" cy="396826"/>
          </a:xfrm>
          <a:prstGeom prst="accentCallout1">
            <a:avLst>
              <a:gd name="adj1" fmla="val 16892"/>
              <a:gd name="adj2" fmla="val 107247"/>
              <a:gd name="adj3" fmla="val 203684"/>
              <a:gd name="adj4" fmla="val 243565"/>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Franklin Gothic Demi" panose="020B0703020102020204" pitchFamily="34" charset="0"/>
                <a:cs typeface="Arial" panose="020B0604020202020204" pitchFamily="34" charset="0"/>
              </a:rPr>
              <a:t>Electrical Closet</a:t>
            </a:r>
            <a:endParaRPr lang="en-US" dirty="0">
              <a:solidFill>
                <a:schemeClr val="bg1"/>
              </a:solidFill>
              <a:latin typeface="Franklin Gothic Demi" panose="020B0703020102020204" pitchFamily="34" charset="0"/>
              <a:cs typeface="Arial" panose="020B0604020202020204" pitchFamily="34" charset="0"/>
            </a:endParaRPr>
          </a:p>
        </p:txBody>
      </p:sp>
      <p:sp>
        <p:nvSpPr>
          <p:cNvPr id="23" name="Line Callout 1 (Accent Bar) 22"/>
          <p:cNvSpPr/>
          <p:nvPr/>
        </p:nvSpPr>
        <p:spPr>
          <a:xfrm>
            <a:off x="838200" y="2133064"/>
            <a:ext cx="1322129" cy="408800"/>
          </a:xfrm>
          <a:prstGeom prst="accentCallout1">
            <a:avLst>
              <a:gd name="adj1" fmla="val 16892"/>
              <a:gd name="adj2" fmla="val 107247"/>
              <a:gd name="adj3" fmla="val 352988"/>
              <a:gd name="adj4" fmla="val 297106"/>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Electrical Heater Bank</a:t>
            </a:r>
            <a:endParaRPr lang="en-US" dirty="0">
              <a:solidFill>
                <a:schemeClr val="bg1"/>
              </a:solidFill>
              <a:latin typeface="Franklin Gothic Demi" panose="020B0703020102020204" pitchFamily="34" charset="0"/>
              <a:cs typeface="Arial" panose="020B0604020202020204" pitchFamily="34" charset="0"/>
            </a:endParaRPr>
          </a:p>
        </p:txBody>
      </p:sp>
      <p:sp>
        <p:nvSpPr>
          <p:cNvPr id="24" name="Line Callout 1 (Accent Bar) 23"/>
          <p:cNvSpPr/>
          <p:nvPr/>
        </p:nvSpPr>
        <p:spPr>
          <a:xfrm>
            <a:off x="2420191" y="1559556"/>
            <a:ext cx="1272910" cy="396826"/>
          </a:xfrm>
          <a:prstGeom prst="accentCallout1">
            <a:avLst>
              <a:gd name="adj1" fmla="val 16892"/>
              <a:gd name="adj2" fmla="val 107247"/>
              <a:gd name="adj3" fmla="val 453139"/>
              <a:gd name="adj4" fmla="val 219840"/>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High Pressure Pumps</a:t>
            </a:r>
            <a:endParaRPr lang="en-US" sz="1200" dirty="0">
              <a:solidFill>
                <a:schemeClr val="bg1"/>
              </a:solidFill>
              <a:latin typeface="Franklin Gothic Demi" panose="020B0703020102020204" pitchFamily="34" charset="0"/>
            </a:endParaRPr>
          </a:p>
        </p:txBody>
      </p:sp>
      <p:sp>
        <p:nvSpPr>
          <p:cNvPr id="25" name="Line Callout 1 (Accent Bar) 24"/>
          <p:cNvSpPr/>
          <p:nvPr/>
        </p:nvSpPr>
        <p:spPr>
          <a:xfrm>
            <a:off x="4236653" y="1586983"/>
            <a:ext cx="1272910" cy="396826"/>
          </a:xfrm>
          <a:prstGeom prst="accentCallout1">
            <a:avLst>
              <a:gd name="adj1" fmla="val 16892"/>
              <a:gd name="adj2" fmla="val 107247"/>
              <a:gd name="adj3" fmla="val 453139"/>
              <a:gd name="adj4" fmla="val 219840"/>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Exhaust Heat Exchangers</a:t>
            </a:r>
            <a:endParaRPr lang="en-US" sz="1200" dirty="0">
              <a:solidFill>
                <a:schemeClr val="bg1"/>
              </a:solidFill>
              <a:latin typeface="Franklin Gothic Demi" panose="020B0703020102020204" pitchFamily="34" charset="0"/>
            </a:endParaRPr>
          </a:p>
        </p:txBody>
      </p:sp>
      <p:sp>
        <p:nvSpPr>
          <p:cNvPr id="26" name="Line Callout 1 (Accent Bar) 25"/>
          <p:cNvSpPr/>
          <p:nvPr/>
        </p:nvSpPr>
        <p:spPr>
          <a:xfrm>
            <a:off x="6158933" y="1559556"/>
            <a:ext cx="1272910" cy="396826"/>
          </a:xfrm>
          <a:prstGeom prst="accentCallout1">
            <a:avLst>
              <a:gd name="adj1" fmla="val 16892"/>
              <a:gd name="adj2" fmla="val 107247"/>
              <a:gd name="adj3" fmla="val 453139"/>
              <a:gd name="adj4" fmla="val 194137"/>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C1000 </a:t>
            </a:r>
            <a:r>
              <a:rPr lang="en-US" sz="1200" dirty="0" err="1">
                <a:solidFill>
                  <a:schemeClr val="bg1"/>
                </a:solidFill>
                <a:latin typeface="Franklin Gothic Demi" panose="020B0703020102020204" pitchFamily="34" charset="0"/>
                <a:cs typeface="Arial" panose="020B0604020202020204" pitchFamily="34" charset="0"/>
              </a:rPr>
              <a:t>Microturbine</a:t>
            </a:r>
            <a:r>
              <a:rPr lang="en-US" sz="1200" dirty="0">
                <a:solidFill>
                  <a:schemeClr val="bg1"/>
                </a:solidFill>
                <a:latin typeface="Franklin Gothic Demi" panose="020B0703020102020204" pitchFamily="34" charset="0"/>
                <a:cs typeface="Arial" panose="020B0604020202020204" pitchFamily="34" charset="0"/>
              </a:rPr>
              <a:t> array</a:t>
            </a:r>
            <a:endParaRPr lang="en-US" sz="1200" dirty="0">
              <a:solidFill>
                <a:schemeClr val="bg1"/>
              </a:solidFill>
              <a:latin typeface="Franklin Gothic Demi" panose="020B0703020102020204" pitchFamily="34" charset="0"/>
            </a:endParaRPr>
          </a:p>
        </p:txBody>
      </p:sp>
      <p:sp>
        <p:nvSpPr>
          <p:cNvPr id="27" name="Line Callout 1 (Accent Bar) 26"/>
          <p:cNvSpPr/>
          <p:nvPr/>
        </p:nvSpPr>
        <p:spPr>
          <a:xfrm>
            <a:off x="7878602" y="1586983"/>
            <a:ext cx="1272910" cy="396826"/>
          </a:xfrm>
          <a:prstGeom prst="accentCallout1">
            <a:avLst>
              <a:gd name="adj1" fmla="val 16892"/>
              <a:gd name="adj2" fmla="val 107247"/>
              <a:gd name="adj3" fmla="val 425657"/>
              <a:gd name="adj4" fmla="val 144050"/>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Fuel </a:t>
            </a:r>
            <a:r>
              <a:rPr lang="en-US" sz="1200" dirty="0" err="1">
                <a:solidFill>
                  <a:schemeClr val="bg1"/>
                </a:solidFill>
                <a:latin typeface="Franklin Gothic Demi" panose="020B0703020102020204" pitchFamily="34" charset="0"/>
                <a:cs typeface="Arial" panose="020B0604020202020204" pitchFamily="34" charset="0"/>
              </a:rPr>
              <a:t>Daytank</a:t>
            </a:r>
            <a:endParaRPr lang="en-US" sz="1200" dirty="0">
              <a:solidFill>
                <a:schemeClr val="bg1"/>
              </a:solidFill>
              <a:latin typeface="Franklin Gothic Demi" panose="020B0703020102020204" pitchFamily="34" charset="0"/>
            </a:endParaRPr>
          </a:p>
        </p:txBody>
      </p:sp>
      <p:sp>
        <p:nvSpPr>
          <p:cNvPr id="28" name="Line Callout 1 (Accent Bar) 27"/>
          <p:cNvSpPr/>
          <p:nvPr/>
        </p:nvSpPr>
        <p:spPr>
          <a:xfrm>
            <a:off x="4122312" y="5809447"/>
            <a:ext cx="1272910" cy="396826"/>
          </a:xfrm>
          <a:prstGeom prst="accentCallout1">
            <a:avLst>
              <a:gd name="adj1" fmla="val 16892"/>
              <a:gd name="adj2" fmla="val 107247"/>
              <a:gd name="adj3" fmla="val -85937"/>
              <a:gd name="adj4" fmla="val 204682"/>
            </a:avLst>
          </a:prstGeom>
          <a:noFill/>
          <a:ln>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Franklin Gothic Demi" panose="020B0703020102020204" pitchFamily="34" charset="0"/>
                <a:cs typeface="Arial" panose="020B0604020202020204" pitchFamily="34" charset="0"/>
              </a:rPr>
              <a:t>Air-Ride Cargo Sled</a:t>
            </a:r>
            <a:endParaRPr lang="en-US" sz="1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793008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2019 | 06 | 12</a:t>
            </a:r>
            <a:endParaRPr lang="en-US"/>
          </a:p>
        </p:txBody>
      </p:sp>
      <p:sp>
        <p:nvSpPr>
          <p:cNvPr id="7" name="Footer Placeholder 6"/>
          <p:cNvSpPr>
            <a:spLocks noGrp="1"/>
          </p:cNvSpPr>
          <p:nvPr>
            <p:ph type="ftr" sz="quarter" idx="11"/>
          </p:nvPr>
        </p:nvSpPr>
        <p:spPr/>
        <p:txBody>
          <a:bodyPr/>
          <a:lstStyle/>
          <a:p>
            <a:r>
              <a:rPr lang="fr-FR" smtClean="0"/>
              <a:t>K. Hanson - Madison Bootcamp 2019</a:t>
            </a:r>
            <a:endParaRPr lang="en-US"/>
          </a:p>
        </p:txBody>
      </p:sp>
      <p:sp>
        <p:nvSpPr>
          <p:cNvPr id="8" name="Slide Number Placeholder 7"/>
          <p:cNvSpPr>
            <a:spLocks noGrp="1"/>
          </p:cNvSpPr>
          <p:nvPr>
            <p:ph type="sldNum" sz="quarter" idx="12"/>
          </p:nvPr>
        </p:nvSpPr>
        <p:spPr/>
        <p:txBody>
          <a:bodyPr/>
          <a:lstStyle/>
          <a:p>
            <a:fld id="{F0F7ECB3-6FC6-482E-B0EF-EA4290BB848A}" type="slidenum">
              <a:rPr lang="en-US" smtClean="0"/>
              <a:t>25</a:t>
            </a:fld>
            <a:endParaRPr lang="en-US"/>
          </a:p>
        </p:txBody>
      </p:sp>
      <p:sp>
        <p:nvSpPr>
          <p:cNvPr id="2" name="Title 1"/>
          <p:cNvSpPr>
            <a:spLocks noGrp="1"/>
          </p:cNvSpPr>
          <p:nvPr>
            <p:ph type="title"/>
          </p:nvPr>
        </p:nvSpPr>
        <p:spPr/>
        <p:txBody>
          <a:bodyPr>
            <a:normAutofit/>
          </a:bodyPr>
          <a:lstStyle/>
          <a:p>
            <a:r>
              <a:rPr lang="en-US" dirty="0"/>
              <a:t>EHWD-G2:  </a:t>
            </a:r>
            <a:r>
              <a:rPr lang="en-US" dirty="0" err="1"/>
              <a:t>Microturbines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957" y="3190077"/>
            <a:ext cx="3730831" cy="136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421" y="1272112"/>
            <a:ext cx="3730831" cy="202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72112"/>
            <a:ext cx="3849300" cy="33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1" y="4601237"/>
            <a:ext cx="3849300" cy="1384995"/>
          </a:xfrm>
          <a:prstGeom prst="rect">
            <a:avLst/>
          </a:prstGeom>
          <a:noFill/>
        </p:spPr>
        <p:txBody>
          <a:bodyPr wrap="square" rtlCol="0">
            <a:spAutoFit/>
          </a:bodyPr>
          <a:lstStyle/>
          <a:p>
            <a:r>
              <a:rPr lang="en-US" sz="1400" dirty="0">
                <a:solidFill>
                  <a:schemeClr val="bg1"/>
                </a:solidFill>
                <a:latin typeface="Franklin Gothic Demi" panose="020B0703020102020204" pitchFamily="34" charset="0"/>
                <a:cs typeface="Arial" panose="020B0604020202020204" pitchFamily="34" charset="0"/>
              </a:rPr>
              <a:t>Fuel combustion in Capstone C200 </a:t>
            </a:r>
            <a:r>
              <a:rPr lang="en-US" sz="1400" dirty="0" err="1">
                <a:solidFill>
                  <a:schemeClr val="bg1"/>
                </a:solidFill>
                <a:latin typeface="Franklin Gothic Demi" panose="020B0703020102020204" pitchFamily="34" charset="0"/>
                <a:cs typeface="Arial" panose="020B0604020202020204" pitchFamily="34" charset="0"/>
              </a:rPr>
              <a:t>microturbine</a:t>
            </a:r>
            <a:r>
              <a:rPr lang="en-US" sz="1400" dirty="0">
                <a:solidFill>
                  <a:schemeClr val="bg1"/>
                </a:solidFill>
                <a:latin typeface="Franklin Gothic Demi" panose="020B0703020102020204" pitchFamily="34" charset="0"/>
                <a:cs typeface="Arial" panose="020B0604020202020204" pitchFamily="34" charset="0"/>
              </a:rPr>
              <a:t>.  Flexible fuel – AN8 OK.  High power density, low maintenance, ultra-low emissions.  Easier recovery of waste heat.  Combined heat and power thermal efficiency at 90%.  </a:t>
            </a:r>
            <a:r>
              <a:rPr lang="en-US" sz="1400" i="1" dirty="0">
                <a:solidFill>
                  <a:schemeClr val="bg1"/>
                </a:solidFill>
                <a:latin typeface="Franklin Gothic Demi" panose="020B0703020102020204" pitchFamily="34" charset="0"/>
                <a:cs typeface="Arial" panose="020B0604020202020204" pitchFamily="34" charset="0"/>
              </a:rPr>
              <a:t>Turnkey solution</a:t>
            </a:r>
            <a:r>
              <a:rPr lang="en-US" sz="1400" dirty="0">
                <a:solidFill>
                  <a:schemeClr val="bg1"/>
                </a:solidFill>
                <a:latin typeface="Franklin Gothic Demi" panose="020B0703020102020204" pitchFamily="34" charset="0"/>
                <a:cs typeface="Arial" panose="020B0604020202020204" pitchFamily="34" charset="0"/>
              </a:rPr>
              <a:t>.</a:t>
            </a:r>
          </a:p>
        </p:txBody>
      </p:sp>
      <p:sp>
        <p:nvSpPr>
          <p:cNvPr id="6" name="Rectangle 5"/>
          <p:cNvSpPr/>
          <p:nvPr/>
        </p:nvSpPr>
        <p:spPr>
          <a:xfrm>
            <a:off x="5207258" y="4601236"/>
            <a:ext cx="6398530" cy="1169551"/>
          </a:xfrm>
          <a:prstGeom prst="rect">
            <a:avLst/>
          </a:prstGeom>
        </p:spPr>
        <p:txBody>
          <a:bodyPr wrap="square">
            <a:spAutoFit/>
          </a:bodyPr>
          <a:lstStyle/>
          <a:p>
            <a:r>
              <a:rPr lang="en-US" sz="1400" dirty="0">
                <a:solidFill>
                  <a:schemeClr val="bg1"/>
                </a:solidFill>
                <a:latin typeface="Franklin Gothic Demi" panose="020B0703020102020204" pitchFamily="34" charset="0"/>
                <a:cs typeface="Arial" panose="020B0604020202020204" pitchFamily="34" charset="0"/>
              </a:rPr>
              <a:t>C1000 is 5 C200’s in parallel.  Total output @ 3 km: 1.8 MW primarily from exhaust heat recovery.  3x power plants = 5.4 MW.  </a:t>
            </a:r>
          </a:p>
          <a:p>
            <a:r>
              <a:rPr lang="en-US" sz="1400" b="1" dirty="0">
                <a:solidFill>
                  <a:schemeClr val="bg1"/>
                </a:solidFill>
                <a:latin typeface="Franklin Gothic Demi" panose="020B0703020102020204" pitchFamily="34" charset="0"/>
                <a:cs typeface="Arial" panose="020B0604020202020204" pitchFamily="34" charset="0"/>
              </a:rPr>
              <a:t>Challenges: </a:t>
            </a:r>
            <a:r>
              <a:rPr lang="en-US" sz="1400" dirty="0">
                <a:solidFill>
                  <a:schemeClr val="bg1"/>
                </a:solidFill>
                <a:latin typeface="Franklin Gothic Demi" panose="020B0703020102020204" pitchFamily="34" charset="0"/>
                <a:cs typeface="Arial" panose="020B0604020202020204" pitchFamily="34" charset="0"/>
              </a:rPr>
              <a:t>large upfront cost – $1.5 M each; no experience in Antarctic environment.  However Spring 2016 NSF is running evaluation at Summit Station in Greenland (J. </a:t>
            </a:r>
            <a:r>
              <a:rPr lang="en-US" sz="1400" dirty="0" err="1">
                <a:solidFill>
                  <a:schemeClr val="bg1"/>
                </a:solidFill>
                <a:latin typeface="Franklin Gothic Demi" panose="020B0703020102020204" pitchFamily="34" charset="0"/>
                <a:cs typeface="Arial" panose="020B0604020202020204" pitchFamily="34" charset="0"/>
              </a:rPr>
              <a:t>Cherwinka</a:t>
            </a:r>
            <a:r>
              <a:rPr lang="en-US" sz="1400" dirty="0">
                <a:solidFill>
                  <a:schemeClr val="bg1"/>
                </a:solidFill>
                <a:latin typeface="Franklin Gothic Demi" panose="020B0703020102020204" pitchFamily="34" charset="0"/>
                <a:cs typeface="Arial" panose="020B0604020202020204" pitchFamily="34" charset="0"/>
              </a:rPr>
              <a:t>). </a:t>
            </a:r>
            <a:endParaRPr lang="en-US" sz="1400" b="1" dirty="0">
              <a:solidFill>
                <a:schemeClr val="bg1"/>
              </a:solidFill>
              <a:latin typeface="Franklin Gothic Demi" panose="020B0703020102020204" pitchFamily="34" charset="0"/>
              <a:cs typeface="Arial" panose="020B0604020202020204" pitchFamily="34" charset="0"/>
            </a:endParaRPr>
          </a:p>
        </p:txBody>
      </p:sp>
    </p:spTree>
    <p:extLst>
      <p:ext uri="{BB962C8B-B14F-4D97-AF65-F5344CB8AC3E}">
        <p14:creationId xmlns:p14="http://schemas.microsoft.com/office/powerpoint/2010/main" val="1872985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Radio Array</a:t>
            </a:r>
          </a:p>
        </p:txBody>
      </p:sp>
      <p:sp>
        <p:nvSpPr>
          <p:cNvPr id="5" name="TextBox 4"/>
          <p:cNvSpPr txBox="1"/>
          <p:nvPr/>
        </p:nvSpPr>
        <p:spPr>
          <a:xfrm>
            <a:off x="5663903" y="1314851"/>
            <a:ext cx="6255026" cy="4278094"/>
          </a:xfrm>
          <a:prstGeom prst="rect">
            <a:avLst/>
          </a:prstGeom>
          <a:noFill/>
        </p:spPr>
        <p:txBody>
          <a:bodyPr wrap="square" rtlCol="0">
            <a:spAutoFit/>
          </a:bodyPr>
          <a:lstStyle/>
          <a:p>
            <a:r>
              <a:rPr lang="en-US" sz="1600" b="1" dirty="0">
                <a:solidFill>
                  <a:schemeClr val="bg1"/>
                </a:solidFill>
                <a:latin typeface="Franklin Gothic Demi" panose="020B0703020102020204" pitchFamily="34" charset="0"/>
                <a:cs typeface="Arial" panose="020B0604020202020204" pitchFamily="34" charset="0"/>
              </a:rPr>
              <a:t>Absolutely clear: </a:t>
            </a:r>
            <a:r>
              <a:rPr lang="en-US" sz="1600" dirty="0">
                <a:solidFill>
                  <a:schemeClr val="bg1"/>
                </a:solidFill>
                <a:latin typeface="Franklin Gothic Demi" panose="020B0703020102020204" pitchFamily="34" charset="0"/>
                <a:cs typeface="Arial" panose="020B0604020202020204" pitchFamily="34" charset="0"/>
              </a:rPr>
              <a:t>when</a:t>
            </a:r>
            <a:r>
              <a:rPr lang="en-US" sz="1600" b="1" dirty="0">
                <a:solidFill>
                  <a:schemeClr val="bg1"/>
                </a:solidFill>
                <a:latin typeface="Franklin Gothic Demi" panose="020B0703020102020204" pitchFamily="34" charset="0"/>
                <a:cs typeface="Arial" panose="020B0604020202020204" pitchFamily="34" charset="0"/>
              </a:rPr>
              <a:t> </a:t>
            </a:r>
            <a:r>
              <a:rPr lang="en-US" sz="1600" dirty="0">
                <a:solidFill>
                  <a:schemeClr val="bg1"/>
                </a:solidFill>
                <a:latin typeface="Franklin Gothic Demi" panose="020B0703020102020204" pitchFamily="34" charset="0"/>
                <a:cs typeface="Arial" panose="020B0604020202020204" pitchFamily="34" charset="0"/>
              </a:rPr>
              <a:t>measuring effective area / cost, RF detection is at least 10x better than optical above 10</a:t>
            </a:r>
            <a:r>
              <a:rPr lang="en-US" sz="1600" baseline="30000" dirty="0">
                <a:solidFill>
                  <a:schemeClr val="bg1"/>
                </a:solidFill>
                <a:latin typeface="Franklin Gothic Demi" panose="020B0703020102020204" pitchFamily="34" charset="0"/>
                <a:cs typeface="Arial" panose="020B0604020202020204" pitchFamily="34" charset="0"/>
              </a:rPr>
              <a:t>17</a:t>
            </a:r>
            <a:r>
              <a:rPr lang="en-US" sz="1600" dirty="0">
                <a:solidFill>
                  <a:schemeClr val="bg1"/>
                </a:solidFill>
                <a:latin typeface="Franklin Gothic Demi" panose="020B0703020102020204" pitchFamily="34" charset="0"/>
                <a:cs typeface="Arial" panose="020B0604020202020204" pitchFamily="34" charset="0"/>
              </a:rPr>
              <a:t> eV.</a:t>
            </a:r>
          </a:p>
          <a:p>
            <a:r>
              <a:rPr lang="en-US" sz="1600" b="1" dirty="0">
                <a:solidFill>
                  <a:schemeClr val="bg1"/>
                </a:solidFill>
                <a:latin typeface="Franklin Gothic Demi" panose="020B0703020102020204" pitchFamily="34" charset="0"/>
                <a:cs typeface="Arial" panose="020B0604020202020204" pitchFamily="34" charset="0"/>
              </a:rPr>
              <a:t>Not clear: </a:t>
            </a:r>
            <a:r>
              <a:rPr lang="en-US" sz="1600" dirty="0">
                <a:solidFill>
                  <a:schemeClr val="bg1"/>
                </a:solidFill>
                <a:latin typeface="Franklin Gothic Demi" panose="020B0703020102020204" pitchFamily="34" charset="0"/>
                <a:cs typeface="Arial" panose="020B0604020202020204" pitchFamily="34" charset="0"/>
              </a:rPr>
              <a:t>what is best method for RF detection:</a:t>
            </a:r>
          </a:p>
          <a:p>
            <a:pPr marL="285750"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Full band digitization (2-4 GSPS)</a:t>
            </a:r>
          </a:p>
          <a:p>
            <a:pPr marL="742950" lvl="1" indent="-285750">
              <a:buFont typeface="Arial" panose="020B0604020202020204" pitchFamily="34" charset="0"/>
              <a:buChar char="•"/>
            </a:pPr>
            <a:r>
              <a:rPr lang="en-US" sz="1600" b="1" dirty="0">
                <a:solidFill>
                  <a:schemeClr val="bg1"/>
                </a:solidFill>
                <a:latin typeface="Franklin Gothic Demi" panose="020B0703020102020204" pitchFamily="34" charset="0"/>
                <a:cs typeface="Arial" panose="020B0604020202020204" pitchFamily="34" charset="0"/>
              </a:rPr>
              <a:t>Pros</a:t>
            </a:r>
            <a:r>
              <a:rPr lang="en-US" sz="1600" dirty="0">
                <a:solidFill>
                  <a:schemeClr val="bg1"/>
                </a:solidFill>
                <a:latin typeface="Franklin Gothic Demi" panose="020B0703020102020204" pitchFamily="34" charset="0"/>
                <a:cs typeface="Arial" panose="020B0604020202020204" pitchFamily="34" charset="0"/>
              </a:rPr>
              <a:t>: very good time resolution (50 </a:t>
            </a:r>
            <a:r>
              <a:rPr lang="en-US" sz="1600" dirty="0" err="1">
                <a:solidFill>
                  <a:schemeClr val="bg1"/>
                </a:solidFill>
                <a:latin typeface="Franklin Gothic Demi" panose="020B0703020102020204" pitchFamily="34" charset="0"/>
                <a:cs typeface="Arial" panose="020B0604020202020204" pitchFamily="34" charset="0"/>
              </a:rPr>
              <a:t>ps</a:t>
            </a:r>
            <a:r>
              <a:rPr lang="en-US" sz="1600" dirty="0">
                <a:solidFill>
                  <a:schemeClr val="bg1"/>
                </a:solidFill>
                <a:latin typeface="Franklin Gothic Demi" panose="020B0703020102020204" pitchFamily="34" charset="0"/>
                <a:cs typeface="Arial" panose="020B0604020202020204" pitchFamily="34" charset="0"/>
              </a:rPr>
              <a:t>)</a:t>
            </a:r>
          </a:p>
          <a:p>
            <a:pPr marL="742950" lvl="1" indent="-285750">
              <a:buFont typeface="Arial" panose="020B0604020202020204" pitchFamily="34" charset="0"/>
              <a:buChar char="•"/>
            </a:pPr>
            <a:r>
              <a:rPr lang="en-US" sz="1600" b="1" dirty="0">
                <a:solidFill>
                  <a:schemeClr val="bg1"/>
                </a:solidFill>
                <a:latin typeface="Franklin Gothic Demi" panose="020B0703020102020204" pitchFamily="34" charset="0"/>
                <a:cs typeface="Arial" panose="020B0604020202020204" pitchFamily="34" charset="0"/>
              </a:rPr>
              <a:t>Cons</a:t>
            </a:r>
            <a:r>
              <a:rPr lang="en-US" sz="1600" dirty="0">
                <a:solidFill>
                  <a:schemeClr val="bg1"/>
                </a:solidFill>
                <a:latin typeface="Franklin Gothic Demi" panose="020B0703020102020204" pitchFamily="34" charset="0"/>
                <a:cs typeface="Arial" panose="020B0604020202020204" pitchFamily="34" charset="0"/>
              </a:rPr>
              <a:t>: </a:t>
            </a:r>
          </a:p>
          <a:p>
            <a:pPr marL="1200150" lvl="2"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Finicky digitizers</a:t>
            </a:r>
          </a:p>
          <a:p>
            <a:pPr marL="1200150" lvl="2"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Needs precise analog amplifier chain (</a:t>
            </a:r>
            <a:r>
              <a:rPr lang="en-US" sz="1600" dirty="0" err="1">
                <a:solidFill>
                  <a:schemeClr val="bg1"/>
                </a:solidFill>
                <a:latin typeface="Franklin Gothic Demi" panose="020B0703020102020204" pitchFamily="34" charset="0"/>
                <a:cs typeface="Arial" panose="020B0604020202020204" pitchFamily="34" charset="0"/>
              </a:rPr>
              <a:t>pwr</a:t>
            </a:r>
            <a:r>
              <a:rPr lang="en-US" sz="1600" dirty="0">
                <a:solidFill>
                  <a:schemeClr val="bg1"/>
                </a:solidFill>
                <a:latin typeface="Franklin Gothic Demi" panose="020B0703020102020204" pitchFamily="34" charset="0"/>
                <a:cs typeface="Arial" panose="020B0604020202020204" pitchFamily="34" charset="0"/>
              </a:rPr>
              <a:t>/cost)</a:t>
            </a:r>
          </a:p>
          <a:p>
            <a:pPr marL="1200150" lvl="2"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Time resolution dominated by other systematics </a:t>
            </a:r>
            <a:endParaRPr lang="en-US" sz="1600" dirty="0">
              <a:solidFill>
                <a:schemeClr val="bg1"/>
              </a:solidFill>
              <a:latin typeface="Franklin Gothic Demi" panose="020B0703020102020204" pitchFamily="34" charset="0"/>
              <a:cs typeface="Arial" panose="020B0604020202020204" pitchFamily="34" charset="0"/>
              <a:sym typeface="Wingdings" panose="05000000000000000000" pitchFamily="2" charset="2"/>
            </a:endParaRPr>
          </a:p>
          <a:p>
            <a:pPr marL="1200150" lvl="2"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sym typeface="Wingdings" panose="05000000000000000000" pitchFamily="2" charset="2"/>
              </a:rPr>
              <a:t>Fine vertex angular resolution, no range.</a:t>
            </a:r>
            <a:endParaRPr lang="en-US" sz="1600" dirty="0">
              <a:solidFill>
                <a:schemeClr val="bg1"/>
              </a:solidFill>
              <a:latin typeface="Franklin Gothic Demi" panose="020B07030201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Franklin Gothic Demi" panose="020B0703020102020204" pitchFamily="34" charset="0"/>
                <a:cs typeface="Arial" panose="020B0604020202020204" pitchFamily="34" charset="0"/>
              </a:rPr>
              <a:t>RF power envelope detection</a:t>
            </a:r>
          </a:p>
          <a:p>
            <a:pPr marL="742950" lvl="1" indent="-285750">
              <a:buFont typeface="Arial" panose="020B0604020202020204" pitchFamily="34" charset="0"/>
              <a:buChar char="•"/>
            </a:pPr>
            <a:r>
              <a:rPr lang="en-US" sz="1600" b="1" dirty="0">
                <a:solidFill>
                  <a:schemeClr val="bg1"/>
                </a:solidFill>
                <a:latin typeface="Franklin Gothic Demi" panose="020B0703020102020204" pitchFamily="34" charset="0"/>
                <a:cs typeface="Arial" panose="020B0604020202020204" pitchFamily="34" charset="0"/>
              </a:rPr>
              <a:t>Pros</a:t>
            </a:r>
            <a:r>
              <a:rPr lang="en-US" sz="1600" dirty="0">
                <a:solidFill>
                  <a:schemeClr val="bg1"/>
                </a:solidFill>
                <a:latin typeface="Franklin Gothic Demi" panose="020B0703020102020204" pitchFamily="34" charset="0"/>
                <a:cs typeface="Arial" panose="020B0604020202020204" pitchFamily="34" charset="0"/>
              </a:rPr>
              <a:t>: low cost low power hardware and </a:t>
            </a:r>
            <a:r>
              <a:rPr lang="en-US" sz="1600" u="sng" dirty="0">
                <a:solidFill>
                  <a:schemeClr val="bg1"/>
                </a:solidFill>
                <a:latin typeface="Franklin Gothic Demi" panose="020B0703020102020204" pitchFamily="34" charset="0"/>
                <a:cs typeface="Arial" panose="020B0604020202020204" pitchFamily="34" charset="0"/>
              </a:rPr>
              <a:t>scalable</a:t>
            </a:r>
            <a:r>
              <a:rPr lang="en-US" sz="1600" dirty="0">
                <a:solidFill>
                  <a:schemeClr val="bg1"/>
                </a:solidFill>
                <a:latin typeface="Franklin Gothic Demi" panose="020B0703020102020204" pitchFamily="34" charset="0"/>
                <a:cs typeface="Arial" panose="020B0604020202020204" pitchFamily="34" charset="0"/>
              </a:rPr>
              <a:t>.</a:t>
            </a:r>
          </a:p>
          <a:p>
            <a:pPr marL="742950" lvl="1" indent="-285750">
              <a:buFont typeface="Arial" panose="020B0604020202020204" pitchFamily="34" charset="0"/>
              <a:buChar char="•"/>
            </a:pPr>
            <a:r>
              <a:rPr lang="en-US" sz="1600" b="1" dirty="0">
                <a:solidFill>
                  <a:schemeClr val="bg1"/>
                </a:solidFill>
                <a:latin typeface="Franklin Gothic Demi" panose="020B0703020102020204" pitchFamily="34" charset="0"/>
                <a:cs typeface="Arial" panose="020B0604020202020204" pitchFamily="34" charset="0"/>
              </a:rPr>
              <a:t>Cons: </a:t>
            </a:r>
            <a:r>
              <a:rPr lang="en-US" sz="1600" dirty="0">
                <a:solidFill>
                  <a:schemeClr val="bg1"/>
                </a:solidFill>
                <a:latin typeface="Franklin Gothic Demi" panose="020B0703020102020204" pitchFamily="34" charset="0"/>
                <a:cs typeface="Arial" panose="020B0604020202020204" pitchFamily="34" charset="0"/>
              </a:rPr>
              <a:t>unproven, is information content sufficient for background discrimination?</a:t>
            </a:r>
          </a:p>
          <a:p>
            <a:r>
              <a:rPr lang="en-US" sz="1600" b="1" dirty="0">
                <a:solidFill>
                  <a:schemeClr val="bg1"/>
                </a:solidFill>
                <a:latin typeface="Franklin Gothic Demi" panose="020B0703020102020204" pitchFamily="34" charset="0"/>
                <a:cs typeface="Arial" panose="020B0604020202020204" pitchFamily="34" charset="0"/>
              </a:rPr>
              <a:t>Also not clear: </a:t>
            </a:r>
            <a:r>
              <a:rPr lang="en-US" sz="1600" dirty="0">
                <a:solidFill>
                  <a:schemeClr val="bg1"/>
                </a:solidFill>
                <a:latin typeface="Franklin Gothic Demi" panose="020B0703020102020204" pitchFamily="34" charset="0"/>
                <a:cs typeface="Arial" panose="020B0604020202020204" pitchFamily="34" charset="0"/>
              </a:rPr>
              <a:t>can radio techniques be improved to obtain effective areas competitive with optical at 1-10 PeV?  Interferometric techniques are being explored (ARA + Phased Array)</a:t>
            </a:r>
            <a:endParaRPr lang="en-US" sz="1600" b="1" dirty="0">
              <a:solidFill>
                <a:schemeClr val="bg1"/>
              </a:solidFill>
              <a:latin typeface="Franklin Gothic Demi" panose="020B070302010202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r>
              <a:rPr lang="en-US" smtClean="0"/>
              <a:t>2019 | 06 | 12</a:t>
            </a:r>
            <a:endParaRPr lang="en-US"/>
          </a:p>
        </p:txBody>
      </p:sp>
      <p:sp>
        <p:nvSpPr>
          <p:cNvPr id="8" name="Footer Placeholder 7"/>
          <p:cNvSpPr>
            <a:spLocks noGrp="1"/>
          </p:cNvSpPr>
          <p:nvPr>
            <p:ph type="ftr" sz="quarter" idx="11"/>
          </p:nvPr>
        </p:nvSpPr>
        <p:spPr/>
        <p:txBody>
          <a:bodyPr/>
          <a:lstStyle/>
          <a:p>
            <a:r>
              <a:rPr lang="fr-FR" smtClean="0"/>
              <a:t>K. Hanson - Madison Bootcamp 2019</a:t>
            </a:r>
            <a:endParaRPr lang="en-US"/>
          </a:p>
        </p:txBody>
      </p:sp>
      <p:sp>
        <p:nvSpPr>
          <p:cNvPr id="9" name="Slide Number Placeholder 8"/>
          <p:cNvSpPr>
            <a:spLocks noGrp="1"/>
          </p:cNvSpPr>
          <p:nvPr>
            <p:ph type="sldNum" sz="quarter" idx="12"/>
          </p:nvPr>
        </p:nvSpPr>
        <p:spPr/>
        <p:txBody>
          <a:bodyPr/>
          <a:lstStyle/>
          <a:p>
            <a:fld id="{A06C4592-94FC-4A24-9C11-938348FC8AD6}" type="slidenum">
              <a:rPr lang="en-US" smtClean="0"/>
              <a:t>26</a:t>
            </a:fld>
            <a:endParaRPr lang="en-US"/>
          </a:p>
        </p:txBody>
      </p:sp>
      <p:pic>
        <p:nvPicPr>
          <p:cNvPr id="3" name="Picture 2"/>
          <p:cNvPicPr>
            <a:picLocks noChangeAspect="1"/>
          </p:cNvPicPr>
          <p:nvPr/>
        </p:nvPicPr>
        <p:blipFill>
          <a:blip r:embed="rId2"/>
          <a:stretch>
            <a:fillRect/>
          </a:stretch>
        </p:blipFill>
        <p:spPr>
          <a:xfrm>
            <a:off x="770106" y="1393664"/>
            <a:ext cx="4502547" cy="4120468"/>
          </a:xfrm>
          <a:prstGeom prst="rect">
            <a:avLst/>
          </a:prstGeom>
        </p:spPr>
      </p:pic>
      <p:sp>
        <p:nvSpPr>
          <p:cNvPr id="4" name="TextBox 3">
            <a:extLst>
              <a:ext uri="{FF2B5EF4-FFF2-40B4-BE49-F238E27FC236}">
                <a16:creationId xmlns:a16="http://schemas.microsoft.com/office/drawing/2014/main" id="{C7343B88-0161-48B0-AA02-41E408A6B264}"/>
              </a:ext>
            </a:extLst>
          </p:cNvPr>
          <p:cNvSpPr txBox="1"/>
          <p:nvPr/>
        </p:nvSpPr>
        <p:spPr>
          <a:xfrm>
            <a:off x="762000" y="5514132"/>
            <a:ext cx="4502547" cy="646331"/>
          </a:xfrm>
          <a:prstGeom prst="rect">
            <a:avLst/>
          </a:prstGeom>
          <a:noFill/>
        </p:spPr>
        <p:txBody>
          <a:bodyPr wrap="square" rtlCol="0">
            <a:spAutoFit/>
          </a:bodyPr>
          <a:lstStyle/>
          <a:p>
            <a:r>
              <a:rPr lang="en-US" sz="1200" dirty="0">
                <a:solidFill>
                  <a:schemeClr val="bg1"/>
                </a:solidFill>
                <a:latin typeface="Franklin Gothic Demi" panose="020B0703020102020204" pitchFamily="34" charset="0"/>
              </a:rPr>
              <a:t>The ARA 2016 limit, sitting some 20-100x higher than IceCube may at first not seem impressive.  However this is 2 ARA stations operating for ~ 1 year.  About 0.001 cost of IceCube.</a:t>
            </a:r>
          </a:p>
        </p:txBody>
      </p:sp>
    </p:spTree>
    <p:extLst>
      <p:ext uri="{BB962C8B-B14F-4D97-AF65-F5344CB8AC3E}">
        <p14:creationId xmlns:p14="http://schemas.microsoft.com/office/powerpoint/2010/main" val="203543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2B22-4092-409C-A378-B23B5CAD4C26}"/>
              </a:ext>
            </a:extLst>
          </p:cNvPr>
          <p:cNvSpPr>
            <a:spLocks noGrp="1"/>
          </p:cNvSpPr>
          <p:nvPr>
            <p:ph type="title"/>
          </p:nvPr>
        </p:nvSpPr>
        <p:spPr/>
        <p:txBody>
          <a:bodyPr/>
          <a:lstStyle/>
          <a:p>
            <a:r>
              <a:rPr lang="en-US" dirty="0"/>
              <a:t>The Askaryan Effect</a:t>
            </a:r>
          </a:p>
        </p:txBody>
      </p:sp>
      <p:sp>
        <p:nvSpPr>
          <p:cNvPr id="3" name="Date Placeholder 2">
            <a:extLst>
              <a:ext uri="{FF2B5EF4-FFF2-40B4-BE49-F238E27FC236}">
                <a16:creationId xmlns:a16="http://schemas.microsoft.com/office/drawing/2014/main" id="{ABC674E7-FAA7-4229-981E-C7F7CFF13DF5}"/>
              </a:ext>
            </a:extLst>
          </p:cNvPr>
          <p:cNvSpPr>
            <a:spLocks noGrp="1"/>
          </p:cNvSpPr>
          <p:nvPr>
            <p:ph type="dt" sz="half" idx="10"/>
          </p:nvPr>
        </p:nvSpPr>
        <p:spPr/>
        <p:txBody>
          <a:bodyPr/>
          <a:lstStyle/>
          <a:p>
            <a:r>
              <a:rPr lang="en-US" smtClean="0"/>
              <a:t>2019 | 06 | 12</a:t>
            </a:r>
            <a:endParaRPr lang="en-US"/>
          </a:p>
        </p:txBody>
      </p:sp>
      <p:sp>
        <p:nvSpPr>
          <p:cNvPr id="4" name="Footer Placeholder 3">
            <a:extLst>
              <a:ext uri="{FF2B5EF4-FFF2-40B4-BE49-F238E27FC236}">
                <a16:creationId xmlns:a16="http://schemas.microsoft.com/office/drawing/2014/main" id="{DF037F9A-56B2-44FD-9268-6A52586E56DF}"/>
              </a:ext>
            </a:extLst>
          </p:cNvPr>
          <p:cNvSpPr>
            <a:spLocks noGrp="1"/>
          </p:cNvSpPr>
          <p:nvPr>
            <p:ph type="ftr" sz="quarter" idx="11"/>
          </p:nvPr>
        </p:nvSpPr>
        <p:spPr/>
        <p:txBody>
          <a:bodyPr/>
          <a:lstStyle/>
          <a:p>
            <a:r>
              <a:rPr lang="fr-FR" smtClean="0"/>
              <a:t>K. Hanson - Madison Bootcamp 2019</a:t>
            </a:r>
            <a:endParaRPr lang="en-US"/>
          </a:p>
        </p:txBody>
      </p:sp>
      <p:sp>
        <p:nvSpPr>
          <p:cNvPr id="5" name="Slide Number Placeholder 4">
            <a:extLst>
              <a:ext uri="{FF2B5EF4-FFF2-40B4-BE49-F238E27FC236}">
                <a16:creationId xmlns:a16="http://schemas.microsoft.com/office/drawing/2014/main" id="{F6E0A0BD-99CA-40B6-9F58-A89E144AB108}"/>
              </a:ext>
            </a:extLst>
          </p:cNvPr>
          <p:cNvSpPr>
            <a:spLocks noGrp="1"/>
          </p:cNvSpPr>
          <p:nvPr>
            <p:ph type="sldNum" sz="quarter" idx="12"/>
          </p:nvPr>
        </p:nvSpPr>
        <p:spPr/>
        <p:txBody>
          <a:bodyPr/>
          <a:lstStyle/>
          <a:p>
            <a:fld id="{A9C085CC-D391-4853-9810-5517AFBE7690}" type="slidenum">
              <a:rPr lang="en-US" smtClean="0"/>
              <a:pPr/>
              <a:t>27</a:t>
            </a:fld>
            <a:endParaRPr lang="en-US"/>
          </a:p>
        </p:txBody>
      </p:sp>
      <p:sp>
        <p:nvSpPr>
          <p:cNvPr id="7" name="TextBox 6">
            <a:extLst>
              <a:ext uri="{FF2B5EF4-FFF2-40B4-BE49-F238E27FC236}">
                <a16:creationId xmlns:a16="http://schemas.microsoft.com/office/drawing/2014/main" id="{1FA497E6-C765-4CC0-B781-47670C68C921}"/>
              </a:ext>
            </a:extLst>
          </p:cNvPr>
          <p:cNvSpPr txBox="1"/>
          <p:nvPr/>
        </p:nvSpPr>
        <p:spPr>
          <a:xfrm>
            <a:off x="637996" y="1321926"/>
            <a:ext cx="6390037" cy="2062103"/>
          </a:xfrm>
          <a:prstGeom prst="rect">
            <a:avLst/>
          </a:prstGeom>
          <a:noFill/>
        </p:spPr>
        <p:txBody>
          <a:bodyPr wrap="square" rtlCol="0">
            <a:spAutoFit/>
          </a:bodyPr>
          <a:lstStyle/>
          <a:p>
            <a:pPr marL="285750" indent="-285750">
              <a:buFont typeface="Arial"/>
              <a:buChar char="•"/>
            </a:pPr>
            <a:r>
              <a:rPr lang="en-US" sz="1600" dirty="0">
                <a:solidFill>
                  <a:schemeClr val="bg1"/>
                </a:solidFill>
                <a:latin typeface="Franklin Gothic Demi" panose="020B0703020102020204" pitchFamily="34" charset="0"/>
                <a:cs typeface="Century Gothic"/>
              </a:rPr>
              <a:t>Coherent radiation from excess negative charge developed in EM shower (Compton production e-, very small amount e+ annihilation).</a:t>
            </a:r>
          </a:p>
          <a:p>
            <a:pPr marL="285750" indent="-285750">
              <a:buFont typeface="Arial"/>
              <a:buChar char="•"/>
            </a:pPr>
            <a:r>
              <a:rPr lang="en-US" sz="1600" dirty="0">
                <a:solidFill>
                  <a:schemeClr val="bg1"/>
                </a:solidFill>
                <a:latin typeface="Franklin Gothic Demi" panose="020B0703020102020204" pitchFamily="34" charset="0"/>
                <a:cs typeface="Century Gothic"/>
              </a:rPr>
              <a:t>Radio pulse emitted in ice at Cherenkov angle (n=1.8 </a:t>
            </a:r>
            <a:r>
              <a:rPr lang="en-US" sz="1600" dirty="0">
                <a:solidFill>
                  <a:schemeClr val="bg1"/>
                </a:solidFill>
                <a:latin typeface="Franklin Gothic Demi" panose="020B0703020102020204" pitchFamily="34" charset="0"/>
                <a:cs typeface="Century Gothic"/>
                <a:sym typeface="Wingdings"/>
              </a:rPr>
              <a:t> </a:t>
            </a:r>
            <a:r>
              <a:rPr lang="en-US" sz="1600" dirty="0" err="1">
                <a:solidFill>
                  <a:schemeClr val="bg1"/>
                </a:solidFill>
                <a:latin typeface="Franklin Gothic Demi" panose="020B0703020102020204" pitchFamily="34" charset="0"/>
                <a:ea typeface="Lucida Grande"/>
                <a:cs typeface="Lucida Grande"/>
                <a:sym typeface="Wingdings"/>
              </a:rPr>
              <a:t>θ</a:t>
            </a:r>
            <a:r>
              <a:rPr lang="en-US" sz="1600" dirty="0">
                <a:solidFill>
                  <a:schemeClr val="bg1"/>
                </a:solidFill>
                <a:latin typeface="Franklin Gothic Demi" panose="020B0703020102020204" pitchFamily="34" charset="0"/>
                <a:cs typeface="Century Gothic"/>
                <a:sym typeface="Wingdings"/>
              </a:rPr>
              <a:t> = 55°).</a:t>
            </a:r>
          </a:p>
          <a:p>
            <a:pPr marL="285750" indent="-285750">
              <a:buFont typeface="Arial"/>
              <a:buChar char="•"/>
            </a:pPr>
            <a:r>
              <a:rPr lang="en-US" sz="1600" dirty="0">
                <a:solidFill>
                  <a:schemeClr val="bg1"/>
                </a:solidFill>
                <a:latin typeface="Franklin Gothic Demi" panose="020B0703020102020204" pitchFamily="34" charset="0"/>
                <a:cs typeface="Century Gothic"/>
                <a:sym typeface="Wingdings"/>
              </a:rPr>
              <a:t>Broadband  signal up to GHz frequencies on cone.  Off cone RF power at sub-GHz – most of signal comes from here due to higher likelihood of antenna intercept.  </a:t>
            </a:r>
          </a:p>
          <a:p>
            <a:pPr marL="285750" indent="-285750">
              <a:buFont typeface="Arial"/>
              <a:buChar char="•"/>
            </a:pPr>
            <a:r>
              <a:rPr lang="en-US" sz="1600" dirty="0">
                <a:solidFill>
                  <a:schemeClr val="bg1"/>
                </a:solidFill>
                <a:latin typeface="Franklin Gothic Demi" panose="020B0703020102020204" pitchFamily="34" charset="0"/>
                <a:cs typeface="Century Gothic"/>
                <a:sym typeface="Wingdings"/>
              </a:rPr>
              <a:t>Power goes like E</a:t>
            </a:r>
            <a:r>
              <a:rPr lang="en-US" sz="1600" baseline="-25000" dirty="0">
                <a:solidFill>
                  <a:schemeClr val="bg1"/>
                </a:solidFill>
                <a:latin typeface="Franklin Gothic Demi" panose="020B0703020102020204" pitchFamily="34" charset="0"/>
                <a:cs typeface="Century Gothic"/>
                <a:sym typeface="Wingdings"/>
              </a:rPr>
              <a:t>cas</a:t>
            </a:r>
            <a:r>
              <a:rPr lang="en-US" sz="1600" baseline="30000" dirty="0">
                <a:solidFill>
                  <a:schemeClr val="bg1"/>
                </a:solidFill>
                <a:latin typeface="Franklin Gothic Demi" panose="020B0703020102020204" pitchFamily="34" charset="0"/>
                <a:cs typeface="Century Gothic"/>
                <a:sym typeface="Wingdings"/>
              </a:rPr>
              <a:t>2 </a:t>
            </a:r>
            <a:r>
              <a:rPr lang="en-US" sz="1600" dirty="0">
                <a:solidFill>
                  <a:schemeClr val="bg1"/>
                </a:solidFill>
                <a:latin typeface="Franklin Gothic Demi" panose="020B0703020102020204" pitchFamily="34" charset="0"/>
                <a:cs typeface="Century Gothic"/>
                <a:sym typeface="Wingdings"/>
              </a:rPr>
              <a:t>:</a:t>
            </a:r>
            <a:endParaRPr lang="en-US" sz="1600" baseline="30000" dirty="0">
              <a:solidFill>
                <a:schemeClr val="bg1"/>
              </a:solidFill>
              <a:latin typeface="Franklin Gothic Demi" panose="020B0703020102020204" pitchFamily="34" charset="0"/>
              <a:cs typeface="Century Gothic"/>
              <a:sym typeface="Wingdings"/>
            </a:endParaRPr>
          </a:p>
        </p:txBody>
      </p:sp>
      <p:pic>
        <p:nvPicPr>
          <p:cNvPr id="8" name="Picture 7" descr="latex-image-1.pdf">
            <a:extLst>
              <a:ext uri="{FF2B5EF4-FFF2-40B4-BE49-F238E27FC236}">
                <a16:creationId xmlns:a16="http://schemas.microsoft.com/office/drawing/2014/main" id="{767E3537-F622-4A53-BEF7-4E0B111F4E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6605" y="3683768"/>
            <a:ext cx="4118978" cy="448799"/>
          </a:xfrm>
          <a:prstGeom prst="rect">
            <a:avLst/>
          </a:prstGeom>
          <a:solidFill>
            <a:schemeClr val="bg1"/>
          </a:solidFill>
        </p:spPr>
      </p:pic>
      <p:sp>
        <p:nvSpPr>
          <p:cNvPr id="9" name="TextBox 8">
            <a:extLst>
              <a:ext uri="{FF2B5EF4-FFF2-40B4-BE49-F238E27FC236}">
                <a16:creationId xmlns:a16="http://schemas.microsoft.com/office/drawing/2014/main" id="{9301E507-25B1-4CB3-888F-8711254C1D54}"/>
              </a:ext>
            </a:extLst>
          </p:cNvPr>
          <p:cNvSpPr txBox="1"/>
          <p:nvPr/>
        </p:nvSpPr>
        <p:spPr>
          <a:xfrm>
            <a:off x="637996" y="4550435"/>
            <a:ext cx="5014659" cy="1569660"/>
          </a:xfrm>
          <a:prstGeom prst="rect">
            <a:avLst/>
          </a:prstGeom>
          <a:noFill/>
        </p:spPr>
        <p:txBody>
          <a:bodyPr wrap="square" rtlCol="0">
            <a:spAutoFit/>
          </a:bodyPr>
          <a:lstStyle/>
          <a:p>
            <a:pPr marL="285750" indent="-285750">
              <a:buFont typeface="Arial"/>
              <a:buChar char="•"/>
            </a:pPr>
            <a:r>
              <a:rPr lang="en-US" sz="1600" dirty="0">
                <a:solidFill>
                  <a:schemeClr val="bg1"/>
                </a:solidFill>
                <a:latin typeface="Franklin Gothic Demi" panose="020B0703020102020204" pitchFamily="34" charset="0"/>
                <a:cs typeface="Century Gothic"/>
              </a:rPr>
              <a:t>For far field </a:t>
            </a:r>
            <a:r>
              <a:rPr lang="en-US" sz="1600" b="1" dirty="0">
                <a:solidFill>
                  <a:schemeClr val="bg1"/>
                </a:solidFill>
                <a:latin typeface="Franklin Gothic Demi" panose="020B0703020102020204" pitchFamily="34" charset="0"/>
                <a:cs typeface="Century Gothic"/>
              </a:rPr>
              <a:t>E </a:t>
            </a:r>
            <a:r>
              <a:rPr lang="en-US" sz="1600" dirty="0">
                <a:solidFill>
                  <a:schemeClr val="bg1"/>
                </a:solidFill>
                <a:latin typeface="Franklin Gothic Demi" panose="020B0703020102020204" pitchFamily="34" charset="0"/>
                <a:cs typeface="Century Gothic"/>
              </a:rPr>
              <a:t>field in plane of displacement vector and neutrino momentum</a:t>
            </a:r>
          </a:p>
          <a:p>
            <a:pPr marL="285750" indent="-285750">
              <a:buFont typeface="Arial"/>
              <a:buChar char="•"/>
            </a:pPr>
            <a:r>
              <a:rPr lang="en-US" sz="1600" dirty="0">
                <a:solidFill>
                  <a:schemeClr val="bg1"/>
                </a:solidFill>
                <a:latin typeface="Franklin Gothic Demi" panose="020B0703020102020204" pitchFamily="34" charset="0"/>
                <a:cs typeface="Century Gothic"/>
              </a:rPr>
              <a:t>Highest power “on cone” but lower frequencies can be detected 5-10 degrees off cone.</a:t>
            </a:r>
          </a:p>
          <a:p>
            <a:pPr marL="285750" indent="-285750">
              <a:buFont typeface="Arial"/>
              <a:buChar char="•"/>
            </a:pPr>
            <a:r>
              <a:rPr lang="en-US" sz="1600" dirty="0">
                <a:solidFill>
                  <a:schemeClr val="bg1"/>
                </a:solidFill>
                <a:latin typeface="Franklin Gothic Demi" panose="020B0703020102020204" pitchFamily="34" charset="0"/>
                <a:cs typeface="Century Gothic"/>
              </a:rPr>
              <a:t>Askaryan radiation observed in SLAC test beam on ice block (Gorham et al PRL </a:t>
            </a:r>
            <a:r>
              <a:rPr lang="en-US" sz="1600" b="1" dirty="0">
                <a:solidFill>
                  <a:schemeClr val="bg1"/>
                </a:solidFill>
                <a:latin typeface="Franklin Gothic Demi" panose="020B0703020102020204" pitchFamily="34" charset="0"/>
                <a:cs typeface="Century Gothic"/>
              </a:rPr>
              <a:t>99</a:t>
            </a:r>
            <a:r>
              <a:rPr lang="en-US" sz="1600" dirty="0">
                <a:solidFill>
                  <a:schemeClr val="bg1"/>
                </a:solidFill>
                <a:latin typeface="Franklin Gothic Demi" panose="020B0703020102020204" pitchFamily="34" charset="0"/>
                <a:cs typeface="Century Gothic"/>
              </a:rPr>
              <a:t> (2007) 171101</a:t>
            </a:r>
          </a:p>
        </p:txBody>
      </p:sp>
      <p:pic>
        <p:nvPicPr>
          <p:cNvPr id="10" name="Picture 9">
            <a:extLst>
              <a:ext uri="{FF2B5EF4-FFF2-40B4-BE49-F238E27FC236}">
                <a16:creationId xmlns:a16="http://schemas.microsoft.com/office/drawing/2014/main" id="{5720C147-E2BC-4062-B79E-3746C2F6EA6D}"/>
              </a:ext>
            </a:extLst>
          </p:cNvPr>
          <p:cNvPicPr>
            <a:picLocks noChangeAspect="1"/>
          </p:cNvPicPr>
          <p:nvPr/>
        </p:nvPicPr>
        <p:blipFill>
          <a:blip r:embed="rId3"/>
          <a:stretch>
            <a:fillRect/>
          </a:stretch>
        </p:blipFill>
        <p:spPr>
          <a:xfrm>
            <a:off x="7873270" y="1044384"/>
            <a:ext cx="3292125" cy="3292125"/>
          </a:xfrm>
          <a:prstGeom prst="rect">
            <a:avLst/>
          </a:prstGeom>
        </p:spPr>
      </p:pic>
      <p:pic>
        <p:nvPicPr>
          <p:cNvPr id="11" name="Picture 10">
            <a:extLst>
              <a:ext uri="{FF2B5EF4-FFF2-40B4-BE49-F238E27FC236}">
                <a16:creationId xmlns:a16="http://schemas.microsoft.com/office/drawing/2014/main" id="{0BBFF96C-921F-4E6B-82B1-ACD2B21F7D3A}"/>
              </a:ext>
            </a:extLst>
          </p:cNvPr>
          <p:cNvPicPr>
            <a:picLocks noChangeAspect="1"/>
          </p:cNvPicPr>
          <p:nvPr/>
        </p:nvPicPr>
        <p:blipFill>
          <a:blip r:embed="rId4"/>
          <a:stretch>
            <a:fillRect/>
          </a:stretch>
        </p:blipFill>
        <p:spPr>
          <a:xfrm>
            <a:off x="5758788" y="4432307"/>
            <a:ext cx="2406299" cy="1805915"/>
          </a:xfrm>
          <a:prstGeom prst="rect">
            <a:avLst/>
          </a:prstGeom>
        </p:spPr>
      </p:pic>
      <p:pic>
        <p:nvPicPr>
          <p:cNvPr id="12" name="Picture 11">
            <a:extLst>
              <a:ext uri="{FF2B5EF4-FFF2-40B4-BE49-F238E27FC236}">
                <a16:creationId xmlns:a16="http://schemas.microsoft.com/office/drawing/2014/main" id="{4176BC3F-94BB-4FE5-8C04-E16DDEA115D1}"/>
              </a:ext>
            </a:extLst>
          </p:cNvPr>
          <p:cNvPicPr>
            <a:picLocks noChangeAspect="1"/>
          </p:cNvPicPr>
          <p:nvPr/>
        </p:nvPicPr>
        <p:blipFill>
          <a:blip r:embed="rId5"/>
          <a:stretch>
            <a:fillRect/>
          </a:stretch>
        </p:blipFill>
        <p:spPr>
          <a:xfrm>
            <a:off x="8271220" y="4431540"/>
            <a:ext cx="3636013" cy="1794826"/>
          </a:xfrm>
          <a:prstGeom prst="rect">
            <a:avLst/>
          </a:prstGeom>
        </p:spPr>
      </p:pic>
    </p:spTree>
    <p:extLst>
      <p:ext uri="{BB962C8B-B14F-4D97-AF65-F5344CB8AC3E}">
        <p14:creationId xmlns:p14="http://schemas.microsoft.com/office/powerpoint/2010/main" val="1121910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1E77-E7CB-4B48-BE48-DD6B9CC94D70}"/>
              </a:ext>
            </a:extLst>
          </p:cNvPr>
          <p:cNvSpPr>
            <a:spLocks noGrp="1"/>
          </p:cNvSpPr>
          <p:nvPr>
            <p:ph type="title"/>
          </p:nvPr>
        </p:nvSpPr>
        <p:spPr/>
        <p:txBody>
          <a:bodyPr/>
          <a:lstStyle/>
          <a:p>
            <a:r>
              <a:rPr lang="en-US" dirty="0"/>
              <a:t>Askaryan in the Ice</a:t>
            </a:r>
          </a:p>
        </p:txBody>
      </p:sp>
      <p:sp>
        <p:nvSpPr>
          <p:cNvPr id="3" name="Date Placeholder 2">
            <a:extLst>
              <a:ext uri="{FF2B5EF4-FFF2-40B4-BE49-F238E27FC236}">
                <a16:creationId xmlns:a16="http://schemas.microsoft.com/office/drawing/2014/main" id="{8B835DB5-EC2C-4A1A-922C-E4821FBBB8CB}"/>
              </a:ext>
            </a:extLst>
          </p:cNvPr>
          <p:cNvSpPr>
            <a:spLocks noGrp="1"/>
          </p:cNvSpPr>
          <p:nvPr>
            <p:ph type="dt" sz="half" idx="10"/>
          </p:nvPr>
        </p:nvSpPr>
        <p:spPr/>
        <p:txBody>
          <a:bodyPr/>
          <a:lstStyle/>
          <a:p>
            <a:r>
              <a:rPr lang="en-US" smtClean="0"/>
              <a:t>2019 | 06 | 12</a:t>
            </a:r>
            <a:endParaRPr lang="en-US"/>
          </a:p>
        </p:txBody>
      </p:sp>
      <p:sp>
        <p:nvSpPr>
          <p:cNvPr id="4" name="Footer Placeholder 3">
            <a:extLst>
              <a:ext uri="{FF2B5EF4-FFF2-40B4-BE49-F238E27FC236}">
                <a16:creationId xmlns:a16="http://schemas.microsoft.com/office/drawing/2014/main" id="{83DC87B2-167E-4617-893A-EC5520296F9C}"/>
              </a:ext>
            </a:extLst>
          </p:cNvPr>
          <p:cNvSpPr>
            <a:spLocks noGrp="1"/>
          </p:cNvSpPr>
          <p:nvPr>
            <p:ph type="ftr" sz="quarter" idx="11"/>
          </p:nvPr>
        </p:nvSpPr>
        <p:spPr/>
        <p:txBody>
          <a:bodyPr/>
          <a:lstStyle/>
          <a:p>
            <a:r>
              <a:rPr lang="fr-FR" smtClean="0"/>
              <a:t>K. Hanson - Madison Bootcamp 2019</a:t>
            </a:r>
            <a:endParaRPr lang="en-US"/>
          </a:p>
        </p:txBody>
      </p:sp>
      <p:sp>
        <p:nvSpPr>
          <p:cNvPr id="5" name="Slide Number Placeholder 4">
            <a:extLst>
              <a:ext uri="{FF2B5EF4-FFF2-40B4-BE49-F238E27FC236}">
                <a16:creationId xmlns:a16="http://schemas.microsoft.com/office/drawing/2014/main" id="{33FD73BB-82BF-437D-818E-79A71297DDA2}"/>
              </a:ext>
            </a:extLst>
          </p:cNvPr>
          <p:cNvSpPr>
            <a:spLocks noGrp="1"/>
          </p:cNvSpPr>
          <p:nvPr>
            <p:ph type="sldNum" sz="quarter" idx="12"/>
          </p:nvPr>
        </p:nvSpPr>
        <p:spPr/>
        <p:txBody>
          <a:bodyPr/>
          <a:lstStyle/>
          <a:p>
            <a:fld id="{A9C085CC-D391-4853-9810-5517AFBE7690}" type="slidenum">
              <a:rPr lang="en-US" smtClean="0"/>
              <a:pPr/>
              <a:t>28</a:t>
            </a:fld>
            <a:endParaRPr lang="en-US"/>
          </a:p>
        </p:txBody>
      </p:sp>
      <p:pic>
        <p:nvPicPr>
          <p:cNvPr id="6" name="Picture 5">
            <a:extLst>
              <a:ext uri="{FF2B5EF4-FFF2-40B4-BE49-F238E27FC236}">
                <a16:creationId xmlns:a16="http://schemas.microsoft.com/office/drawing/2014/main" id="{13AFC2AF-D18D-45DD-BD1A-F31B263FEB57}"/>
              </a:ext>
            </a:extLst>
          </p:cNvPr>
          <p:cNvPicPr>
            <a:picLocks noChangeAspect="1"/>
          </p:cNvPicPr>
          <p:nvPr/>
        </p:nvPicPr>
        <p:blipFill>
          <a:blip r:embed="rId2"/>
          <a:stretch>
            <a:fillRect/>
          </a:stretch>
        </p:blipFill>
        <p:spPr>
          <a:xfrm>
            <a:off x="6332767" y="1253783"/>
            <a:ext cx="5021033" cy="2262224"/>
          </a:xfrm>
          <a:prstGeom prst="rect">
            <a:avLst/>
          </a:prstGeom>
          <a:solidFill>
            <a:schemeClr val="bg1"/>
          </a:solidFill>
        </p:spPr>
      </p:pic>
      <p:sp>
        <p:nvSpPr>
          <p:cNvPr id="7" name="TextBox 6">
            <a:extLst>
              <a:ext uri="{FF2B5EF4-FFF2-40B4-BE49-F238E27FC236}">
                <a16:creationId xmlns:a16="http://schemas.microsoft.com/office/drawing/2014/main" id="{B0AC6EC7-8DA4-47A3-84A9-4236DCC9F3C5}"/>
              </a:ext>
            </a:extLst>
          </p:cNvPr>
          <p:cNvSpPr txBox="1"/>
          <p:nvPr/>
        </p:nvSpPr>
        <p:spPr>
          <a:xfrm>
            <a:off x="838200" y="1253783"/>
            <a:ext cx="5139407" cy="4524315"/>
          </a:xfrm>
          <a:prstGeom prst="rect">
            <a:avLst/>
          </a:prstGeom>
          <a:noFill/>
        </p:spPr>
        <p:txBody>
          <a:bodyPr wrap="square" rtlCol="0">
            <a:spAutoFit/>
          </a:bodyPr>
          <a:lstStyle/>
          <a:p>
            <a:pPr marL="168275" indent="-168275">
              <a:buFont typeface="Arial"/>
              <a:buChar char="•"/>
            </a:pPr>
            <a:r>
              <a:rPr lang="en-US" sz="1600" dirty="0">
                <a:solidFill>
                  <a:schemeClr val="bg1"/>
                </a:solidFill>
                <a:latin typeface="Franklin Gothic Demi" panose="020B0703020102020204" pitchFamily="34" charset="0"/>
                <a:cs typeface="Century Gothic"/>
              </a:rPr>
              <a:t>Density gradient in firn layer transitions from n=1.8 in bulk to n=1.3 at surface. </a:t>
            </a:r>
          </a:p>
          <a:p>
            <a:pPr marL="168275" indent="-168275">
              <a:buFont typeface="Arial"/>
              <a:buChar char="•"/>
            </a:pPr>
            <a:r>
              <a:rPr lang="en-US" sz="1600" dirty="0">
                <a:solidFill>
                  <a:schemeClr val="bg1"/>
                </a:solidFill>
                <a:latin typeface="Franklin Gothic Demi" panose="020B0703020102020204" pitchFamily="34" charset="0"/>
                <a:cs typeface="Century Gothic"/>
              </a:rPr>
              <a:t>Snell tells you that rays incident shallower than 44° from horizontal will be reflected back into the ice.</a:t>
            </a:r>
          </a:p>
          <a:p>
            <a:pPr marL="168275" indent="-168275">
              <a:buFont typeface="Arial"/>
              <a:buChar char="•"/>
            </a:pPr>
            <a:r>
              <a:rPr lang="en-US" sz="1600" dirty="0">
                <a:solidFill>
                  <a:schemeClr val="bg1"/>
                </a:solidFill>
                <a:latin typeface="Franklin Gothic Demi" panose="020B0703020102020204" pitchFamily="34" charset="0"/>
                <a:cs typeface="Century Gothic"/>
              </a:rPr>
              <a:t>Rays at </a:t>
            </a:r>
            <a:r>
              <a:rPr lang="en-US" sz="1600" u="sng" dirty="0">
                <a:solidFill>
                  <a:schemeClr val="bg1"/>
                </a:solidFill>
                <a:latin typeface="Franklin Gothic Demi" panose="020B0703020102020204" pitchFamily="34" charset="0"/>
                <a:cs typeface="Century Gothic"/>
              </a:rPr>
              <a:t>top</a:t>
            </a:r>
            <a:r>
              <a:rPr lang="en-US" sz="1600" dirty="0">
                <a:solidFill>
                  <a:schemeClr val="bg1"/>
                </a:solidFill>
                <a:latin typeface="Franklin Gothic Demi" panose="020B0703020102020204" pitchFamily="34" charset="0"/>
                <a:cs typeface="Century Gothic"/>
              </a:rPr>
              <a:t> of Cherenkov cone for neutrinos steeper than 10° don’t make it to surface.  </a:t>
            </a:r>
          </a:p>
          <a:p>
            <a:pPr marL="168275" indent="-168275">
              <a:buFont typeface="Arial"/>
              <a:buChar char="•"/>
            </a:pPr>
            <a:r>
              <a:rPr lang="en-US" sz="1600" dirty="0">
                <a:solidFill>
                  <a:schemeClr val="bg1"/>
                </a:solidFill>
                <a:latin typeface="Franklin Gothic Demi" panose="020B0703020102020204" pitchFamily="34" charset="0"/>
                <a:cs typeface="Century Gothic"/>
              </a:rPr>
              <a:t>Even worse for detectors like ANITA where RF has to escape to n=1 </a:t>
            </a:r>
            <a:r>
              <a:rPr lang="en-US" sz="1600" dirty="0">
                <a:solidFill>
                  <a:schemeClr val="bg1"/>
                </a:solidFill>
                <a:latin typeface="Franklin Gothic Demi" panose="020B0703020102020204" pitchFamily="34" charset="0"/>
                <a:cs typeface="Century Gothic"/>
                <a:sym typeface="Wingdings"/>
              </a:rPr>
              <a:t> acceptance limited to horizon +/- 1°.</a:t>
            </a:r>
          </a:p>
          <a:p>
            <a:pPr marL="168275" indent="-168275">
              <a:buFont typeface="Arial"/>
              <a:buChar char="•"/>
            </a:pPr>
            <a:r>
              <a:rPr lang="en-US" sz="1600" dirty="0">
                <a:solidFill>
                  <a:schemeClr val="bg1"/>
                </a:solidFill>
                <a:latin typeface="Franklin Gothic Demi" panose="020B0703020102020204" pitchFamily="34" charset="0"/>
                <a:cs typeface="Century Gothic"/>
                <a:sym typeface="Wingdings"/>
              </a:rPr>
              <a:t>Solution: dig – at 250 m bulk ice - 200 m chosen as acceptable compromise</a:t>
            </a:r>
          </a:p>
          <a:p>
            <a:pPr marL="168275" indent="-168275">
              <a:buFont typeface="Arial"/>
              <a:buChar char="•"/>
            </a:pPr>
            <a:endParaRPr lang="en-US" sz="1600" dirty="0">
              <a:solidFill>
                <a:schemeClr val="bg1"/>
              </a:solidFill>
              <a:latin typeface="Franklin Gothic Demi" panose="020B0703020102020204" pitchFamily="34" charset="0"/>
              <a:cs typeface="Century Gothic"/>
              <a:sym typeface="Wingdings"/>
            </a:endParaRPr>
          </a:p>
          <a:p>
            <a:pPr marL="168275" indent="-168275">
              <a:buFont typeface="Arial"/>
              <a:buChar char="•"/>
            </a:pPr>
            <a:r>
              <a:rPr lang="en-US" sz="1600" dirty="0">
                <a:solidFill>
                  <a:schemeClr val="bg1"/>
                </a:solidFill>
                <a:latin typeface="Franklin Gothic Demi" panose="020B0703020102020204" pitchFamily="34" charset="0"/>
                <a:cs typeface="Century Gothic"/>
                <a:sym typeface="Wingdings"/>
              </a:rPr>
              <a:t>Actual ray propagation in ice much more complex than simple picture:</a:t>
            </a:r>
          </a:p>
          <a:p>
            <a:pPr marL="625475" lvl="1" indent="-168275">
              <a:buFont typeface="Arial"/>
              <a:buChar char="•"/>
            </a:pPr>
            <a:r>
              <a:rPr lang="en-US" sz="1600" dirty="0">
                <a:solidFill>
                  <a:schemeClr val="bg1"/>
                </a:solidFill>
                <a:latin typeface="Franklin Gothic Demi" panose="020B0703020102020204" pitchFamily="34" charset="0"/>
                <a:cs typeface="Century Gothic"/>
                <a:sym typeface="Wingdings"/>
              </a:rPr>
              <a:t>Ray-bending (a la mirage) due to gradient </a:t>
            </a:r>
            <a:r>
              <a:rPr lang="en-US" sz="1600" dirty="0" err="1">
                <a:solidFill>
                  <a:schemeClr val="bg1"/>
                </a:solidFill>
                <a:latin typeface="Franklin Gothic Demi" panose="020B0703020102020204" pitchFamily="34" charset="0"/>
                <a:cs typeface="Century Gothic"/>
                <a:sym typeface="Wingdings"/>
              </a:rPr>
              <a:t>indexof</a:t>
            </a:r>
            <a:r>
              <a:rPr lang="en-US" sz="1600" dirty="0">
                <a:solidFill>
                  <a:schemeClr val="bg1"/>
                </a:solidFill>
                <a:latin typeface="Franklin Gothic Demi" panose="020B0703020102020204" pitchFamily="34" charset="0"/>
                <a:cs typeface="Century Gothic"/>
                <a:sym typeface="Wingdings"/>
              </a:rPr>
              <a:t> refraction</a:t>
            </a:r>
          </a:p>
          <a:p>
            <a:pPr marL="625475" lvl="1" indent="-168275">
              <a:buFont typeface="Arial"/>
              <a:buChar char="•"/>
            </a:pPr>
            <a:r>
              <a:rPr lang="en-US" sz="1600" dirty="0">
                <a:solidFill>
                  <a:schemeClr val="bg1"/>
                </a:solidFill>
                <a:latin typeface="Franklin Gothic Demi" panose="020B0703020102020204" pitchFamily="34" charset="0"/>
                <a:cs typeface="Century Gothic"/>
                <a:sym typeface="Wingdings"/>
              </a:rPr>
              <a:t>Actually are usually 2 ray solutions – this is now being exploited to reconstruct neutrino vertex.</a:t>
            </a:r>
          </a:p>
        </p:txBody>
      </p:sp>
      <p:pic>
        <p:nvPicPr>
          <p:cNvPr id="16" name="Picture 15">
            <a:extLst>
              <a:ext uri="{FF2B5EF4-FFF2-40B4-BE49-F238E27FC236}">
                <a16:creationId xmlns:a16="http://schemas.microsoft.com/office/drawing/2014/main" id="{FAE6916B-15B4-4A1D-BB95-8DA01DF8F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901" y="3640716"/>
            <a:ext cx="4274764" cy="2137382"/>
          </a:xfrm>
          <a:prstGeom prst="rect">
            <a:avLst/>
          </a:prstGeom>
        </p:spPr>
      </p:pic>
      <p:sp>
        <p:nvSpPr>
          <p:cNvPr id="8" name="Rectangle 7"/>
          <p:cNvSpPr/>
          <p:nvPr/>
        </p:nvSpPr>
        <p:spPr>
          <a:xfrm>
            <a:off x="6690323" y="5882558"/>
            <a:ext cx="4290342" cy="369332"/>
          </a:xfrm>
          <a:prstGeom prst="rect">
            <a:avLst/>
          </a:prstGeom>
        </p:spPr>
        <p:txBody>
          <a:bodyPr wrap="none">
            <a:spAutoFit/>
          </a:bodyPr>
          <a:lstStyle/>
          <a:p>
            <a:r>
              <a:rPr lang="en-US" dirty="0">
                <a:solidFill>
                  <a:schemeClr val="bg1"/>
                </a:solidFill>
                <a:latin typeface="Franklin Gothic Book" panose="020B0503020102020204" pitchFamily="34" charset="0"/>
              </a:rPr>
              <a:t>https://github.com/bhokansonfasig/pyrex</a:t>
            </a:r>
          </a:p>
        </p:txBody>
      </p:sp>
    </p:spTree>
    <p:extLst>
      <p:ext uri="{BB962C8B-B14F-4D97-AF65-F5344CB8AC3E}">
        <p14:creationId xmlns:p14="http://schemas.microsoft.com/office/powerpoint/2010/main" val="1868812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868A-644B-4885-B9E3-D6008597B573}"/>
              </a:ext>
            </a:extLst>
          </p:cNvPr>
          <p:cNvSpPr>
            <a:spLocks noGrp="1"/>
          </p:cNvSpPr>
          <p:nvPr>
            <p:ph type="title"/>
          </p:nvPr>
        </p:nvSpPr>
        <p:spPr/>
        <p:txBody>
          <a:bodyPr/>
          <a:lstStyle/>
          <a:p>
            <a:r>
              <a:rPr lang="en-US" dirty="0"/>
              <a:t>Ice Attenuation of RF Waves</a:t>
            </a:r>
          </a:p>
        </p:txBody>
      </p:sp>
      <p:sp>
        <p:nvSpPr>
          <p:cNvPr id="3" name="Date Placeholder 2">
            <a:extLst>
              <a:ext uri="{FF2B5EF4-FFF2-40B4-BE49-F238E27FC236}">
                <a16:creationId xmlns:a16="http://schemas.microsoft.com/office/drawing/2014/main" id="{B4F2DE56-8B3D-44E3-8DB7-9FAD3AA31996}"/>
              </a:ext>
            </a:extLst>
          </p:cNvPr>
          <p:cNvSpPr>
            <a:spLocks noGrp="1"/>
          </p:cNvSpPr>
          <p:nvPr>
            <p:ph type="dt" sz="half" idx="10"/>
          </p:nvPr>
        </p:nvSpPr>
        <p:spPr/>
        <p:txBody>
          <a:bodyPr/>
          <a:lstStyle/>
          <a:p>
            <a:r>
              <a:rPr lang="en-US" smtClean="0"/>
              <a:t>2019 | 06 | 12</a:t>
            </a:r>
            <a:endParaRPr lang="en-US"/>
          </a:p>
        </p:txBody>
      </p:sp>
      <p:sp>
        <p:nvSpPr>
          <p:cNvPr id="4" name="Footer Placeholder 3">
            <a:extLst>
              <a:ext uri="{FF2B5EF4-FFF2-40B4-BE49-F238E27FC236}">
                <a16:creationId xmlns:a16="http://schemas.microsoft.com/office/drawing/2014/main" id="{73B27F1D-B4C4-4963-B1B0-0CCD3EE32819}"/>
              </a:ext>
            </a:extLst>
          </p:cNvPr>
          <p:cNvSpPr>
            <a:spLocks noGrp="1"/>
          </p:cNvSpPr>
          <p:nvPr>
            <p:ph type="ftr" sz="quarter" idx="11"/>
          </p:nvPr>
        </p:nvSpPr>
        <p:spPr/>
        <p:txBody>
          <a:bodyPr/>
          <a:lstStyle/>
          <a:p>
            <a:r>
              <a:rPr lang="fr-FR" smtClean="0"/>
              <a:t>K. Hanson - Madison Bootcamp 2019</a:t>
            </a:r>
            <a:endParaRPr lang="en-US"/>
          </a:p>
        </p:txBody>
      </p:sp>
      <p:sp>
        <p:nvSpPr>
          <p:cNvPr id="5" name="Slide Number Placeholder 4">
            <a:extLst>
              <a:ext uri="{FF2B5EF4-FFF2-40B4-BE49-F238E27FC236}">
                <a16:creationId xmlns:a16="http://schemas.microsoft.com/office/drawing/2014/main" id="{E0747953-4639-48AE-B834-0DD37344544D}"/>
              </a:ext>
            </a:extLst>
          </p:cNvPr>
          <p:cNvSpPr>
            <a:spLocks noGrp="1"/>
          </p:cNvSpPr>
          <p:nvPr>
            <p:ph type="sldNum" sz="quarter" idx="12"/>
          </p:nvPr>
        </p:nvSpPr>
        <p:spPr/>
        <p:txBody>
          <a:bodyPr/>
          <a:lstStyle/>
          <a:p>
            <a:fld id="{A9C085CC-D391-4853-9810-5517AFBE7690}" type="slidenum">
              <a:rPr lang="en-US" smtClean="0"/>
              <a:pPr/>
              <a:t>29</a:t>
            </a:fld>
            <a:endParaRPr lang="en-US"/>
          </a:p>
        </p:txBody>
      </p:sp>
      <p:pic>
        <p:nvPicPr>
          <p:cNvPr id="6" name="Picture 5">
            <a:extLst>
              <a:ext uri="{FF2B5EF4-FFF2-40B4-BE49-F238E27FC236}">
                <a16:creationId xmlns:a16="http://schemas.microsoft.com/office/drawing/2014/main" id="{7A77A05B-1B7E-4E6A-8FA6-C433569FA449}"/>
              </a:ext>
            </a:extLst>
          </p:cNvPr>
          <p:cNvPicPr>
            <a:picLocks noChangeAspect="1"/>
          </p:cNvPicPr>
          <p:nvPr/>
        </p:nvPicPr>
        <p:blipFill>
          <a:blip r:embed="rId2"/>
          <a:stretch>
            <a:fillRect/>
          </a:stretch>
        </p:blipFill>
        <p:spPr>
          <a:xfrm>
            <a:off x="762000" y="1512741"/>
            <a:ext cx="4578580" cy="3832517"/>
          </a:xfrm>
          <a:prstGeom prst="rect">
            <a:avLst/>
          </a:prstGeom>
        </p:spPr>
      </p:pic>
      <p:sp>
        <p:nvSpPr>
          <p:cNvPr id="7" name="TextBox 6">
            <a:extLst>
              <a:ext uri="{FF2B5EF4-FFF2-40B4-BE49-F238E27FC236}">
                <a16:creationId xmlns:a16="http://schemas.microsoft.com/office/drawing/2014/main" id="{77503637-680A-443C-8630-B39EC3A96E37}"/>
              </a:ext>
            </a:extLst>
          </p:cNvPr>
          <p:cNvSpPr txBox="1"/>
          <p:nvPr/>
        </p:nvSpPr>
        <p:spPr>
          <a:xfrm>
            <a:off x="6477000" y="2053570"/>
            <a:ext cx="4669341" cy="2862322"/>
          </a:xfrm>
          <a:prstGeom prst="rect">
            <a:avLst/>
          </a:prstGeom>
          <a:noFill/>
        </p:spPr>
        <p:txBody>
          <a:bodyPr wrap="square" rtlCol="0">
            <a:spAutoFit/>
          </a:bodyPr>
          <a:lstStyle/>
          <a:p>
            <a:pPr marL="285750" indent="-285750">
              <a:buFont typeface="Arial"/>
              <a:buChar char="•"/>
            </a:pPr>
            <a:r>
              <a:rPr lang="en-US" dirty="0">
                <a:solidFill>
                  <a:schemeClr val="bg1"/>
                </a:solidFill>
                <a:latin typeface="Franklin Gothic Demi" panose="020B0703020102020204" pitchFamily="34" charset="0"/>
                <a:cs typeface="Century Gothic"/>
                <a:sym typeface="Wingdings"/>
              </a:rPr>
              <a:t>Ice is very good medium for RF transmission; colder ice is better ice</a:t>
            </a:r>
          </a:p>
          <a:p>
            <a:pPr marL="285750" indent="-285750">
              <a:buFont typeface="Arial"/>
              <a:buChar char="•"/>
            </a:pPr>
            <a:r>
              <a:rPr lang="en-US" dirty="0">
                <a:solidFill>
                  <a:schemeClr val="bg1"/>
                </a:solidFill>
                <a:latin typeface="Franklin Gothic Demi" panose="020B0703020102020204" pitchFamily="34" charset="0"/>
                <a:cs typeface="Century Gothic"/>
                <a:sym typeface="Wingdings"/>
              </a:rPr>
              <a:t>At Pole ice temperature at top is -55°C rising to -40°C at -1500 m.  The shallow ice is the best ice for transmission of radio waves.</a:t>
            </a:r>
          </a:p>
          <a:p>
            <a:pPr marL="285750" indent="-285750">
              <a:buFont typeface="Arial"/>
              <a:buChar char="•"/>
            </a:pPr>
            <a:r>
              <a:rPr lang="en-US" dirty="0">
                <a:solidFill>
                  <a:schemeClr val="bg1"/>
                </a:solidFill>
                <a:latin typeface="Franklin Gothic Demi" panose="020B0703020102020204" pitchFamily="34" charset="0"/>
                <a:cs typeface="Century Gothic"/>
                <a:sym typeface="Wingdings"/>
              </a:rPr>
              <a:t>Measurements with ARA </a:t>
            </a:r>
            <a:r>
              <a:rPr lang="en-US" dirty="0" err="1">
                <a:solidFill>
                  <a:schemeClr val="bg1"/>
                </a:solidFill>
                <a:latin typeface="Franklin Gothic Demi" panose="020B0703020102020204" pitchFamily="34" charset="0"/>
                <a:cs typeface="Century Gothic"/>
                <a:sym typeface="Wingdings"/>
              </a:rPr>
              <a:t>TestBed</a:t>
            </a:r>
            <a:r>
              <a:rPr lang="en-US" dirty="0">
                <a:solidFill>
                  <a:schemeClr val="bg1"/>
                </a:solidFill>
                <a:latin typeface="Franklin Gothic Demi" panose="020B0703020102020204" pitchFamily="34" charset="0"/>
                <a:cs typeface="Century Gothic"/>
                <a:sym typeface="Wingdings"/>
              </a:rPr>
              <a:t> + 2400 m Deep Ice pulser yield attenuation length measurement of ~ 700 m for integrated path</a:t>
            </a:r>
          </a:p>
        </p:txBody>
      </p:sp>
    </p:spTree>
    <p:extLst>
      <p:ext uri="{BB962C8B-B14F-4D97-AF65-F5344CB8AC3E}">
        <p14:creationId xmlns:p14="http://schemas.microsoft.com/office/powerpoint/2010/main" val="143740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579A-03D2-457B-82AA-14C072D5C0BA}"/>
              </a:ext>
            </a:extLst>
          </p:cNvPr>
          <p:cNvSpPr>
            <a:spLocks noGrp="1"/>
          </p:cNvSpPr>
          <p:nvPr>
            <p:ph type="title"/>
          </p:nvPr>
        </p:nvSpPr>
        <p:spPr/>
        <p:txBody>
          <a:bodyPr/>
          <a:lstStyle/>
          <a:p>
            <a:r>
              <a:rPr lang="en-US" dirty="0"/>
              <a:t>IceCube Gen2 Science Mission</a:t>
            </a:r>
          </a:p>
        </p:txBody>
      </p:sp>
      <p:sp>
        <p:nvSpPr>
          <p:cNvPr id="3" name="Date Placeholder 2">
            <a:extLst>
              <a:ext uri="{FF2B5EF4-FFF2-40B4-BE49-F238E27FC236}">
                <a16:creationId xmlns:a16="http://schemas.microsoft.com/office/drawing/2014/main" id="{71D67012-168F-452D-8B63-700B27D6CCB4}"/>
              </a:ext>
            </a:extLst>
          </p:cNvPr>
          <p:cNvSpPr>
            <a:spLocks noGrp="1"/>
          </p:cNvSpPr>
          <p:nvPr>
            <p:ph type="dt" sz="half" idx="10"/>
          </p:nvPr>
        </p:nvSpPr>
        <p:spPr/>
        <p:txBody>
          <a:bodyPr/>
          <a:lstStyle/>
          <a:p>
            <a:r>
              <a:rPr lang="en-US" smtClean="0"/>
              <a:t>2019 | 06 | 12</a:t>
            </a:r>
            <a:endParaRPr lang="en-US"/>
          </a:p>
        </p:txBody>
      </p:sp>
      <p:sp>
        <p:nvSpPr>
          <p:cNvPr id="4" name="Footer Placeholder 3">
            <a:extLst>
              <a:ext uri="{FF2B5EF4-FFF2-40B4-BE49-F238E27FC236}">
                <a16:creationId xmlns:a16="http://schemas.microsoft.com/office/drawing/2014/main" id="{26843B51-F813-43EF-87C6-714F8CA8C3F4}"/>
              </a:ext>
            </a:extLst>
          </p:cNvPr>
          <p:cNvSpPr>
            <a:spLocks noGrp="1"/>
          </p:cNvSpPr>
          <p:nvPr>
            <p:ph type="ftr" sz="quarter" idx="11"/>
          </p:nvPr>
        </p:nvSpPr>
        <p:spPr/>
        <p:txBody>
          <a:bodyPr/>
          <a:lstStyle/>
          <a:p>
            <a:r>
              <a:rPr lang="fr-FR" smtClean="0"/>
              <a:t>K. Hanson - Madison Bootcamp 2019</a:t>
            </a:r>
            <a:endParaRPr lang="en-US"/>
          </a:p>
        </p:txBody>
      </p:sp>
      <p:sp>
        <p:nvSpPr>
          <p:cNvPr id="5" name="Slide Number Placeholder 4">
            <a:extLst>
              <a:ext uri="{FF2B5EF4-FFF2-40B4-BE49-F238E27FC236}">
                <a16:creationId xmlns:a16="http://schemas.microsoft.com/office/drawing/2014/main" id="{D4A96B94-C0AA-4BC5-9BC7-1BA753DACB0F}"/>
              </a:ext>
            </a:extLst>
          </p:cNvPr>
          <p:cNvSpPr>
            <a:spLocks noGrp="1"/>
          </p:cNvSpPr>
          <p:nvPr>
            <p:ph type="sldNum" sz="quarter" idx="12"/>
          </p:nvPr>
        </p:nvSpPr>
        <p:spPr/>
        <p:txBody>
          <a:bodyPr/>
          <a:lstStyle/>
          <a:p>
            <a:fld id="{A9C085CC-D391-4853-9810-5517AFBE7690}" type="slidenum">
              <a:rPr lang="en-US" smtClean="0"/>
              <a:pPr/>
              <a:t>3</a:t>
            </a:fld>
            <a:endParaRPr lang="en-US"/>
          </a:p>
        </p:txBody>
      </p:sp>
      <p:sp>
        <p:nvSpPr>
          <p:cNvPr id="6" name="TextBox 5">
            <a:extLst>
              <a:ext uri="{FF2B5EF4-FFF2-40B4-BE49-F238E27FC236}">
                <a16:creationId xmlns:a16="http://schemas.microsoft.com/office/drawing/2014/main" id="{FDFAD0D0-C528-4F1B-8D87-92BB088DB448}"/>
              </a:ext>
            </a:extLst>
          </p:cNvPr>
          <p:cNvSpPr txBox="1"/>
          <p:nvPr/>
        </p:nvSpPr>
        <p:spPr>
          <a:xfrm>
            <a:off x="838200" y="2665866"/>
            <a:ext cx="5548604" cy="2031325"/>
          </a:xfrm>
          <a:prstGeom prst="rect">
            <a:avLst/>
          </a:prstGeom>
          <a:noFill/>
        </p:spPr>
        <p:txBody>
          <a:bodyPr wrap="square" rtlCol="0">
            <a:spAutoFit/>
          </a:bodyPr>
          <a:lstStyle/>
          <a:p>
            <a:pPr marL="342900" indent="-342900">
              <a:buFont typeface="+mj-lt"/>
              <a:buAutoNum type="arabicPeriod"/>
            </a:pPr>
            <a:r>
              <a:rPr lang="en-US" dirty="0">
                <a:solidFill>
                  <a:schemeClr val="bg1"/>
                </a:solidFill>
                <a:latin typeface="Franklin Gothic Demi" panose="020B0703020102020204" pitchFamily="34" charset="0"/>
              </a:rPr>
              <a:t>What are the sources in the PeV Sky and how do they drive particle acceleration?</a:t>
            </a:r>
          </a:p>
          <a:p>
            <a:pPr marL="342900" indent="-342900">
              <a:buFont typeface="+mj-lt"/>
              <a:buAutoNum type="arabicPeriod"/>
            </a:pPr>
            <a:r>
              <a:rPr lang="en-US" dirty="0">
                <a:solidFill>
                  <a:schemeClr val="bg1"/>
                </a:solidFill>
                <a:latin typeface="Franklin Gothic Demi" panose="020B0703020102020204" pitchFamily="34" charset="0"/>
              </a:rPr>
              <a:t>Where are cosmic rays of extreme energies produced and on which paths do they propagate through the Universe?</a:t>
            </a:r>
          </a:p>
          <a:p>
            <a:pPr marL="342900" indent="-342900">
              <a:buFont typeface="+mj-lt"/>
              <a:buAutoNum type="arabicPeriod"/>
            </a:pPr>
            <a:r>
              <a:rPr lang="en-US" dirty="0">
                <a:solidFill>
                  <a:schemeClr val="bg1"/>
                </a:solidFill>
                <a:latin typeface="Franklin Gothic Demi" panose="020B0703020102020204" pitchFamily="34" charset="0"/>
              </a:rPr>
              <a:t>Are there signatures of new physics at PeV energies and above?</a:t>
            </a:r>
          </a:p>
        </p:txBody>
      </p:sp>
      <p:sp>
        <p:nvSpPr>
          <p:cNvPr id="7" name="TextBox 6">
            <a:extLst>
              <a:ext uri="{FF2B5EF4-FFF2-40B4-BE49-F238E27FC236}">
                <a16:creationId xmlns:a16="http://schemas.microsoft.com/office/drawing/2014/main" id="{9C30C9A2-6795-486B-A3DC-9E96A557FCA1}"/>
              </a:ext>
            </a:extLst>
          </p:cNvPr>
          <p:cNvSpPr txBox="1"/>
          <p:nvPr/>
        </p:nvSpPr>
        <p:spPr>
          <a:xfrm>
            <a:off x="838201" y="2153428"/>
            <a:ext cx="5548604" cy="36933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These are the questions to be answered by Gen2 …</a:t>
            </a:r>
          </a:p>
        </p:txBody>
      </p:sp>
      <p:sp>
        <p:nvSpPr>
          <p:cNvPr id="8" name="TextBox 7">
            <a:extLst>
              <a:ext uri="{FF2B5EF4-FFF2-40B4-BE49-F238E27FC236}">
                <a16:creationId xmlns:a16="http://schemas.microsoft.com/office/drawing/2014/main" id="{811AB68B-179B-4E3D-A88A-FE1878A67D06}"/>
              </a:ext>
            </a:extLst>
          </p:cNvPr>
          <p:cNvSpPr txBox="1"/>
          <p:nvPr/>
        </p:nvSpPr>
        <p:spPr>
          <a:xfrm>
            <a:off x="7346950" y="2551837"/>
            <a:ext cx="4337050" cy="1754326"/>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Whereas IceCube is and will continue to be the premier neutrino telescope for neutrinos from 1 – 100 TeV, Gen2 will concentrate its sensitivity in the energy region beyond 100 TeV to study the EHE range of the astrophysical neutrino flux.</a:t>
            </a:r>
          </a:p>
        </p:txBody>
      </p:sp>
      <p:sp>
        <p:nvSpPr>
          <p:cNvPr id="9" name="TextBox 8"/>
          <p:cNvSpPr txBox="1"/>
          <p:nvPr/>
        </p:nvSpPr>
        <p:spPr>
          <a:xfrm rot="19743782">
            <a:off x="2440866" y="2274839"/>
            <a:ext cx="7033435" cy="2308324"/>
          </a:xfrm>
          <a:prstGeom prst="rect">
            <a:avLst/>
          </a:prstGeom>
          <a:noFill/>
        </p:spPr>
        <p:txBody>
          <a:bodyPr wrap="square" rtlCol="0">
            <a:spAutoFit/>
          </a:bodyPr>
          <a:lstStyle/>
          <a:p>
            <a:pPr algn="ctr"/>
            <a:r>
              <a:rPr lang="en-US" sz="7200" dirty="0" smtClean="0">
                <a:solidFill>
                  <a:srgbClr val="FF0000"/>
                </a:solidFill>
                <a:latin typeface="Broadway" panose="04040905080B02020502" pitchFamily="82" charset="0"/>
              </a:rPr>
              <a:t>Whitepaper coming soon!</a:t>
            </a:r>
            <a:endParaRPr lang="en-US" sz="7200" dirty="0">
              <a:solidFill>
                <a:srgbClr val="FF0000"/>
              </a:solidFill>
              <a:latin typeface="Broadway" panose="04040905080B02020502" pitchFamily="82" charset="0"/>
            </a:endParaRPr>
          </a:p>
        </p:txBody>
      </p:sp>
    </p:spTree>
    <p:extLst>
      <p:ext uri="{BB962C8B-B14F-4D97-AF65-F5344CB8AC3E}">
        <p14:creationId xmlns:p14="http://schemas.microsoft.com/office/powerpoint/2010/main" val="25006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ARA Status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30</a:t>
            </a:fld>
            <a:endParaRPr lang="en-US"/>
          </a:p>
        </p:txBody>
      </p:sp>
      <p:pic>
        <p:nvPicPr>
          <p:cNvPr id="6" name="Picture 5"/>
          <p:cNvPicPr>
            <a:picLocks noChangeAspect="1"/>
          </p:cNvPicPr>
          <p:nvPr/>
        </p:nvPicPr>
        <p:blipFill>
          <a:blip r:embed="rId2"/>
          <a:stretch>
            <a:fillRect/>
          </a:stretch>
        </p:blipFill>
        <p:spPr>
          <a:xfrm>
            <a:off x="762000" y="1727095"/>
            <a:ext cx="6421144" cy="3536199"/>
          </a:xfrm>
          <a:prstGeom prst="rect">
            <a:avLst/>
          </a:prstGeom>
          <a:solidFill>
            <a:schemeClr val="bg1"/>
          </a:solidFill>
        </p:spPr>
      </p:pic>
      <p:pic>
        <p:nvPicPr>
          <p:cNvPr id="7" name="Picture 6"/>
          <p:cNvPicPr>
            <a:picLocks noChangeAspect="1"/>
          </p:cNvPicPr>
          <p:nvPr/>
        </p:nvPicPr>
        <p:blipFill>
          <a:blip r:embed="rId3"/>
          <a:stretch>
            <a:fillRect/>
          </a:stretch>
        </p:blipFill>
        <p:spPr>
          <a:xfrm>
            <a:off x="7622510" y="2007456"/>
            <a:ext cx="4019550" cy="2809875"/>
          </a:xfrm>
          <a:prstGeom prst="rect">
            <a:avLst/>
          </a:prstGeom>
        </p:spPr>
      </p:pic>
      <p:sp>
        <p:nvSpPr>
          <p:cNvPr id="8" name="TextBox 7"/>
          <p:cNvSpPr txBox="1"/>
          <p:nvPr/>
        </p:nvSpPr>
        <p:spPr>
          <a:xfrm>
            <a:off x="7622510" y="4986295"/>
            <a:ext cx="4012124" cy="276999"/>
          </a:xfrm>
          <a:prstGeom prst="rect">
            <a:avLst/>
          </a:prstGeom>
          <a:noFill/>
        </p:spPr>
        <p:txBody>
          <a:bodyPr wrap="none" rtlCol="0">
            <a:spAutoFit/>
          </a:bodyPr>
          <a:lstStyle/>
          <a:p>
            <a:r>
              <a:rPr lang="en-US" sz="1200" dirty="0" smtClean="0">
                <a:solidFill>
                  <a:schemeClr val="bg1"/>
                </a:solidFill>
              </a:rPr>
              <a:t>L. Lu – </a:t>
            </a:r>
            <a:r>
              <a:rPr lang="en-US" sz="1200" dirty="0" smtClean="0">
                <a:solidFill>
                  <a:schemeClr val="bg1"/>
                </a:solidFill>
                <a:hlinkClick r:id="rId4"/>
              </a:rPr>
              <a:t>Hybrid In-Ice Detections ...</a:t>
            </a:r>
            <a:r>
              <a:rPr lang="en-US" sz="1200" dirty="0" smtClean="0">
                <a:solidFill>
                  <a:schemeClr val="bg1"/>
                </a:solidFill>
              </a:rPr>
              <a:t> Extensions Call 2019.04.10.</a:t>
            </a:r>
            <a:endParaRPr lang="en-US" sz="1200" dirty="0">
              <a:solidFill>
                <a:schemeClr val="bg1"/>
              </a:solidFill>
            </a:endParaRPr>
          </a:p>
        </p:txBody>
      </p:sp>
      <p:sp>
        <p:nvSpPr>
          <p:cNvPr id="9" name="TextBox 8"/>
          <p:cNvSpPr txBox="1"/>
          <p:nvPr/>
        </p:nvSpPr>
        <p:spPr>
          <a:xfrm>
            <a:off x="7622510" y="1638124"/>
            <a:ext cx="4019550" cy="369332"/>
          </a:xfrm>
          <a:prstGeom prst="rect">
            <a:avLst/>
          </a:prstGeom>
          <a:noFill/>
        </p:spPr>
        <p:txBody>
          <a:bodyPr wrap="square" rtlCol="0">
            <a:spAutoFit/>
          </a:bodyPr>
          <a:lstStyle/>
          <a:p>
            <a:pPr algn="ctr"/>
            <a:r>
              <a:rPr lang="en-US" dirty="0" smtClean="0">
                <a:solidFill>
                  <a:schemeClr val="bg1"/>
                </a:solidFill>
                <a:latin typeface="Franklin Gothic Demi" panose="020B0703020102020204" pitchFamily="34" charset="0"/>
              </a:rPr>
              <a:t>Hybrid Optical / Radio Events?</a:t>
            </a: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47616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9A81-DB51-46FC-8CE2-9A85F3227C34}"/>
              </a:ext>
            </a:extLst>
          </p:cNvPr>
          <p:cNvSpPr>
            <a:spLocks noGrp="1"/>
          </p:cNvSpPr>
          <p:nvPr>
            <p:ph type="title"/>
          </p:nvPr>
        </p:nvSpPr>
        <p:spPr/>
        <p:txBody>
          <a:bodyPr/>
          <a:lstStyle/>
          <a:p>
            <a:r>
              <a:rPr lang="en-US" dirty="0"/>
              <a:t>ARA Station Design</a:t>
            </a:r>
          </a:p>
        </p:txBody>
      </p:sp>
      <p:sp>
        <p:nvSpPr>
          <p:cNvPr id="3" name="Date Placeholder 2">
            <a:extLst>
              <a:ext uri="{FF2B5EF4-FFF2-40B4-BE49-F238E27FC236}">
                <a16:creationId xmlns:a16="http://schemas.microsoft.com/office/drawing/2014/main" id="{B37C7EC4-7ED9-4BE8-8980-3C72932B2B42}"/>
              </a:ext>
            </a:extLst>
          </p:cNvPr>
          <p:cNvSpPr>
            <a:spLocks noGrp="1"/>
          </p:cNvSpPr>
          <p:nvPr>
            <p:ph type="dt" sz="half" idx="10"/>
          </p:nvPr>
        </p:nvSpPr>
        <p:spPr/>
        <p:txBody>
          <a:bodyPr/>
          <a:lstStyle/>
          <a:p>
            <a:r>
              <a:rPr lang="en-US" smtClean="0"/>
              <a:t>2019 | 06 | 12</a:t>
            </a:r>
            <a:endParaRPr lang="en-US"/>
          </a:p>
        </p:txBody>
      </p:sp>
      <p:sp>
        <p:nvSpPr>
          <p:cNvPr id="4" name="Footer Placeholder 3">
            <a:extLst>
              <a:ext uri="{FF2B5EF4-FFF2-40B4-BE49-F238E27FC236}">
                <a16:creationId xmlns:a16="http://schemas.microsoft.com/office/drawing/2014/main" id="{1073C805-E417-4D5E-8B25-8CE7D80D6EA4}"/>
              </a:ext>
            </a:extLst>
          </p:cNvPr>
          <p:cNvSpPr>
            <a:spLocks noGrp="1"/>
          </p:cNvSpPr>
          <p:nvPr>
            <p:ph type="ftr" sz="quarter" idx="11"/>
          </p:nvPr>
        </p:nvSpPr>
        <p:spPr/>
        <p:txBody>
          <a:bodyPr/>
          <a:lstStyle/>
          <a:p>
            <a:r>
              <a:rPr lang="fr-FR" smtClean="0"/>
              <a:t>K. Hanson - Madison Bootcamp 2019</a:t>
            </a:r>
            <a:endParaRPr lang="en-US"/>
          </a:p>
        </p:txBody>
      </p:sp>
      <p:sp>
        <p:nvSpPr>
          <p:cNvPr id="5" name="Slide Number Placeholder 4">
            <a:extLst>
              <a:ext uri="{FF2B5EF4-FFF2-40B4-BE49-F238E27FC236}">
                <a16:creationId xmlns:a16="http://schemas.microsoft.com/office/drawing/2014/main" id="{913AB22A-516A-4C44-B8BF-D4C4F9C70A08}"/>
              </a:ext>
            </a:extLst>
          </p:cNvPr>
          <p:cNvSpPr>
            <a:spLocks noGrp="1"/>
          </p:cNvSpPr>
          <p:nvPr>
            <p:ph type="sldNum" sz="quarter" idx="12"/>
          </p:nvPr>
        </p:nvSpPr>
        <p:spPr/>
        <p:txBody>
          <a:bodyPr/>
          <a:lstStyle/>
          <a:p>
            <a:fld id="{A9C085CC-D391-4853-9810-5517AFBE7690}" type="slidenum">
              <a:rPr lang="en-US" smtClean="0"/>
              <a:pPr/>
              <a:t>31</a:t>
            </a:fld>
            <a:endParaRPr lang="en-US"/>
          </a:p>
        </p:txBody>
      </p:sp>
      <p:grpSp>
        <p:nvGrpSpPr>
          <p:cNvPr id="6" name="Group 7">
            <a:extLst>
              <a:ext uri="{FF2B5EF4-FFF2-40B4-BE49-F238E27FC236}">
                <a16:creationId xmlns:a16="http://schemas.microsoft.com/office/drawing/2014/main" id="{298433E1-F96D-41C8-8DEB-ADB561B8C61C}"/>
              </a:ext>
            </a:extLst>
          </p:cNvPr>
          <p:cNvGrpSpPr/>
          <p:nvPr/>
        </p:nvGrpSpPr>
        <p:grpSpPr>
          <a:xfrm>
            <a:off x="762000" y="1979838"/>
            <a:ext cx="4250491" cy="3254469"/>
            <a:chOff x="0" y="0"/>
            <a:chExt cx="9144000" cy="6533674"/>
          </a:xfrm>
          <a:solidFill>
            <a:schemeClr val="bg1"/>
          </a:solidFill>
        </p:grpSpPr>
        <p:pic>
          <p:nvPicPr>
            <p:cNvPr id="7" name="Picture 1">
              <a:extLst>
                <a:ext uri="{FF2B5EF4-FFF2-40B4-BE49-F238E27FC236}">
                  <a16:creationId xmlns:a16="http://schemas.microsoft.com/office/drawing/2014/main" id="{1A4567EA-E660-4742-836A-789AEA483382}"/>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533674"/>
            </a:xfrm>
            <a:prstGeom prst="rect">
              <a:avLst/>
            </a:prstGeom>
            <a:grpFill/>
            <a:ln w="9525" cap="flat">
              <a:noFill/>
              <a:miter lim="800000"/>
              <a:headEnd/>
              <a:tailEnd/>
            </a:ln>
            <a:effectLst>
              <a:outerShdw blurRad="50800" dist="38099" dir="2700000" algn="ctr" rotWithShape="0">
                <a:schemeClr val="bg2">
                  <a:alpha val="42999"/>
                </a:schemeClr>
              </a:outerShdw>
            </a:effectLst>
          </p:spPr>
        </p:pic>
        <p:sp>
          <p:nvSpPr>
            <p:cNvPr id="9" name="Oval 4">
              <a:extLst>
                <a:ext uri="{FF2B5EF4-FFF2-40B4-BE49-F238E27FC236}">
                  <a16:creationId xmlns:a16="http://schemas.microsoft.com/office/drawing/2014/main" id="{C5B3CCE9-EBA6-4E71-A8DF-99D247BE3C8E}"/>
                </a:ext>
              </a:extLst>
            </p:cNvPr>
            <p:cNvSpPr>
              <a:spLocks/>
            </p:cNvSpPr>
            <p:nvPr/>
          </p:nvSpPr>
          <p:spPr bwMode="auto">
            <a:xfrm rot="10800000">
              <a:off x="3040380" y="1497330"/>
              <a:ext cx="148590" cy="45720"/>
            </a:xfrm>
            <a:prstGeom prst="ellipse">
              <a:avLst/>
            </a:prstGeom>
            <a:grpFill/>
            <a:ln w="9525" cap="flat">
              <a:solidFill>
                <a:srgbClr val="4A7EBB"/>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prstTxWarp prst="textNoShape">
                <a:avLst/>
              </a:prstTxWarp>
            </a:bodyPr>
            <a:lstStyle/>
            <a:p>
              <a:endParaRPr lang="en-US"/>
            </a:p>
          </p:txBody>
        </p:sp>
        <p:sp>
          <p:nvSpPr>
            <p:cNvPr id="10" name="Freeform 5">
              <a:extLst>
                <a:ext uri="{FF2B5EF4-FFF2-40B4-BE49-F238E27FC236}">
                  <a16:creationId xmlns:a16="http://schemas.microsoft.com/office/drawing/2014/main" id="{29441934-345B-4D06-A709-6983EE45283A}"/>
                </a:ext>
              </a:extLst>
            </p:cNvPr>
            <p:cNvSpPr>
              <a:spLocks/>
            </p:cNvSpPr>
            <p:nvPr/>
          </p:nvSpPr>
          <p:spPr bwMode="auto">
            <a:xfrm>
              <a:off x="3070384" y="1545908"/>
              <a:ext cx="22860" cy="22860"/>
            </a:xfrm>
            <a:custGeom>
              <a:avLst/>
              <a:gdLst/>
              <a:ahLst/>
              <a:cxnLst>
                <a:cxn ang="0">
                  <a:pos x="0" y="0"/>
                </a:cxn>
                <a:cxn ang="0">
                  <a:pos x="21600" y="21600"/>
                </a:cxn>
              </a:cxnLst>
              <a:rect l="0" t="0" r="r" b="b"/>
              <a:pathLst>
                <a:path w="21600" h="21600">
                  <a:moveTo>
                    <a:pt x="0" y="0"/>
                  </a:moveTo>
                  <a:cubicBezTo>
                    <a:pt x="11929" y="0"/>
                    <a:pt x="21600" y="9671"/>
                    <a:pt x="21600" y="21600"/>
                  </a:cubicBezTo>
                </a:path>
              </a:pathLst>
            </a:custGeom>
            <a:grpFill/>
            <a:ln w="25400" cap="flat">
              <a:solidFill>
                <a:srgbClr val="4F81BD"/>
              </a:solidFill>
              <a:prstDash val="solid"/>
              <a:round/>
              <a:headEnd type="none" w="med" len="med"/>
              <a:tailEnd type="none" w="med" len="med"/>
            </a:ln>
            <a:effectLst>
              <a:outerShdw blurRad="38100" dist="25399" dir="5400000" algn="ctr" rotWithShape="0">
                <a:srgbClr val="000000">
                  <a:alpha val="37997"/>
                </a:srgbClr>
              </a:outerShdw>
            </a:effectLst>
          </p:spPr>
          <p:txBody>
            <a:bodyPr lIns="0" tIns="0" rIns="0" bIns="0">
              <a:prstTxWarp prst="textNoShape">
                <a:avLst/>
              </a:prstTxWarp>
            </a:bodyPr>
            <a:lstStyle/>
            <a:p>
              <a:endParaRPr lang="en-US"/>
            </a:p>
          </p:txBody>
        </p:sp>
        <p:sp>
          <p:nvSpPr>
            <p:cNvPr id="11" name="Freeform 6">
              <a:extLst>
                <a:ext uri="{FF2B5EF4-FFF2-40B4-BE49-F238E27FC236}">
                  <a16:creationId xmlns:a16="http://schemas.microsoft.com/office/drawing/2014/main" id="{7F8CCAB1-3821-4AA7-A6A2-36953B6084F0}"/>
                </a:ext>
              </a:extLst>
            </p:cNvPr>
            <p:cNvSpPr>
              <a:spLocks/>
            </p:cNvSpPr>
            <p:nvPr/>
          </p:nvSpPr>
          <p:spPr bwMode="auto">
            <a:xfrm>
              <a:off x="2846070" y="1505903"/>
              <a:ext cx="205740" cy="148590"/>
            </a:xfrm>
            <a:custGeom>
              <a:avLst/>
              <a:gdLst/>
              <a:ahLst/>
              <a:cxnLst>
                <a:cxn ang="0">
                  <a:pos x="21600" y="0"/>
                </a:cxn>
                <a:cxn ang="0">
                  <a:pos x="0" y="12000"/>
                </a:cxn>
                <a:cxn ang="0">
                  <a:pos x="21600" y="21600"/>
                </a:cxn>
              </a:cxnLst>
              <a:rect l="0" t="0" r="r" b="b"/>
              <a:pathLst>
                <a:path w="21600" h="21600">
                  <a:moveTo>
                    <a:pt x="21600" y="0"/>
                  </a:moveTo>
                  <a:cubicBezTo>
                    <a:pt x="10800" y="4200"/>
                    <a:pt x="0" y="8400"/>
                    <a:pt x="0" y="12000"/>
                  </a:cubicBezTo>
                  <a:cubicBezTo>
                    <a:pt x="0" y="15600"/>
                    <a:pt x="21600" y="21600"/>
                    <a:pt x="21600" y="21600"/>
                  </a:cubicBezTo>
                </a:path>
              </a:pathLst>
            </a:custGeom>
            <a:grpFill/>
            <a:ln w="3175" cap="flat">
              <a:solidFill>
                <a:srgbClr val="595959"/>
              </a:solidFill>
              <a:prstDash val="solid"/>
              <a:round/>
              <a:headEnd type="none" w="med" len="med"/>
              <a:tailEnd type="none" w="med" len="med"/>
            </a:ln>
            <a:effectLst>
              <a:outerShdw blurRad="38100" dist="25399" dir="5400000" algn="ctr" rotWithShape="0">
                <a:srgbClr val="000000">
                  <a:alpha val="37997"/>
                </a:srgbClr>
              </a:outerShdw>
            </a:effectLst>
          </p:spPr>
          <p:txBody>
            <a:bodyPr lIns="0" tIns="0" rIns="0" bIns="0">
              <a:prstTxWarp prst="textNoShape">
                <a:avLst/>
              </a:prstTxWarp>
            </a:bodyPr>
            <a:lstStyle/>
            <a:p>
              <a:endParaRPr lang="en-US"/>
            </a:p>
          </p:txBody>
        </p:sp>
      </p:grpSp>
      <p:pic>
        <p:nvPicPr>
          <p:cNvPr id="12" name="Picture 11" descr="IRS2 Die.jp2">
            <a:extLst>
              <a:ext uri="{FF2B5EF4-FFF2-40B4-BE49-F238E27FC236}">
                <a16:creationId xmlns:a16="http://schemas.microsoft.com/office/drawing/2014/main" id="{22BD33BB-EDBC-444C-A589-4F44908C84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1196" y="2431137"/>
            <a:ext cx="2343545" cy="2351870"/>
          </a:xfrm>
          <a:prstGeom prst="rect">
            <a:avLst/>
          </a:prstGeom>
        </p:spPr>
      </p:pic>
      <p:sp>
        <p:nvSpPr>
          <p:cNvPr id="13" name="Rectangle 12">
            <a:extLst>
              <a:ext uri="{FF2B5EF4-FFF2-40B4-BE49-F238E27FC236}">
                <a16:creationId xmlns:a16="http://schemas.microsoft.com/office/drawing/2014/main" id="{7337D24B-B552-47C0-A432-814A66D48231}"/>
              </a:ext>
            </a:extLst>
          </p:cNvPr>
          <p:cNvSpPr/>
          <p:nvPr/>
        </p:nvSpPr>
        <p:spPr>
          <a:xfrm>
            <a:off x="5365812" y="1443841"/>
            <a:ext cx="3752063" cy="4185761"/>
          </a:xfrm>
          <a:prstGeom prst="rect">
            <a:avLst/>
          </a:prstGeom>
        </p:spPr>
        <p:txBody>
          <a:bodyPr wrap="square">
            <a:spAutoFit/>
          </a:bodyPr>
          <a:lstStyle/>
          <a:p>
            <a:pPr marL="285750" indent="-285750">
              <a:buFont typeface="Arial"/>
              <a:buChar char="•"/>
            </a:pPr>
            <a:r>
              <a:rPr lang="en-US" sz="1400" dirty="0">
                <a:solidFill>
                  <a:schemeClr val="bg1"/>
                </a:solidFill>
                <a:latin typeface="Franklin Gothic Demi" panose="020B0703020102020204" pitchFamily="34" charset="0"/>
                <a:cs typeface="Century Gothic"/>
              </a:rPr>
              <a:t>ARA design spec demands &gt; 3 GHz sampling of RF transients from all antennas.  This is </a:t>
            </a:r>
            <a:r>
              <a:rPr lang="en-US" sz="1400" dirty="0" err="1">
                <a:solidFill>
                  <a:schemeClr val="bg1"/>
                </a:solidFill>
                <a:latin typeface="Franklin Gothic Demi" panose="020B0703020102020204" pitchFamily="34" charset="0"/>
                <a:cs typeface="Century Gothic"/>
              </a:rPr>
              <a:t>acheved</a:t>
            </a:r>
            <a:r>
              <a:rPr lang="en-US" sz="1400" dirty="0">
                <a:solidFill>
                  <a:schemeClr val="bg1"/>
                </a:solidFill>
                <a:latin typeface="Franklin Gothic Demi" panose="020B0703020102020204" pitchFamily="34" charset="0"/>
                <a:cs typeface="Century Gothic"/>
              </a:rPr>
              <a:t> by the Ice Radio Sampler ASIC (IRS2) designed by G. Varner (U Hawai’i Manoa).</a:t>
            </a:r>
          </a:p>
          <a:p>
            <a:pPr marL="285750" indent="-285750">
              <a:buFont typeface="Arial"/>
              <a:buChar char="•"/>
            </a:pPr>
            <a:r>
              <a:rPr lang="de-DE" sz="1400" dirty="0">
                <a:solidFill>
                  <a:schemeClr val="bg1"/>
                </a:solidFill>
                <a:latin typeface="Franklin Gothic Demi" panose="020B0703020102020204" pitchFamily="34" charset="0"/>
                <a:cs typeface="Century Gothic"/>
              </a:rPr>
              <a:t>1 GHz analog B/W at </a:t>
            </a:r>
            <a:r>
              <a:rPr lang="de-DE" sz="1400" dirty="0" err="1">
                <a:solidFill>
                  <a:schemeClr val="bg1"/>
                </a:solidFill>
                <a:latin typeface="Franklin Gothic Demi" panose="020B0703020102020204" pitchFamily="34" charset="0"/>
                <a:cs typeface="Century Gothic"/>
              </a:rPr>
              <a:t>input</a:t>
            </a:r>
            <a:endParaRPr lang="de-DE" sz="1400" dirty="0">
              <a:solidFill>
                <a:schemeClr val="bg1"/>
              </a:solidFill>
              <a:latin typeface="Franklin Gothic Demi" panose="020B0703020102020204" pitchFamily="34" charset="0"/>
              <a:cs typeface="Century Gothic"/>
            </a:endParaRPr>
          </a:p>
          <a:p>
            <a:pPr marL="285750" indent="-285750">
              <a:buFont typeface="Arial"/>
              <a:buChar char="•"/>
            </a:pPr>
            <a:r>
              <a:rPr lang="de-DE" sz="1400" dirty="0">
                <a:solidFill>
                  <a:schemeClr val="bg1"/>
                </a:solidFill>
                <a:latin typeface="Franklin Gothic Demi" panose="020B0703020102020204" pitchFamily="34" charset="0"/>
                <a:cs typeface="Century Gothic"/>
              </a:rPr>
              <a:t>Up </a:t>
            </a:r>
            <a:r>
              <a:rPr lang="de-DE" sz="1400" dirty="0" err="1">
                <a:solidFill>
                  <a:schemeClr val="bg1"/>
                </a:solidFill>
                <a:latin typeface="Franklin Gothic Demi" panose="020B0703020102020204" pitchFamily="34" charset="0"/>
                <a:cs typeface="Century Gothic"/>
              </a:rPr>
              <a:t>to</a:t>
            </a:r>
            <a:r>
              <a:rPr lang="de-DE" sz="1400" dirty="0">
                <a:solidFill>
                  <a:schemeClr val="bg1"/>
                </a:solidFill>
                <a:latin typeface="Franklin Gothic Demi" panose="020B0703020102020204" pitchFamily="34" charset="0"/>
                <a:cs typeface="Century Gothic"/>
              </a:rPr>
              <a:t> 4 GSPS</a:t>
            </a:r>
          </a:p>
          <a:p>
            <a:pPr marL="285750" indent="-285750">
              <a:buFont typeface="Arial"/>
              <a:buChar char="•"/>
            </a:pPr>
            <a:r>
              <a:rPr lang="de-DE" sz="1400" dirty="0">
                <a:solidFill>
                  <a:schemeClr val="bg1"/>
                </a:solidFill>
                <a:latin typeface="Franklin Gothic Demi" panose="020B0703020102020204" pitchFamily="34" charset="0"/>
                <a:cs typeface="Century Gothic"/>
              </a:rPr>
              <a:t>8 </a:t>
            </a:r>
            <a:r>
              <a:rPr lang="de-DE" sz="1400" dirty="0" err="1">
                <a:solidFill>
                  <a:schemeClr val="bg1"/>
                </a:solidFill>
                <a:latin typeface="Franklin Gothic Demi" panose="020B0703020102020204" pitchFamily="34" charset="0"/>
                <a:cs typeface="Century Gothic"/>
              </a:rPr>
              <a:t>independent</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channels</a:t>
            </a:r>
            <a:r>
              <a:rPr lang="de-DE" sz="1400" dirty="0">
                <a:solidFill>
                  <a:schemeClr val="bg1"/>
                </a:solidFill>
                <a:latin typeface="Franklin Gothic Demi" panose="020B0703020102020204" pitchFamily="34" charset="0"/>
                <a:cs typeface="Century Gothic"/>
              </a:rPr>
              <a:t> / </a:t>
            </a:r>
            <a:r>
              <a:rPr lang="de-DE" sz="1400" dirty="0" err="1">
                <a:solidFill>
                  <a:schemeClr val="bg1"/>
                </a:solidFill>
                <a:latin typeface="Franklin Gothic Demi" panose="020B0703020102020204" pitchFamily="34" charset="0"/>
                <a:cs typeface="Century Gothic"/>
              </a:rPr>
              <a:t>chip</a:t>
            </a:r>
            <a:endParaRPr lang="de-DE" sz="1400" dirty="0">
              <a:solidFill>
                <a:schemeClr val="bg1"/>
              </a:solidFill>
              <a:latin typeface="Franklin Gothic Demi" panose="020B0703020102020204" pitchFamily="34" charset="0"/>
              <a:cs typeface="Century Gothic"/>
            </a:endParaRPr>
          </a:p>
          <a:p>
            <a:pPr marL="285750" indent="-285750">
              <a:buFont typeface="Arial"/>
              <a:buChar char="•"/>
            </a:pPr>
            <a:r>
              <a:rPr lang="de-DE" sz="1400" dirty="0">
                <a:solidFill>
                  <a:schemeClr val="bg1"/>
                </a:solidFill>
                <a:latin typeface="Franklin Gothic Demi" panose="020B0703020102020204" pitchFamily="34" charset="0"/>
                <a:cs typeface="Century Gothic"/>
              </a:rPr>
              <a:t>20 mW power </a:t>
            </a:r>
            <a:r>
              <a:rPr lang="de-DE" sz="1400" dirty="0" err="1">
                <a:solidFill>
                  <a:schemeClr val="bg1"/>
                </a:solidFill>
                <a:latin typeface="Franklin Gothic Demi" panose="020B0703020102020204" pitchFamily="34" charset="0"/>
                <a:cs typeface="Century Gothic"/>
              </a:rPr>
              <a:t>dissipation</a:t>
            </a:r>
            <a:r>
              <a:rPr lang="de-DE" sz="1400" dirty="0">
                <a:solidFill>
                  <a:schemeClr val="bg1"/>
                </a:solidFill>
                <a:latin typeface="Franklin Gothic Demi" panose="020B0703020102020204" pitchFamily="34" charset="0"/>
                <a:cs typeface="Century Gothic"/>
              </a:rPr>
              <a:t> per </a:t>
            </a:r>
            <a:r>
              <a:rPr lang="de-DE" sz="1400" dirty="0" err="1">
                <a:solidFill>
                  <a:schemeClr val="bg1"/>
                </a:solidFill>
                <a:latin typeface="Franklin Gothic Demi" panose="020B0703020102020204" pitchFamily="34" charset="0"/>
                <a:cs typeface="Century Gothic"/>
              </a:rPr>
              <a:t>channel</a:t>
            </a:r>
            <a:endParaRPr lang="de-DE" sz="1400" dirty="0">
              <a:solidFill>
                <a:schemeClr val="bg1"/>
              </a:solidFill>
              <a:latin typeface="Franklin Gothic Demi" panose="020B0703020102020204" pitchFamily="34" charset="0"/>
              <a:cs typeface="Century Gothic"/>
            </a:endParaRPr>
          </a:p>
          <a:p>
            <a:pPr marL="285750" indent="-285750">
              <a:buFont typeface="Arial"/>
              <a:buChar char="•"/>
            </a:pPr>
            <a:r>
              <a:rPr lang="de-DE" sz="1400" dirty="0" err="1">
                <a:solidFill>
                  <a:schemeClr val="bg1"/>
                </a:solidFill>
                <a:latin typeface="Franklin Gothic Demi" panose="020B0703020102020204" pitchFamily="34" charset="0"/>
                <a:cs typeface="Century Gothic"/>
              </a:rPr>
              <a:t>Each</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channel</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contains</a:t>
            </a:r>
            <a:r>
              <a:rPr lang="de-DE" sz="1400" dirty="0">
                <a:solidFill>
                  <a:schemeClr val="bg1"/>
                </a:solidFill>
                <a:latin typeface="Franklin Gothic Demi" panose="020B0703020102020204" pitchFamily="34" charset="0"/>
                <a:cs typeface="Century Gothic"/>
              </a:rPr>
              <a:t> 32k analog </a:t>
            </a:r>
            <a:r>
              <a:rPr lang="de-DE" sz="1400" dirty="0" err="1">
                <a:solidFill>
                  <a:schemeClr val="bg1"/>
                </a:solidFill>
                <a:latin typeface="Franklin Gothic Demi" panose="020B0703020102020204" pitchFamily="34" charset="0"/>
                <a:cs typeface="Century Gothic"/>
              </a:rPr>
              <a:t>storage</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addressed</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as</a:t>
            </a:r>
            <a:r>
              <a:rPr lang="de-DE" sz="1400" dirty="0">
                <a:solidFill>
                  <a:schemeClr val="bg1"/>
                </a:solidFill>
                <a:latin typeface="Franklin Gothic Demi" panose="020B0703020102020204" pitchFamily="34" charset="0"/>
                <a:cs typeface="Century Gothic"/>
              </a:rPr>
              <a:t> 512 </a:t>
            </a:r>
            <a:r>
              <a:rPr lang="de-DE" sz="1400" dirty="0" err="1">
                <a:solidFill>
                  <a:schemeClr val="bg1"/>
                </a:solidFill>
                <a:latin typeface="Franklin Gothic Demi" panose="020B0703020102020204" pitchFamily="34" charset="0"/>
                <a:cs typeface="Century Gothic"/>
              </a:rPr>
              <a:t>random</a:t>
            </a:r>
            <a:r>
              <a:rPr lang="de-DE" sz="1400" dirty="0">
                <a:solidFill>
                  <a:schemeClr val="bg1"/>
                </a:solidFill>
                <a:latin typeface="Franklin Gothic Demi" panose="020B0703020102020204" pitchFamily="34" charset="0"/>
                <a:cs typeface="Century Gothic"/>
              </a:rPr>
              <a:t> r/w </a:t>
            </a:r>
            <a:r>
              <a:rPr lang="de-DE" sz="1400" dirty="0" err="1">
                <a:solidFill>
                  <a:schemeClr val="bg1"/>
                </a:solidFill>
                <a:latin typeface="Franklin Gothic Demi" panose="020B0703020102020204" pitchFamily="34" charset="0"/>
                <a:cs typeface="Century Gothic"/>
              </a:rPr>
              <a:t>blocks</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of</a:t>
            </a:r>
            <a:r>
              <a:rPr lang="de-DE" sz="1400" dirty="0">
                <a:solidFill>
                  <a:schemeClr val="bg1"/>
                </a:solidFill>
                <a:latin typeface="Franklin Gothic Demi" panose="020B0703020102020204" pitchFamily="34" charset="0"/>
                <a:cs typeface="Century Gothic"/>
              </a:rPr>
              <a:t> 64 </a:t>
            </a:r>
            <a:r>
              <a:rPr lang="de-DE" sz="1400" dirty="0" err="1">
                <a:solidFill>
                  <a:schemeClr val="bg1"/>
                </a:solidFill>
                <a:latin typeface="Franklin Gothic Demi" panose="020B0703020102020204" pitchFamily="34" charset="0"/>
                <a:cs typeface="Century Gothic"/>
              </a:rPr>
              <a:t>samples</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each</a:t>
            </a:r>
            <a:r>
              <a:rPr lang="de-DE" sz="1400" dirty="0">
                <a:solidFill>
                  <a:schemeClr val="bg1"/>
                </a:solidFill>
                <a:latin typeface="Franklin Gothic Demi" panose="020B0703020102020204" pitchFamily="34" charset="0"/>
                <a:cs typeface="Century Gothic"/>
              </a:rPr>
              <a:t>.</a:t>
            </a:r>
          </a:p>
          <a:p>
            <a:pPr marL="285750" indent="-285750">
              <a:buFont typeface="Arial"/>
              <a:buChar char="•"/>
            </a:pPr>
            <a:r>
              <a:rPr lang="de-DE" sz="1400" dirty="0">
                <a:solidFill>
                  <a:schemeClr val="bg1"/>
                </a:solidFill>
                <a:latin typeface="Franklin Gothic Demi" panose="020B0703020102020204" pitchFamily="34" charset="0"/>
                <a:cs typeface="Century Gothic"/>
              </a:rPr>
              <a:t>On </a:t>
            </a:r>
            <a:r>
              <a:rPr lang="de-DE" sz="1400" dirty="0" err="1">
                <a:solidFill>
                  <a:schemeClr val="bg1"/>
                </a:solidFill>
                <a:latin typeface="Franklin Gothic Demi" panose="020B0703020102020204" pitchFamily="34" charset="0"/>
                <a:cs typeface="Century Gothic"/>
              </a:rPr>
              <a:t>chip</a:t>
            </a:r>
            <a:r>
              <a:rPr lang="de-DE" sz="1400" dirty="0">
                <a:solidFill>
                  <a:schemeClr val="bg1"/>
                </a:solidFill>
                <a:latin typeface="Franklin Gothic Demi" panose="020B0703020102020204" pitchFamily="34" charset="0"/>
                <a:cs typeface="Century Gothic"/>
              </a:rPr>
              <a:t> parallel Wilkinson </a:t>
            </a:r>
            <a:r>
              <a:rPr lang="de-DE" sz="1400" dirty="0" err="1">
                <a:solidFill>
                  <a:schemeClr val="bg1"/>
                </a:solidFill>
                <a:latin typeface="Franklin Gothic Demi" panose="020B0703020102020204" pitchFamily="34" charset="0"/>
                <a:cs typeface="Century Gothic"/>
              </a:rPr>
              <a:t>converters</a:t>
            </a:r>
            <a:endParaRPr lang="de-DE" sz="1400" dirty="0">
              <a:solidFill>
                <a:schemeClr val="bg1"/>
              </a:solidFill>
              <a:latin typeface="Franklin Gothic Demi" panose="020B0703020102020204" pitchFamily="34" charset="0"/>
              <a:cs typeface="Century Gothic"/>
            </a:endParaRPr>
          </a:p>
          <a:p>
            <a:pPr marL="285750" indent="-285750">
              <a:buFont typeface="Arial"/>
              <a:buChar char="•"/>
            </a:pPr>
            <a:r>
              <a:rPr lang="de-DE" sz="1400" dirty="0">
                <a:solidFill>
                  <a:schemeClr val="bg1"/>
                </a:solidFill>
                <a:latin typeface="Franklin Gothic Demi" panose="020B0703020102020204" pitchFamily="34" charset="0"/>
                <a:cs typeface="Century Gothic"/>
              </a:rPr>
              <a:t>~ 15 µs/block </a:t>
            </a:r>
            <a:r>
              <a:rPr lang="de-DE" sz="1400" dirty="0" err="1">
                <a:solidFill>
                  <a:schemeClr val="bg1"/>
                </a:solidFill>
                <a:latin typeface="Franklin Gothic Demi" panose="020B0703020102020204" pitchFamily="34" charset="0"/>
                <a:cs typeface="Century Gothic"/>
              </a:rPr>
              <a:t>conversion</a:t>
            </a:r>
            <a:r>
              <a:rPr lang="de-DE" sz="1400" dirty="0">
                <a:solidFill>
                  <a:schemeClr val="bg1"/>
                </a:solidFill>
                <a:latin typeface="Franklin Gothic Demi" panose="020B0703020102020204" pitchFamily="34" charset="0"/>
                <a:cs typeface="Century Gothic"/>
              </a:rPr>
              <a:t> + </a:t>
            </a:r>
            <a:r>
              <a:rPr lang="de-DE" sz="1400" dirty="0" err="1">
                <a:solidFill>
                  <a:schemeClr val="bg1"/>
                </a:solidFill>
                <a:latin typeface="Franklin Gothic Demi" panose="020B0703020102020204" pitchFamily="34" charset="0"/>
                <a:cs typeface="Century Gothic"/>
              </a:rPr>
              <a:t>readout</a:t>
            </a:r>
            <a:r>
              <a:rPr lang="de-DE" sz="1400" dirty="0">
                <a:solidFill>
                  <a:schemeClr val="bg1"/>
                </a:solidFill>
                <a:latin typeface="Franklin Gothic Demi" panose="020B0703020102020204" pitchFamily="34" charset="0"/>
                <a:cs typeface="Century Gothic"/>
              </a:rPr>
              <a:t> time</a:t>
            </a:r>
          </a:p>
          <a:p>
            <a:pPr marL="285750" indent="-285750">
              <a:buFont typeface="Arial"/>
              <a:buChar char="•"/>
            </a:pPr>
            <a:r>
              <a:rPr lang="de-DE" sz="1400" dirty="0">
                <a:solidFill>
                  <a:schemeClr val="bg1"/>
                </a:solidFill>
                <a:latin typeface="Franklin Gothic Demi" panose="020B0703020102020204" pitchFamily="34" charset="0"/>
                <a:cs typeface="Century Gothic"/>
              </a:rPr>
              <a:t>ARA1-3 </a:t>
            </a:r>
            <a:r>
              <a:rPr lang="de-DE" sz="1400" dirty="0" err="1">
                <a:solidFill>
                  <a:schemeClr val="bg1"/>
                </a:solidFill>
                <a:latin typeface="Franklin Gothic Demi" panose="020B0703020102020204" pitchFamily="34" charset="0"/>
                <a:cs typeface="Century Gothic"/>
              </a:rPr>
              <a:t>uses</a:t>
            </a:r>
            <a:r>
              <a:rPr lang="de-DE" sz="1400" dirty="0">
                <a:solidFill>
                  <a:schemeClr val="bg1"/>
                </a:solidFill>
                <a:latin typeface="Franklin Gothic Demi" panose="020B0703020102020204" pitchFamily="34" charset="0"/>
                <a:cs typeface="Century Gothic"/>
              </a:rPr>
              <a:t> 1 IRS2 ASIC per </a:t>
            </a:r>
            <a:r>
              <a:rPr lang="de-DE" sz="1400" dirty="0" err="1">
                <a:solidFill>
                  <a:schemeClr val="bg1"/>
                </a:solidFill>
                <a:latin typeface="Franklin Gothic Demi" panose="020B0703020102020204" pitchFamily="34" charset="0"/>
                <a:cs typeface="Century Gothic"/>
              </a:rPr>
              <a:t>string</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of</a:t>
            </a:r>
            <a:r>
              <a:rPr lang="de-DE" sz="1400" dirty="0">
                <a:solidFill>
                  <a:schemeClr val="bg1"/>
                </a:solidFill>
                <a:latin typeface="Franklin Gothic Demi" panose="020B0703020102020204" pitchFamily="34" charset="0"/>
                <a:cs typeface="Century Gothic"/>
              </a:rPr>
              <a:t> 2 VPOL + 2 HPOL </a:t>
            </a:r>
            <a:r>
              <a:rPr lang="de-DE" sz="1400" dirty="0" err="1">
                <a:solidFill>
                  <a:schemeClr val="bg1"/>
                </a:solidFill>
                <a:latin typeface="Franklin Gothic Demi" panose="020B0703020102020204" pitchFamily="34" charset="0"/>
                <a:cs typeface="Century Gothic"/>
              </a:rPr>
              <a:t>antennas</a:t>
            </a:r>
            <a:r>
              <a:rPr lang="de-DE" sz="1400" dirty="0">
                <a:solidFill>
                  <a:schemeClr val="bg1"/>
                </a:solidFill>
                <a:latin typeface="Franklin Gothic Demi" panose="020B0703020102020204" pitchFamily="34" charset="0"/>
                <a:cs typeface="Century Gothic"/>
              </a:rPr>
              <a:t>: 4 such </a:t>
            </a:r>
            <a:r>
              <a:rPr lang="de-DE" sz="1400" dirty="0" err="1">
                <a:solidFill>
                  <a:schemeClr val="bg1"/>
                </a:solidFill>
                <a:latin typeface="Franklin Gothic Demi" panose="020B0703020102020204" pitchFamily="34" charset="0"/>
                <a:cs typeface="Century Gothic"/>
              </a:rPr>
              <a:t>units</a:t>
            </a:r>
            <a:r>
              <a:rPr lang="de-DE" sz="1400" dirty="0">
                <a:solidFill>
                  <a:schemeClr val="bg1"/>
                </a:solidFill>
                <a:latin typeface="Franklin Gothic Demi" panose="020B0703020102020204" pitchFamily="34" charset="0"/>
                <a:cs typeface="Century Gothic"/>
              </a:rPr>
              <a:t> per </a:t>
            </a:r>
            <a:r>
              <a:rPr lang="de-DE" sz="1400" dirty="0" err="1">
                <a:solidFill>
                  <a:schemeClr val="bg1"/>
                </a:solidFill>
                <a:latin typeface="Franklin Gothic Demi" panose="020B0703020102020204" pitchFamily="34" charset="0"/>
                <a:cs typeface="Century Gothic"/>
              </a:rPr>
              <a:t>station</a:t>
            </a:r>
            <a:r>
              <a:rPr lang="de-DE" sz="1400" dirty="0">
                <a:solidFill>
                  <a:schemeClr val="bg1"/>
                </a:solidFill>
                <a:latin typeface="Franklin Gothic Demi" panose="020B0703020102020204" pitchFamily="34" charset="0"/>
                <a:cs typeface="Century Gothic"/>
              </a:rPr>
              <a:t>.</a:t>
            </a:r>
          </a:p>
          <a:p>
            <a:pPr marL="285750" indent="-285750">
              <a:buFont typeface="Arial"/>
              <a:buChar char="•"/>
            </a:pPr>
            <a:r>
              <a:rPr lang="de-DE" sz="1400" b="1" dirty="0" err="1">
                <a:solidFill>
                  <a:schemeClr val="bg1"/>
                </a:solidFill>
                <a:latin typeface="Franklin Gothic Demi" panose="020B0703020102020204" pitchFamily="34" charset="0"/>
                <a:cs typeface="Century Gothic"/>
              </a:rPr>
              <a:t>Issues</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sampling</a:t>
            </a:r>
            <a:r>
              <a:rPr lang="de-DE" sz="1400" dirty="0">
                <a:solidFill>
                  <a:schemeClr val="bg1"/>
                </a:solidFill>
                <a:latin typeface="Franklin Gothic Demi" panose="020B0703020102020204" pitchFamily="34" charset="0"/>
                <a:cs typeface="Century Gothic"/>
              </a:rPr>
              <a:t> on </a:t>
            </a:r>
            <a:r>
              <a:rPr lang="de-DE" sz="1400" dirty="0" err="1">
                <a:solidFill>
                  <a:schemeClr val="bg1"/>
                </a:solidFill>
                <a:latin typeface="Franklin Gothic Demi" panose="020B0703020102020204" pitchFamily="34" charset="0"/>
                <a:cs typeface="Century Gothic"/>
              </a:rPr>
              <a:t>higher</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channels</a:t>
            </a:r>
            <a:r>
              <a:rPr lang="de-DE" sz="1400" dirty="0">
                <a:solidFill>
                  <a:schemeClr val="bg1"/>
                </a:solidFill>
                <a:latin typeface="Franklin Gothic Demi" panose="020B0703020102020204" pitchFamily="34" charset="0"/>
                <a:cs typeface="Century Gothic"/>
              </a:rPr>
              <a:t> (&gt;3) </a:t>
            </a:r>
            <a:r>
              <a:rPr lang="de-DE" sz="1400" dirty="0" err="1">
                <a:solidFill>
                  <a:schemeClr val="bg1"/>
                </a:solidFill>
                <a:latin typeface="Franklin Gothic Demi" panose="020B0703020102020204" pitchFamily="34" charset="0"/>
                <a:cs typeface="Century Gothic"/>
              </a:rPr>
              <a:t>compromised</a:t>
            </a:r>
            <a:r>
              <a:rPr lang="de-DE" sz="1400" dirty="0">
                <a:solidFill>
                  <a:schemeClr val="bg1"/>
                </a:solidFill>
                <a:latin typeface="Franklin Gothic Demi" panose="020B0703020102020204" pitchFamily="34" charset="0"/>
                <a:cs typeface="Century Gothic"/>
              </a:rPr>
              <a:t> – 2x </a:t>
            </a:r>
            <a:r>
              <a:rPr lang="de-DE" sz="1400" dirty="0" err="1">
                <a:solidFill>
                  <a:schemeClr val="bg1"/>
                </a:solidFill>
                <a:latin typeface="Franklin Gothic Demi" panose="020B0703020102020204" pitchFamily="34" charset="0"/>
                <a:cs typeface="Century Gothic"/>
              </a:rPr>
              <a:t>lower</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effective</a:t>
            </a:r>
            <a:r>
              <a:rPr lang="de-DE" sz="1400" dirty="0">
                <a:solidFill>
                  <a:schemeClr val="bg1"/>
                </a:solidFill>
                <a:latin typeface="Franklin Gothic Demi" panose="020B0703020102020204" pitchFamily="34" charset="0"/>
                <a:cs typeface="Century Gothic"/>
              </a:rPr>
              <a:t> </a:t>
            </a:r>
            <a:r>
              <a:rPr lang="de-DE" sz="1400" dirty="0" err="1">
                <a:solidFill>
                  <a:schemeClr val="bg1"/>
                </a:solidFill>
                <a:latin typeface="Franklin Gothic Demi" panose="020B0703020102020204" pitchFamily="34" charset="0"/>
                <a:cs typeface="Century Gothic"/>
              </a:rPr>
              <a:t>speed</a:t>
            </a:r>
            <a:r>
              <a:rPr lang="de-DE" sz="1400" dirty="0">
                <a:solidFill>
                  <a:schemeClr val="bg1"/>
                </a:solidFill>
                <a:latin typeface="Franklin Gothic Demi" panose="020B0703020102020204" pitchFamily="34" charset="0"/>
                <a:cs typeface="Century Gothic"/>
              </a:rPr>
              <a:t>.</a:t>
            </a:r>
            <a:endParaRPr lang="en-US" sz="1400" b="1" dirty="0">
              <a:solidFill>
                <a:schemeClr val="bg1"/>
              </a:solidFill>
              <a:latin typeface="Franklin Gothic Demi" panose="020B0703020102020204" pitchFamily="34" charset="0"/>
              <a:cs typeface="Century Gothic"/>
            </a:endParaRPr>
          </a:p>
        </p:txBody>
      </p:sp>
    </p:spTree>
    <p:extLst>
      <p:ext uri="{BB962C8B-B14F-4D97-AF65-F5344CB8AC3E}">
        <p14:creationId xmlns:p14="http://schemas.microsoft.com/office/powerpoint/2010/main" val="1926376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E95A-3CCA-414D-A22B-09828DDAC959}"/>
              </a:ext>
            </a:extLst>
          </p:cNvPr>
          <p:cNvSpPr>
            <a:spLocks noGrp="1"/>
          </p:cNvSpPr>
          <p:nvPr>
            <p:ph type="title"/>
          </p:nvPr>
        </p:nvSpPr>
        <p:spPr/>
        <p:txBody>
          <a:bodyPr/>
          <a:lstStyle/>
          <a:p>
            <a:r>
              <a:rPr lang="en-US" dirty="0"/>
              <a:t>ARA and ARIANNA</a:t>
            </a:r>
          </a:p>
        </p:txBody>
      </p:sp>
      <p:sp>
        <p:nvSpPr>
          <p:cNvPr id="3" name="Date Placeholder 2">
            <a:extLst>
              <a:ext uri="{FF2B5EF4-FFF2-40B4-BE49-F238E27FC236}">
                <a16:creationId xmlns:a16="http://schemas.microsoft.com/office/drawing/2014/main" id="{AF95E9D0-CA1A-401E-8CEA-F2B46F4EEB07}"/>
              </a:ext>
            </a:extLst>
          </p:cNvPr>
          <p:cNvSpPr>
            <a:spLocks noGrp="1"/>
          </p:cNvSpPr>
          <p:nvPr>
            <p:ph type="dt" sz="half" idx="10"/>
          </p:nvPr>
        </p:nvSpPr>
        <p:spPr/>
        <p:txBody>
          <a:bodyPr/>
          <a:lstStyle/>
          <a:p>
            <a:r>
              <a:rPr lang="en-US" smtClean="0"/>
              <a:t>2019 | 06 | 12</a:t>
            </a:r>
            <a:endParaRPr lang="en-US"/>
          </a:p>
        </p:txBody>
      </p:sp>
      <p:sp>
        <p:nvSpPr>
          <p:cNvPr id="4" name="Footer Placeholder 3">
            <a:extLst>
              <a:ext uri="{FF2B5EF4-FFF2-40B4-BE49-F238E27FC236}">
                <a16:creationId xmlns:a16="http://schemas.microsoft.com/office/drawing/2014/main" id="{E44E4E66-DA72-43F5-A0A7-58D7C18B649A}"/>
              </a:ext>
            </a:extLst>
          </p:cNvPr>
          <p:cNvSpPr>
            <a:spLocks noGrp="1"/>
          </p:cNvSpPr>
          <p:nvPr>
            <p:ph type="ftr" sz="quarter" idx="11"/>
          </p:nvPr>
        </p:nvSpPr>
        <p:spPr/>
        <p:txBody>
          <a:bodyPr/>
          <a:lstStyle/>
          <a:p>
            <a:r>
              <a:rPr lang="fr-FR" smtClean="0"/>
              <a:t>K. Hanson - Madison Bootcamp 2019</a:t>
            </a:r>
            <a:endParaRPr lang="en-US"/>
          </a:p>
        </p:txBody>
      </p:sp>
      <p:sp>
        <p:nvSpPr>
          <p:cNvPr id="5" name="Slide Number Placeholder 4">
            <a:extLst>
              <a:ext uri="{FF2B5EF4-FFF2-40B4-BE49-F238E27FC236}">
                <a16:creationId xmlns:a16="http://schemas.microsoft.com/office/drawing/2014/main" id="{198304E4-A3AC-480F-BF46-A1D08AF67EBF}"/>
              </a:ext>
            </a:extLst>
          </p:cNvPr>
          <p:cNvSpPr>
            <a:spLocks noGrp="1"/>
          </p:cNvSpPr>
          <p:nvPr>
            <p:ph type="sldNum" sz="quarter" idx="12"/>
          </p:nvPr>
        </p:nvSpPr>
        <p:spPr/>
        <p:txBody>
          <a:bodyPr/>
          <a:lstStyle/>
          <a:p>
            <a:fld id="{A9C085CC-D391-4853-9810-5517AFBE7690}" type="slidenum">
              <a:rPr lang="en-US" smtClean="0"/>
              <a:pPr/>
              <a:t>32</a:t>
            </a:fld>
            <a:endParaRPr lang="en-US"/>
          </a:p>
        </p:txBody>
      </p:sp>
      <p:pic>
        <p:nvPicPr>
          <p:cNvPr id="7" name="Picture 6">
            <a:extLst>
              <a:ext uri="{FF2B5EF4-FFF2-40B4-BE49-F238E27FC236}">
                <a16:creationId xmlns:a16="http://schemas.microsoft.com/office/drawing/2014/main" id="{0AF8D19B-BA07-45B1-8591-DFE0FA8B51E7}"/>
              </a:ext>
            </a:extLst>
          </p:cNvPr>
          <p:cNvPicPr>
            <a:picLocks noChangeAspect="1"/>
          </p:cNvPicPr>
          <p:nvPr/>
        </p:nvPicPr>
        <p:blipFill>
          <a:blip r:embed="rId2"/>
          <a:stretch>
            <a:fillRect/>
          </a:stretch>
        </p:blipFill>
        <p:spPr>
          <a:xfrm>
            <a:off x="762000" y="1033382"/>
            <a:ext cx="4208096" cy="5322968"/>
          </a:xfrm>
          <a:prstGeom prst="rect">
            <a:avLst/>
          </a:prstGeom>
        </p:spPr>
      </p:pic>
      <p:sp>
        <p:nvSpPr>
          <p:cNvPr id="8" name="TextBox 7">
            <a:extLst>
              <a:ext uri="{FF2B5EF4-FFF2-40B4-BE49-F238E27FC236}">
                <a16:creationId xmlns:a16="http://schemas.microsoft.com/office/drawing/2014/main" id="{FA1EC3F5-B817-4AA8-88CB-EEB5F9F396E0}"/>
              </a:ext>
            </a:extLst>
          </p:cNvPr>
          <p:cNvSpPr txBox="1"/>
          <p:nvPr/>
        </p:nvSpPr>
        <p:spPr>
          <a:xfrm>
            <a:off x="5163341" y="1063376"/>
            <a:ext cx="3928828" cy="2308324"/>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Century Gothic"/>
              </a:rPr>
              <a:t>ARIANNA @ McMurdo</a:t>
            </a:r>
          </a:p>
          <a:p>
            <a:pPr marL="285750" indent="-285750">
              <a:buFont typeface="Arial"/>
              <a:buChar char="•"/>
            </a:pPr>
            <a:r>
              <a:rPr lang="en-US" dirty="0">
                <a:solidFill>
                  <a:schemeClr val="bg1"/>
                </a:solidFill>
                <a:latin typeface="Franklin Gothic Demi" panose="020B0703020102020204" pitchFamily="34" charset="0"/>
                <a:cs typeface="Century Gothic"/>
              </a:rPr>
              <a:t>30x30 grid of 8 under-ice LPDA spaced 1 km</a:t>
            </a:r>
          </a:p>
          <a:p>
            <a:pPr marL="285750" indent="-285750">
              <a:buFont typeface="Arial"/>
              <a:buChar char="•"/>
            </a:pPr>
            <a:r>
              <a:rPr lang="en-US" dirty="0">
                <a:solidFill>
                  <a:schemeClr val="bg1"/>
                </a:solidFill>
                <a:latin typeface="Franklin Gothic Demi" panose="020B0703020102020204" pitchFamily="34" charset="0"/>
                <a:cs typeface="Century Gothic"/>
              </a:rPr>
              <a:t>Located on Moore’s Bay (Ross Sea Ice 100 km distant from McMurdo station)</a:t>
            </a:r>
          </a:p>
          <a:p>
            <a:pPr marL="285750" indent="-285750">
              <a:buFont typeface="Arial"/>
              <a:buChar char="•"/>
            </a:pPr>
            <a:r>
              <a:rPr lang="en-US" dirty="0">
                <a:solidFill>
                  <a:schemeClr val="bg1"/>
                </a:solidFill>
                <a:latin typeface="Franklin Gothic Demi" panose="020B0703020102020204" pitchFamily="34" charset="0"/>
                <a:cs typeface="Century Gothic"/>
              </a:rPr>
              <a:t>500 m thick sea ice on water.</a:t>
            </a:r>
          </a:p>
          <a:p>
            <a:pPr marL="285750" indent="-285750">
              <a:buFont typeface="Arial"/>
              <a:buChar char="•"/>
            </a:pPr>
            <a:r>
              <a:rPr lang="en-US" dirty="0">
                <a:solidFill>
                  <a:schemeClr val="bg1"/>
                </a:solidFill>
                <a:latin typeface="Franklin Gothic Demi" panose="020B0703020102020204" pitchFamily="34" charset="0"/>
                <a:cs typeface="Century Gothic"/>
              </a:rPr>
              <a:t>RF bounces off bottom</a:t>
            </a:r>
          </a:p>
        </p:txBody>
      </p:sp>
      <p:pic>
        <p:nvPicPr>
          <p:cNvPr id="9" name="Picture 8">
            <a:extLst>
              <a:ext uri="{FF2B5EF4-FFF2-40B4-BE49-F238E27FC236}">
                <a16:creationId xmlns:a16="http://schemas.microsoft.com/office/drawing/2014/main" id="{28AA46DB-E42E-4F0A-842D-A84E002C0EB8}"/>
              </a:ext>
            </a:extLst>
          </p:cNvPr>
          <p:cNvPicPr>
            <a:picLocks noChangeAspect="1"/>
          </p:cNvPicPr>
          <p:nvPr/>
        </p:nvPicPr>
        <p:blipFill>
          <a:blip r:embed="rId3"/>
          <a:stretch>
            <a:fillRect/>
          </a:stretch>
        </p:blipFill>
        <p:spPr>
          <a:xfrm>
            <a:off x="9393382" y="1019664"/>
            <a:ext cx="2452255" cy="2118748"/>
          </a:xfrm>
          <a:prstGeom prst="rect">
            <a:avLst/>
          </a:prstGeom>
        </p:spPr>
      </p:pic>
      <p:sp>
        <p:nvSpPr>
          <p:cNvPr id="10" name="TextBox 9">
            <a:extLst>
              <a:ext uri="{FF2B5EF4-FFF2-40B4-BE49-F238E27FC236}">
                <a16:creationId xmlns:a16="http://schemas.microsoft.com/office/drawing/2014/main" id="{8CDCD72A-8111-41C1-B750-1E397CA195E4}"/>
              </a:ext>
            </a:extLst>
          </p:cNvPr>
          <p:cNvSpPr txBox="1"/>
          <p:nvPr/>
        </p:nvSpPr>
        <p:spPr>
          <a:xfrm>
            <a:off x="5163340" y="3731719"/>
            <a:ext cx="4660792" cy="2308324"/>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Century Gothic"/>
              </a:rPr>
              <a:t>ARIANNA @ </a:t>
            </a:r>
            <a:r>
              <a:rPr lang="en-US" dirty="0" err="1">
                <a:solidFill>
                  <a:schemeClr val="bg1"/>
                </a:solidFill>
                <a:latin typeface="Franklin Gothic Demi" panose="020B0703020102020204" pitchFamily="34" charset="0"/>
                <a:cs typeface="Century Gothic"/>
              </a:rPr>
              <a:t>SouthPole</a:t>
            </a:r>
            <a:endParaRPr lang="en-US" dirty="0">
              <a:solidFill>
                <a:schemeClr val="bg1"/>
              </a:solidFill>
              <a:latin typeface="Franklin Gothic Demi" panose="020B0703020102020204" pitchFamily="34" charset="0"/>
              <a:cs typeface="Century Gothic"/>
            </a:endParaRP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Century Gothic"/>
              </a:rPr>
              <a:t>Ice at South Pole better (colder) and thicker </a:t>
            </a:r>
            <a:r>
              <a:rPr lang="en-US" dirty="0">
                <a:solidFill>
                  <a:schemeClr val="bg1"/>
                </a:solidFill>
                <a:latin typeface="Franklin Gothic Demi" panose="020B0703020102020204" pitchFamily="34" charset="0"/>
                <a:cs typeface="Century Gothic"/>
                <a:sym typeface="Wingdings" panose="05000000000000000000" pitchFamily="2" charset="2"/>
              </a:rPr>
              <a:t> bigger target volume</a:t>
            </a:r>
            <a:endParaRPr lang="en-US" dirty="0">
              <a:solidFill>
                <a:schemeClr val="bg1"/>
              </a:solidFill>
              <a:latin typeface="Franklin Gothic Demi" panose="020B0703020102020204" pitchFamily="34" charset="0"/>
              <a:cs typeface="Century Gothic"/>
            </a:endParaRP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Century Gothic"/>
              </a:rPr>
              <a:t>Moore’s Bay detector design being adapted (merged?) with deep ARA-like dipoles to take advantage of double pulses.</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Century Gothic"/>
              </a:rPr>
              <a:t>Collaborations coming together </a:t>
            </a:r>
          </a:p>
        </p:txBody>
      </p:sp>
      <p:pic>
        <p:nvPicPr>
          <p:cNvPr id="12" name="Picture 11">
            <a:extLst>
              <a:ext uri="{FF2B5EF4-FFF2-40B4-BE49-F238E27FC236}">
                <a16:creationId xmlns:a16="http://schemas.microsoft.com/office/drawing/2014/main" id="{B274A9CB-2DC1-4A2B-9F21-90FAB5E1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3628" y="3410060"/>
            <a:ext cx="1792009" cy="2674641"/>
          </a:xfrm>
          <a:prstGeom prst="rect">
            <a:avLst/>
          </a:prstGeom>
        </p:spPr>
      </p:pic>
    </p:spTree>
    <p:extLst>
      <p:ext uri="{BB962C8B-B14F-4D97-AF65-F5344CB8AC3E}">
        <p14:creationId xmlns:p14="http://schemas.microsoft.com/office/powerpoint/2010/main" val="2350082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468" y="0"/>
            <a:ext cx="10326532" cy="6862841"/>
          </a:xfrm>
          <a:prstGeom prst="rect">
            <a:avLst/>
          </a:prstGeom>
        </p:spPr>
      </p:pic>
      <p:sp>
        <p:nvSpPr>
          <p:cNvPr id="3" name="Title 2"/>
          <p:cNvSpPr>
            <a:spLocks noGrp="1"/>
          </p:cNvSpPr>
          <p:nvPr>
            <p:ph type="title"/>
          </p:nvPr>
        </p:nvSpPr>
        <p:spPr>
          <a:xfrm>
            <a:off x="2166782" y="868363"/>
            <a:ext cx="9180668" cy="2852737"/>
          </a:xfrm>
        </p:spPr>
        <p:txBody>
          <a:bodyPr>
            <a:normAutofit/>
          </a:bodyPr>
          <a:lstStyle/>
          <a:p>
            <a:r>
              <a:rPr lang="en-US" sz="4800" dirty="0">
                <a:solidFill>
                  <a:schemeClr val="bg1"/>
                </a:solidFill>
                <a:latin typeface="Franklin Gothic Demi" panose="020B0703020102020204" pitchFamily="34" charset="0"/>
              </a:rPr>
              <a:t>Part </a:t>
            </a:r>
            <a:r>
              <a:rPr lang="en-US" sz="4800" dirty="0" err="1">
                <a:solidFill>
                  <a:schemeClr val="bg1"/>
                </a:solidFill>
                <a:latin typeface="Franklin Gothic Demi" panose="020B0703020102020204" pitchFamily="34" charset="0"/>
              </a:rPr>
              <a:t>IIa</a:t>
            </a:r>
            <a:r>
              <a:rPr lang="en-US" sz="4800" dirty="0">
                <a:solidFill>
                  <a:schemeClr val="bg1"/>
                </a:solidFill>
                <a:latin typeface="Franklin Gothic Demi" panose="020B0703020102020204" pitchFamily="34" charset="0"/>
              </a:rPr>
              <a:t>: The IceCube Upgrade – Initial Extension to IceCube</a:t>
            </a:r>
          </a:p>
        </p:txBody>
      </p:sp>
      <p:sp>
        <p:nvSpPr>
          <p:cNvPr id="4" name="Text Placeholder 3"/>
          <p:cNvSpPr>
            <a:spLocks noGrp="1"/>
          </p:cNvSpPr>
          <p:nvPr>
            <p:ph type="body" idx="1"/>
          </p:nvPr>
        </p:nvSpPr>
        <p:spPr>
          <a:xfrm>
            <a:off x="0" y="691232"/>
            <a:ext cx="1865468" cy="3420955"/>
          </a:xfrm>
        </p:spPr>
        <p:txBody>
          <a:bodyPr>
            <a:normAutofit/>
          </a:bodyPr>
          <a:lstStyle/>
          <a:p>
            <a:pPr>
              <a:lnSpc>
                <a:spcPct val="300000"/>
              </a:lnSpc>
            </a:pPr>
            <a:r>
              <a:rPr lang="en-US" sz="1600" dirty="0">
                <a:solidFill>
                  <a:schemeClr val="bg1"/>
                </a:solidFill>
                <a:latin typeface="Franklin Gothic Demi" panose="020B0703020102020204" pitchFamily="34" charset="0"/>
              </a:rPr>
              <a:t>7 Dense Strings</a:t>
            </a:r>
          </a:p>
          <a:p>
            <a:pPr>
              <a:lnSpc>
                <a:spcPct val="300000"/>
              </a:lnSpc>
            </a:pPr>
            <a:r>
              <a:rPr lang="en-US" sz="1200" dirty="0">
                <a:solidFill>
                  <a:schemeClr val="bg1">
                    <a:lumMod val="50000"/>
                  </a:schemeClr>
                </a:solidFill>
                <a:latin typeface="Franklin Gothic Demi" panose="020B0703020102020204" pitchFamily="34" charset="0"/>
              </a:rPr>
              <a:t>High Energy Array</a:t>
            </a:r>
          </a:p>
          <a:p>
            <a:pPr>
              <a:lnSpc>
                <a:spcPct val="300000"/>
              </a:lnSpc>
            </a:pPr>
            <a:r>
              <a:rPr lang="en-US" sz="1200" dirty="0">
                <a:solidFill>
                  <a:schemeClr val="bg1">
                    <a:lumMod val="50000"/>
                  </a:schemeClr>
                </a:solidFill>
                <a:latin typeface="Franklin Gothic Demi" panose="020B0703020102020204" pitchFamily="34" charset="0"/>
              </a:rPr>
              <a:t>Cosmic Ray Array</a:t>
            </a:r>
          </a:p>
          <a:p>
            <a:pPr>
              <a:lnSpc>
                <a:spcPct val="300000"/>
              </a:lnSpc>
            </a:pPr>
            <a:r>
              <a:rPr lang="en-US" sz="1200" dirty="0">
                <a:solidFill>
                  <a:schemeClr val="bg1">
                    <a:lumMod val="50000"/>
                  </a:schemeClr>
                </a:solidFill>
                <a:latin typeface="Franklin Gothic Demi" panose="020B0703020102020204" pitchFamily="34" charset="0"/>
              </a:rPr>
              <a:t>Radio Array</a:t>
            </a:r>
          </a:p>
        </p:txBody>
      </p:sp>
      <p:sp>
        <p:nvSpPr>
          <p:cNvPr id="2" name="Date Placeholder 1"/>
          <p:cNvSpPr>
            <a:spLocks noGrp="1"/>
          </p:cNvSpPr>
          <p:nvPr>
            <p:ph type="dt" sz="half" idx="10"/>
          </p:nvPr>
        </p:nvSpPr>
        <p:spPr/>
        <p:txBody>
          <a:bodyPr/>
          <a:lstStyle/>
          <a:p>
            <a:r>
              <a:rPr lang="en-US" smtClean="0"/>
              <a:t>2019 | 06 | 12</a:t>
            </a:r>
            <a:endParaRPr lang="en-US"/>
          </a:p>
        </p:txBody>
      </p:sp>
      <p:sp>
        <p:nvSpPr>
          <p:cNvPr id="6" name="Footer Placeholder 5"/>
          <p:cNvSpPr>
            <a:spLocks noGrp="1"/>
          </p:cNvSpPr>
          <p:nvPr>
            <p:ph type="ftr" sz="quarter" idx="11"/>
          </p:nvPr>
        </p:nvSpPr>
        <p:spPr/>
        <p:txBody>
          <a:bodyPr/>
          <a:lstStyle/>
          <a:p>
            <a:r>
              <a:rPr lang="fr-FR" smtClean="0"/>
              <a:t>K. Hanson - Madison Bootcamp 2019</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33</a:t>
            </a:fld>
            <a:endParaRPr lang="en-US"/>
          </a:p>
        </p:txBody>
      </p:sp>
    </p:spTree>
    <p:extLst>
      <p:ext uri="{BB962C8B-B14F-4D97-AF65-F5344CB8AC3E}">
        <p14:creationId xmlns:p14="http://schemas.microsoft.com/office/powerpoint/2010/main" val="1773701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Gen2 Phase 1: First Steps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34</a:t>
            </a:fld>
            <a:endParaRPr lang="en-US"/>
          </a:p>
        </p:txBody>
      </p:sp>
      <p:sp>
        <p:nvSpPr>
          <p:cNvPr id="6" name="TextBox 5"/>
          <p:cNvSpPr txBox="1"/>
          <p:nvPr/>
        </p:nvSpPr>
        <p:spPr>
          <a:xfrm>
            <a:off x="316316" y="1036608"/>
            <a:ext cx="4407725" cy="1323439"/>
          </a:xfrm>
          <a:prstGeom prst="rect">
            <a:avLst/>
          </a:prstGeom>
          <a:noFill/>
        </p:spPr>
        <p:txBody>
          <a:bodyPr wrap="square" rtlCol="0">
            <a:spAutoFit/>
          </a:bodyPr>
          <a:lstStyle/>
          <a:p>
            <a:r>
              <a:rPr lang="en-US" sz="1600" dirty="0">
                <a:solidFill>
                  <a:schemeClr val="bg1"/>
                </a:solidFill>
                <a:latin typeface="Franklin Gothic Medium" panose="020B0603020102020204" pitchFamily="34" charset="0"/>
              </a:rPr>
              <a:t>Science goals: </a:t>
            </a:r>
          </a:p>
          <a:p>
            <a:pPr marL="342900" indent="-342900">
              <a:buAutoNum type="alphaLcParenBoth"/>
            </a:pPr>
            <a:r>
              <a:rPr lang="en-US" sz="1600" dirty="0">
                <a:solidFill>
                  <a:schemeClr val="bg1"/>
                </a:solidFill>
                <a:latin typeface="Franklin Gothic Medium" panose="020B0603020102020204" pitchFamily="34" charset="0"/>
              </a:rPr>
              <a:t>Probe unitarity of PMNS matrix</a:t>
            </a:r>
          </a:p>
          <a:p>
            <a:pPr marL="342900" indent="-342900">
              <a:buAutoNum type="alphaLcParenBoth"/>
            </a:pPr>
            <a:r>
              <a:rPr lang="en-US" sz="1600" dirty="0">
                <a:solidFill>
                  <a:schemeClr val="bg1"/>
                </a:solidFill>
                <a:latin typeface="Franklin Gothic Medium" panose="020B0603020102020204" pitchFamily="34" charset="0"/>
              </a:rPr>
              <a:t>Improve calibration and characterization of ice for improved HE multimessenger neutrino astronomy</a:t>
            </a:r>
          </a:p>
        </p:txBody>
      </p:sp>
      <p:sp>
        <p:nvSpPr>
          <p:cNvPr id="8" name="TextBox 7"/>
          <p:cNvSpPr txBox="1"/>
          <p:nvPr/>
        </p:nvSpPr>
        <p:spPr>
          <a:xfrm>
            <a:off x="5201845" y="1197068"/>
            <a:ext cx="6610857" cy="2800767"/>
          </a:xfrm>
          <a:prstGeom prst="rect">
            <a:avLst/>
          </a:prstGeom>
          <a:noFill/>
        </p:spPr>
        <p:txBody>
          <a:bodyPr wrap="square" rtlCol="0">
            <a:spAutoFit/>
          </a:bodyPr>
          <a:lstStyle/>
          <a:p>
            <a:r>
              <a:rPr lang="en-US" sz="1600" dirty="0">
                <a:solidFill>
                  <a:schemeClr val="bg1"/>
                </a:solidFill>
                <a:latin typeface="Franklin Gothic Medium" panose="020B0603020102020204" pitchFamily="34" charset="0"/>
              </a:rPr>
              <a:t>7 strings </a:t>
            </a:r>
            <a:r>
              <a:rPr lang="en-US" sz="1600" dirty="0" smtClean="0">
                <a:solidFill>
                  <a:schemeClr val="bg1"/>
                </a:solidFill>
                <a:latin typeface="Franklin Gothic Medium" panose="020B0603020102020204" pitchFamily="34" charset="0"/>
              </a:rPr>
              <a:t>densely </a:t>
            </a:r>
            <a:r>
              <a:rPr lang="en-US" sz="1600" dirty="0">
                <a:solidFill>
                  <a:schemeClr val="bg1"/>
                </a:solidFill>
                <a:latin typeface="Franklin Gothic Medium" panose="020B0603020102020204" pitchFamily="34" charset="0"/>
              </a:rPr>
              <a:t>populated </a:t>
            </a:r>
            <a:r>
              <a:rPr lang="en-US" sz="1600" dirty="0" smtClean="0">
                <a:solidFill>
                  <a:schemeClr val="bg1"/>
                </a:solidFill>
                <a:latin typeface="Franklin Gothic Medium" panose="020B0603020102020204" pitchFamily="34" charset="0"/>
              </a:rPr>
              <a:t>(92 modules in physics region) with </a:t>
            </a:r>
            <a:r>
              <a:rPr lang="en-US" sz="1600" dirty="0">
                <a:solidFill>
                  <a:schemeClr val="bg1"/>
                </a:solidFill>
                <a:latin typeface="Franklin Gothic Medium" panose="020B0603020102020204" pitchFamily="34" charset="0"/>
              </a:rPr>
              <a:t>next generation, high performance photodetectors:</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rPr>
              <a:t>Integrates with existing IceCube: data acquisition, event filtering, simulation will require extension; </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rPr>
              <a:t>No significant increase in steady-state operations; </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rPr>
              <a:t>Negligible increase in data rate</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rPr>
              <a:t>+3 kW power (+5% increase relative to IceCube</a:t>
            </a:r>
            <a:r>
              <a:rPr lang="en-US" sz="1600" dirty="0" smtClean="0">
                <a:solidFill>
                  <a:schemeClr val="bg1"/>
                </a:solidFill>
                <a:latin typeface="Franklin Gothic Medium" panose="020B0603020102020204" pitchFamily="34" charset="0"/>
              </a:rPr>
              <a:t>)</a:t>
            </a:r>
          </a:p>
          <a:p>
            <a:pPr marL="285750" indent="-285750">
              <a:buFont typeface="Arial" panose="020B0604020202020204" pitchFamily="34" charset="0"/>
              <a:buChar char="•"/>
            </a:pPr>
            <a:r>
              <a:rPr lang="en-US" sz="1600" dirty="0" smtClean="0">
                <a:solidFill>
                  <a:schemeClr val="bg1"/>
                </a:solidFill>
                <a:latin typeface="Franklin Gothic Medium" panose="020B0603020102020204" pitchFamily="34" charset="0"/>
              </a:rPr>
              <a:t>500k lbs. cargo (10% IceCube Gen1)</a:t>
            </a:r>
            <a:endParaRPr lang="en-US" sz="1600" dirty="0">
              <a:solidFill>
                <a:schemeClr val="bg1"/>
              </a:solidFill>
              <a:latin typeface="Franklin Gothic Medium" panose="020B0603020102020204" pitchFamily="34" charset="0"/>
            </a:endParaRPr>
          </a:p>
          <a:p>
            <a:r>
              <a:rPr lang="en-US" sz="1600" dirty="0">
                <a:solidFill>
                  <a:schemeClr val="bg1"/>
                </a:solidFill>
                <a:latin typeface="Franklin Gothic Medium" panose="020B0603020102020204" pitchFamily="34" charset="0"/>
              </a:rPr>
              <a:t>Proposed project leverages significant effort already invested by US/Non-US IceCube groups to develop instrumentation and infrastructure for next-generation neutrino detector at South Pole.</a:t>
            </a:r>
          </a:p>
        </p:txBody>
      </p:sp>
      <p:graphicFrame>
        <p:nvGraphicFramePr>
          <p:cNvPr id="9" name="Table 8"/>
          <p:cNvGraphicFramePr>
            <a:graphicFrameLocks noGrp="1"/>
          </p:cNvGraphicFramePr>
          <p:nvPr>
            <p:extLst>
              <p:ext uri="{D42A27DB-BD31-4B8C-83A1-F6EECF244321}">
                <p14:modId xmlns:p14="http://schemas.microsoft.com/office/powerpoint/2010/main" val="2901902491"/>
              </p:ext>
            </p:extLst>
          </p:nvPr>
        </p:nvGraphicFramePr>
        <p:xfrm>
          <a:off x="5201845" y="4342059"/>
          <a:ext cx="4386930" cy="1630680"/>
        </p:xfrm>
        <a:graphic>
          <a:graphicData uri="http://schemas.openxmlformats.org/drawingml/2006/table">
            <a:tbl>
              <a:tblPr firstRow="1" bandRow="1">
                <a:tableStyleId>{5C22544A-7EE6-4342-B048-85BDC9FD1C3A}</a:tableStyleId>
              </a:tblPr>
              <a:tblGrid>
                <a:gridCol w="1241300">
                  <a:extLst>
                    <a:ext uri="{9D8B030D-6E8A-4147-A177-3AD203B41FA5}">
                      <a16:colId xmlns:a16="http://schemas.microsoft.com/office/drawing/2014/main" val="2091480672"/>
                    </a:ext>
                  </a:extLst>
                </a:gridCol>
                <a:gridCol w="1046978">
                  <a:extLst>
                    <a:ext uri="{9D8B030D-6E8A-4147-A177-3AD203B41FA5}">
                      <a16:colId xmlns:a16="http://schemas.microsoft.com/office/drawing/2014/main" val="1092376950"/>
                    </a:ext>
                  </a:extLst>
                </a:gridCol>
                <a:gridCol w="929604">
                  <a:extLst>
                    <a:ext uri="{9D8B030D-6E8A-4147-A177-3AD203B41FA5}">
                      <a16:colId xmlns:a16="http://schemas.microsoft.com/office/drawing/2014/main" val="3417907949"/>
                    </a:ext>
                  </a:extLst>
                </a:gridCol>
                <a:gridCol w="1169048">
                  <a:extLst>
                    <a:ext uri="{9D8B030D-6E8A-4147-A177-3AD203B41FA5}">
                      <a16:colId xmlns:a16="http://schemas.microsoft.com/office/drawing/2014/main" val="2429537595"/>
                    </a:ext>
                  </a:extLst>
                </a:gridCol>
              </a:tblGrid>
              <a:tr h="370840">
                <a:tc>
                  <a:txBody>
                    <a:bodyPr/>
                    <a:lstStyle/>
                    <a:p>
                      <a:r>
                        <a:rPr lang="en-US" sz="1400" dirty="0">
                          <a:latin typeface="Franklin Gothic Medium" panose="020B0603020102020204" pitchFamily="34" charset="0"/>
                        </a:rPr>
                        <a:t>Array</a:t>
                      </a:r>
                    </a:p>
                  </a:txBody>
                  <a:tcPr anchor="ctr"/>
                </a:tc>
                <a:tc>
                  <a:txBody>
                    <a:bodyPr/>
                    <a:lstStyle/>
                    <a:p>
                      <a:r>
                        <a:rPr lang="en-US" sz="1400" dirty="0">
                          <a:latin typeface="Franklin Gothic Medium" panose="020B0603020102020204" pitchFamily="34" charset="0"/>
                        </a:rPr>
                        <a:t>String Spacing</a:t>
                      </a:r>
                    </a:p>
                  </a:txBody>
                  <a:tcPr/>
                </a:tc>
                <a:tc>
                  <a:txBody>
                    <a:bodyPr/>
                    <a:lstStyle/>
                    <a:p>
                      <a:r>
                        <a:rPr lang="en-US" sz="1400" dirty="0">
                          <a:latin typeface="Franklin Gothic Medium" panose="020B0603020102020204" pitchFamily="34" charset="0"/>
                        </a:rPr>
                        <a:t>Module Spacing</a:t>
                      </a:r>
                    </a:p>
                  </a:txBody>
                  <a:tcPr/>
                </a:tc>
                <a:tc>
                  <a:txBody>
                    <a:bodyPr/>
                    <a:lstStyle/>
                    <a:p>
                      <a:r>
                        <a:rPr lang="en-US" sz="1400" baseline="0" dirty="0">
                          <a:latin typeface="Franklin Gothic Medium" panose="020B0603020102020204" pitchFamily="34" charset="0"/>
                        </a:rPr>
                        <a:t>Modules per String</a:t>
                      </a:r>
                      <a:endParaRPr lang="en-US" sz="1400" dirty="0">
                        <a:latin typeface="Franklin Gothic Medium" panose="020B0603020102020204" pitchFamily="34" charset="0"/>
                      </a:endParaRPr>
                    </a:p>
                  </a:txBody>
                  <a:tcPr/>
                </a:tc>
                <a:extLst>
                  <a:ext uri="{0D108BD9-81ED-4DB2-BD59-A6C34878D82A}">
                    <a16:rowId xmlns:a16="http://schemas.microsoft.com/office/drawing/2014/main" val="3495115316"/>
                  </a:ext>
                </a:extLst>
              </a:tr>
              <a:tr h="370840">
                <a:tc>
                  <a:txBody>
                    <a:bodyPr/>
                    <a:lstStyle/>
                    <a:p>
                      <a:r>
                        <a:rPr lang="en-US" sz="1400" dirty="0">
                          <a:latin typeface="Franklin Gothic Medium" panose="020B0603020102020204" pitchFamily="34" charset="0"/>
                        </a:rPr>
                        <a:t>IceCube</a:t>
                      </a:r>
                    </a:p>
                  </a:txBody>
                  <a:tcPr/>
                </a:tc>
                <a:tc>
                  <a:txBody>
                    <a:bodyPr/>
                    <a:lstStyle/>
                    <a:p>
                      <a:pPr algn="l"/>
                      <a:r>
                        <a:rPr lang="en-US" sz="1400" dirty="0">
                          <a:latin typeface="Franklin Gothic Medium" panose="020B0603020102020204" pitchFamily="34" charset="0"/>
                        </a:rPr>
                        <a:t>125 m</a:t>
                      </a:r>
                    </a:p>
                  </a:txBody>
                  <a:tcPr/>
                </a:tc>
                <a:tc>
                  <a:txBody>
                    <a:bodyPr/>
                    <a:lstStyle/>
                    <a:p>
                      <a:pPr algn="l"/>
                      <a:r>
                        <a:rPr lang="en-US" sz="1400" dirty="0">
                          <a:latin typeface="Franklin Gothic Medium" panose="020B0603020102020204" pitchFamily="34" charset="0"/>
                        </a:rPr>
                        <a:t>17 m</a:t>
                      </a:r>
                    </a:p>
                  </a:txBody>
                  <a:tcPr/>
                </a:tc>
                <a:tc>
                  <a:txBody>
                    <a:bodyPr/>
                    <a:lstStyle/>
                    <a:p>
                      <a:pPr algn="ctr"/>
                      <a:r>
                        <a:rPr lang="en-US" sz="1400" dirty="0">
                          <a:latin typeface="Franklin Gothic Medium" panose="020B0603020102020204" pitchFamily="34" charset="0"/>
                        </a:rPr>
                        <a:t>60</a:t>
                      </a:r>
                    </a:p>
                  </a:txBody>
                  <a:tcPr/>
                </a:tc>
                <a:extLst>
                  <a:ext uri="{0D108BD9-81ED-4DB2-BD59-A6C34878D82A}">
                    <a16:rowId xmlns:a16="http://schemas.microsoft.com/office/drawing/2014/main" val="2767248705"/>
                  </a:ext>
                </a:extLst>
              </a:tr>
              <a:tr h="370840">
                <a:tc>
                  <a:txBody>
                    <a:bodyPr/>
                    <a:lstStyle/>
                    <a:p>
                      <a:r>
                        <a:rPr lang="en-US" sz="1400" dirty="0">
                          <a:latin typeface="Franklin Gothic Medium" panose="020B0603020102020204" pitchFamily="34" charset="0"/>
                        </a:rPr>
                        <a:t>DeepCore</a:t>
                      </a:r>
                    </a:p>
                  </a:txBody>
                  <a:tcPr/>
                </a:tc>
                <a:tc>
                  <a:txBody>
                    <a:bodyPr/>
                    <a:lstStyle/>
                    <a:p>
                      <a:pPr algn="l"/>
                      <a:r>
                        <a:rPr lang="en-US" sz="1400" dirty="0">
                          <a:latin typeface="Franklin Gothic Medium" panose="020B0603020102020204" pitchFamily="34" charset="0"/>
                        </a:rPr>
                        <a:t>75 m</a:t>
                      </a:r>
                    </a:p>
                  </a:txBody>
                  <a:tcPr/>
                </a:tc>
                <a:tc>
                  <a:txBody>
                    <a:bodyPr/>
                    <a:lstStyle/>
                    <a:p>
                      <a:pPr algn="l"/>
                      <a:r>
                        <a:rPr lang="en-US" sz="1400" dirty="0">
                          <a:latin typeface="Franklin Gothic Medium" panose="020B0603020102020204" pitchFamily="34" charset="0"/>
                        </a:rPr>
                        <a:t>7 m</a:t>
                      </a:r>
                    </a:p>
                  </a:txBody>
                  <a:tcPr/>
                </a:tc>
                <a:tc>
                  <a:txBody>
                    <a:bodyPr/>
                    <a:lstStyle/>
                    <a:p>
                      <a:pPr algn="ctr"/>
                      <a:r>
                        <a:rPr lang="en-US" sz="1400" dirty="0">
                          <a:latin typeface="Franklin Gothic Medium" panose="020B0603020102020204" pitchFamily="34" charset="0"/>
                        </a:rPr>
                        <a:t>60</a:t>
                      </a:r>
                    </a:p>
                  </a:txBody>
                  <a:tcPr/>
                </a:tc>
                <a:extLst>
                  <a:ext uri="{0D108BD9-81ED-4DB2-BD59-A6C34878D82A}">
                    <a16:rowId xmlns:a16="http://schemas.microsoft.com/office/drawing/2014/main" val="3096125000"/>
                  </a:ext>
                </a:extLst>
              </a:tr>
              <a:tr h="370840">
                <a:tc>
                  <a:txBody>
                    <a:bodyPr/>
                    <a:lstStyle/>
                    <a:p>
                      <a:r>
                        <a:rPr lang="en-US" sz="1400" dirty="0">
                          <a:latin typeface="Franklin Gothic Medium" panose="020B0603020102020204" pitchFamily="34" charset="0"/>
                        </a:rPr>
                        <a:t>Phase 1</a:t>
                      </a:r>
                    </a:p>
                  </a:txBody>
                  <a:tcPr/>
                </a:tc>
                <a:tc>
                  <a:txBody>
                    <a:bodyPr/>
                    <a:lstStyle/>
                    <a:p>
                      <a:pPr algn="l"/>
                      <a:r>
                        <a:rPr lang="en-US" sz="1400" dirty="0">
                          <a:latin typeface="Franklin Gothic Medium" panose="020B0603020102020204" pitchFamily="34" charset="0"/>
                        </a:rPr>
                        <a:t>20 m</a:t>
                      </a:r>
                    </a:p>
                  </a:txBody>
                  <a:tcPr/>
                </a:tc>
                <a:tc>
                  <a:txBody>
                    <a:bodyPr/>
                    <a:lstStyle/>
                    <a:p>
                      <a:pPr algn="l"/>
                      <a:r>
                        <a:rPr lang="en-US" sz="1400" dirty="0">
                          <a:latin typeface="Franklin Gothic Medium" panose="020B0603020102020204" pitchFamily="34" charset="0"/>
                        </a:rPr>
                        <a:t>3</a:t>
                      </a:r>
                      <a:r>
                        <a:rPr lang="en-US" sz="1400" dirty="0" smtClean="0">
                          <a:latin typeface="Franklin Gothic Medium" panose="020B0603020102020204" pitchFamily="34" charset="0"/>
                        </a:rPr>
                        <a:t> </a:t>
                      </a:r>
                      <a:r>
                        <a:rPr lang="en-US" sz="1400" dirty="0">
                          <a:latin typeface="Franklin Gothic Medium" panose="020B0603020102020204" pitchFamily="34" charset="0"/>
                        </a:rPr>
                        <a:t>m</a:t>
                      </a:r>
                    </a:p>
                  </a:txBody>
                  <a:tcPr/>
                </a:tc>
                <a:tc>
                  <a:txBody>
                    <a:bodyPr/>
                    <a:lstStyle/>
                    <a:p>
                      <a:pPr algn="ctr"/>
                      <a:r>
                        <a:rPr lang="en-US" sz="1400" dirty="0">
                          <a:latin typeface="Franklin Gothic Medium" panose="020B0603020102020204" pitchFamily="34" charset="0"/>
                        </a:rPr>
                        <a:t>125</a:t>
                      </a:r>
                    </a:p>
                  </a:txBody>
                  <a:tcPr/>
                </a:tc>
                <a:extLst>
                  <a:ext uri="{0D108BD9-81ED-4DB2-BD59-A6C34878D82A}">
                    <a16:rowId xmlns:a16="http://schemas.microsoft.com/office/drawing/2014/main" val="875644022"/>
                  </a:ext>
                </a:extLst>
              </a:tr>
            </a:tbl>
          </a:graphicData>
        </a:graphic>
      </p:graphicFrame>
      <p:pic>
        <p:nvPicPr>
          <p:cNvPr id="10" name="Picture 9"/>
          <p:cNvPicPr>
            <a:picLocks noChangeAspect="1"/>
          </p:cNvPicPr>
          <p:nvPr/>
        </p:nvPicPr>
        <p:blipFill>
          <a:blip r:embed="rId2"/>
          <a:stretch>
            <a:fillRect/>
          </a:stretch>
        </p:blipFill>
        <p:spPr>
          <a:xfrm>
            <a:off x="9823488" y="4067227"/>
            <a:ext cx="1989214" cy="2215589"/>
          </a:xfrm>
          <a:prstGeom prst="rect">
            <a:avLst/>
          </a:prstGeom>
        </p:spPr>
      </p:pic>
      <p:pic>
        <p:nvPicPr>
          <p:cNvPr id="7" name="Picture 6"/>
          <p:cNvPicPr>
            <a:picLocks noChangeAspect="1"/>
          </p:cNvPicPr>
          <p:nvPr/>
        </p:nvPicPr>
        <p:blipFill>
          <a:blip r:embed="rId3"/>
          <a:stretch>
            <a:fillRect/>
          </a:stretch>
        </p:blipFill>
        <p:spPr>
          <a:xfrm>
            <a:off x="554376" y="2662084"/>
            <a:ext cx="4259350" cy="3310655"/>
          </a:xfrm>
          <a:prstGeom prst="rect">
            <a:avLst/>
          </a:prstGeom>
        </p:spPr>
      </p:pic>
    </p:spTree>
    <p:extLst>
      <p:ext uri="{BB962C8B-B14F-4D97-AF65-F5344CB8AC3E}">
        <p14:creationId xmlns:p14="http://schemas.microsoft.com/office/powerpoint/2010/main" val="3953069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Heterogeneous Detector</a:t>
            </a:r>
            <a:endParaRPr lang="en-US" dirty="0"/>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35</a:t>
            </a:fld>
            <a:endParaRPr lang="en-US"/>
          </a:p>
        </p:txBody>
      </p:sp>
      <p:pic>
        <p:nvPicPr>
          <p:cNvPr id="6" name="Picture 5"/>
          <p:cNvPicPr>
            <a:picLocks noChangeAspect="1"/>
          </p:cNvPicPr>
          <p:nvPr/>
        </p:nvPicPr>
        <p:blipFill>
          <a:blip r:embed="rId2"/>
          <a:stretch>
            <a:fillRect/>
          </a:stretch>
        </p:blipFill>
        <p:spPr>
          <a:xfrm>
            <a:off x="6681851" y="1550306"/>
            <a:ext cx="2943098" cy="4167887"/>
          </a:xfrm>
          <a:prstGeom prst="rect">
            <a:avLst/>
          </a:prstGeom>
        </p:spPr>
      </p:pic>
      <p:pic>
        <p:nvPicPr>
          <p:cNvPr id="7" name="Picture 6"/>
          <p:cNvPicPr>
            <a:picLocks noChangeAspect="1"/>
          </p:cNvPicPr>
          <p:nvPr/>
        </p:nvPicPr>
        <p:blipFill>
          <a:blip r:embed="rId3"/>
          <a:stretch>
            <a:fillRect/>
          </a:stretch>
        </p:blipFill>
        <p:spPr>
          <a:xfrm>
            <a:off x="2309749" y="1548055"/>
            <a:ext cx="3791703" cy="4170138"/>
          </a:xfrm>
          <a:prstGeom prst="rect">
            <a:avLst/>
          </a:prstGeom>
        </p:spPr>
      </p:pic>
    </p:spTree>
    <p:extLst>
      <p:ext uri="{BB962C8B-B14F-4D97-AF65-F5344CB8AC3E}">
        <p14:creationId xmlns:p14="http://schemas.microsoft.com/office/powerpoint/2010/main" val="3391592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Atmospheric Neutrino “Backgrounds”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36</a:t>
            </a:fld>
            <a:endParaRPr lang="en-US"/>
          </a:p>
        </p:txBody>
      </p:sp>
      <p:pic>
        <p:nvPicPr>
          <p:cNvPr id="6" name="Picture 4" descr="atm nu production.png                                          007C8485Sea Cucumber                   BE172E48:"/>
          <p:cNvPicPr>
            <a:picLocks noChangeAspect="1" noChangeArrowheads="1"/>
          </p:cNvPicPr>
          <p:nvPr/>
        </p:nvPicPr>
        <p:blipFill>
          <a:blip r:embed="rId2" cstate="screen">
            <a:extLst>
              <a:ext uri="{28A0092B-C50C-407E-A947-70E740481C1C}">
                <a14:useLocalDpi xmlns:a14="http://schemas.microsoft.com/office/drawing/2010/main"/>
              </a:ext>
            </a:extLst>
          </a:blip>
          <a:srcRect t="1614"/>
          <a:stretch>
            <a:fillRect/>
          </a:stretch>
        </p:blipFill>
        <p:spPr bwMode="auto">
          <a:xfrm>
            <a:off x="4123624" y="1341457"/>
            <a:ext cx="2951919" cy="442374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a:stretch>
            <a:fillRect/>
          </a:stretch>
        </p:blipFill>
        <p:spPr>
          <a:xfrm>
            <a:off x="7304144" y="1341457"/>
            <a:ext cx="4706110" cy="4423743"/>
          </a:xfrm>
          <a:prstGeom prst="rect">
            <a:avLst/>
          </a:prstGeom>
        </p:spPr>
      </p:pic>
      <p:sp>
        <p:nvSpPr>
          <p:cNvPr id="8" name="TextBox 7"/>
          <p:cNvSpPr txBox="1"/>
          <p:nvPr/>
        </p:nvSpPr>
        <p:spPr>
          <a:xfrm>
            <a:off x="762000" y="1341457"/>
            <a:ext cx="3276601" cy="4031873"/>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Neutrinos are also produced in quantity by cosmic ray interactions in the Earth’s atmosphere: decaying mesons yield muons, </a:t>
            </a:r>
            <a:r>
              <a:rPr lang="en-US" sz="1600" dirty="0">
                <a:solidFill>
                  <a:schemeClr val="bg1"/>
                </a:solidFill>
                <a:latin typeface="Symbol" panose="05050102010706020507" pitchFamily="18" charset="2"/>
              </a:rPr>
              <a:t>n</a:t>
            </a:r>
            <a:r>
              <a:rPr lang="en-US" sz="1600" baseline="-25000" dirty="0">
                <a:solidFill>
                  <a:schemeClr val="bg1"/>
                </a:solidFill>
                <a:latin typeface="Times New Roman" panose="02020603050405020304" pitchFamily="18" charset="0"/>
                <a:cs typeface="Times New Roman" panose="02020603050405020304" pitchFamily="18" charset="0"/>
              </a:rPr>
              <a:t>e</a:t>
            </a:r>
            <a:r>
              <a:rPr lang="en-US" sz="1600" dirty="0">
                <a:solidFill>
                  <a:schemeClr val="bg1"/>
                </a:solidFill>
                <a:latin typeface="Franklin Gothic Demi" panose="020B0703020102020204" pitchFamily="34" charset="0"/>
              </a:rPr>
              <a:t>, and </a:t>
            </a:r>
            <a:r>
              <a:rPr lang="en-US" sz="1600" dirty="0">
                <a:solidFill>
                  <a:schemeClr val="bg1"/>
                </a:solidFill>
                <a:latin typeface="Symbol" panose="05050102010706020507" pitchFamily="18" charset="2"/>
              </a:rPr>
              <a:t>n</a:t>
            </a:r>
            <a:r>
              <a:rPr lang="en-US" sz="1600" baseline="-25000" dirty="0">
                <a:solidFill>
                  <a:schemeClr val="bg1"/>
                </a:solidFill>
                <a:latin typeface="Symbol" panose="05050102010706020507" pitchFamily="18" charset="2"/>
                <a:cs typeface="Times New Roman" panose="02020603050405020304" pitchFamily="18" charset="0"/>
              </a:rPr>
              <a:t>m</a:t>
            </a:r>
            <a:r>
              <a:rPr lang="en-US" sz="1600" baseline="-250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Franklin Gothic Demi" panose="020B0703020102020204" pitchFamily="34" charset="0"/>
              </a:rPr>
              <a:t>(not </a:t>
            </a:r>
            <a:r>
              <a:rPr lang="en-US" sz="1600" dirty="0" err="1">
                <a:solidFill>
                  <a:schemeClr val="bg1"/>
                </a:solidFill>
                <a:latin typeface="Symbol" panose="05050102010706020507" pitchFamily="18" charset="2"/>
              </a:rPr>
              <a:t>n</a:t>
            </a:r>
            <a:r>
              <a:rPr lang="en-US" sz="1600" baseline="-25000" dirty="0" err="1">
                <a:solidFill>
                  <a:schemeClr val="bg1"/>
                </a:solidFill>
                <a:latin typeface="Symbol" panose="05050102010706020507" pitchFamily="18" charset="2"/>
                <a:cs typeface="Times New Roman" panose="02020603050405020304" pitchFamily="18" charset="0"/>
              </a:rPr>
              <a:t>t</a:t>
            </a:r>
            <a:r>
              <a:rPr lang="en-US" sz="1600" baseline="-25000" dirty="0">
                <a:solidFill>
                  <a:schemeClr val="bg1"/>
                </a:solidFill>
                <a:latin typeface="Symbol" panose="05050102010706020507" pitchFamily="18" charset="2"/>
                <a:cs typeface="Times New Roman" panose="02020603050405020304" pitchFamily="18" charset="0"/>
              </a:rPr>
              <a:t> </a:t>
            </a:r>
            <a:r>
              <a:rPr lang="en-US" sz="1600" dirty="0">
                <a:solidFill>
                  <a:schemeClr val="bg1"/>
                </a:solidFill>
                <a:latin typeface="Franklin Gothic Demi" panose="020B0703020102020204" pitchFamily="34" charset="0"/>
                <a:cs typeface="Times New Roman" panose="02020603050405020304" pitchFamily="18" charset="0"/>
              </a:rPr>
              <a:t>however</a:t>
            </a:r>
            <a:r>
              <a:rPr lang="en-US" sz="1600" dirty="0">
                <a:solidFill>
                  <a:schemeClr val="bg1"/>
                </a:solidFill>
                <a:latin typeface="Franklin Gothic Demi" panose="020B0703020102020204" pitchFamily="34" charset="0"/>
              </a:rPr>
              <a:t>).  These form a nearly irreducible background for astrophysical neutrinos (IceCube detects 1 every 5 minutes vs 1/week for astrophysical </a:t>
            </a:r>
            <a:r>
              <a:rPr lang="en-US" sz="1600" dirty="0">
                <a:solidFill>
                  <a:schemeClr val="bg1"/>
                </a:solidFill>
                <a:latin typeface="Symbol" panose="05050102010706020507" pitchFamily="18" charset="2"/>
              </a:rPr>
              <a:t>n</a:t>
            </a:r>
            <a:r>
              <a:rPr lang="en-US" sz="1600" dirty="0">
                <a:solidFill>
                  <a:schemeClr val="bg1"/>
                </a:solidFill>
                <a:latin typeface="Franklin Gothic Demi" panose="020B0703020102020204" pitchFamily="34" charset="0"/>
              </a:rPr>
              <a:t>).  </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The handle is the energy: because mesons lose energy in the atmosphere the flux of atmospheric neutrinos is approx. power law with spectral index -3.7.</a:t>
            </a:r>
          </a:p>
        </p:txBody>
      </p:sp>
    </p:spTree>
    <p:extLst>
      <p:ext uri="{BB962C8B-B14F-4D97-AF65-F5344CB8AC3E}">
        <p14:creationId xmlns:p14="http://schemas.microsoft.com/office/powerpoint/2010/main" val="3955445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Neutrino Mixing</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37</a:t>
            </a:fld>
            <a:endParaRPr lang="en-US"/>
          </a:p>
        </p:txBody>
      </p:sp>
      <p:sp>
        <p:nvSpPr>
          <p:cNvPr id="7" name="TextBox 6"/>
          <p:cNvSpPr txBox="1"/>
          <p:nvPr/>
        </p:nvSpPr>
        <p:spPr>
          <a:xfrm>
            <a:off x="675671" y="3429283"/>
            <a:ext cx="5871025" cy="2031325"/>
          </a:xfrm>
          <a:prstGeom prst="rect">
            <a:avLst/>
          </a:prstGeom>
          <a:noFill/>
        </p:spPr>
        <p:txBody>
          <a:bodyPr wrap="square" rtlCol="0">
            <a:spAutoFit/>
          </a:bodyPr>
          <a:lstStyle/>
          <a:p>
            <a:r>
              <a:rPr lang="en-US" dirty="0">
                <a:solidFill>
                  <a:schemeClr val="bg1"/>
                </a:solidFill>
                <a:latin typeface="Franklin Gothic Medium" panose="020B0603020102020204" pitchFamily="34" charset="0"/>
              </a:rPr>
              <a:t>With only 7 but densely instrumented strings …</a:t>
            </a:r>
          </a:p>
          <a:p>
            <a:endParaRPr lang="en-US" dirty="0">
              <a:solidFill>
                <a:schemeClr val="bg1"/>
              </a:solidFill>
              <a:latin typeface="Franklin Gothic Medium" panose="020B0603020102020204" pitchFamily="34" charset="0"/>
            </a:endParaRP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Expect 2500 CC+NC tau neutrino events per annum.  Statistically measure taus based on energy and angle.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Will </a:t>
            </a:r>
            <a:r>
              <a:rPr lang="en-US" dirty="0" err="1">
                <a:solidFill>
                  <a:schemeClr val="bg1"/>
                </a:solidFill>
                <a:latin typeface="Franklin Gothic Medium" panose="020B0603020102020204" pitchFamily="34" charset="0"/>
              </a:rPr>
              <a:t>exlude</a:t>
            </a:r>
            <a:r>
              <a:rPr lang="en-US" dirty="0">
                <a:solidFill>
                  <a:schemeClr val="bg1"/>
                </a:solidFill>
                <a:latin typeface="Franklin Gothic Medium" panose="020B0603020102020204" pitchFamily="34" charset="0"/>
              </a:rPr>
              <a:t> no-tau appear w 14 sig after 3 years.</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Best constraints on atmospheric mixing parameters (maximal mixing / octant for ATMNU).</a:t>
            </a:r>
          </a:p>
        </p:txBody>
      </p:sp>
      <p:pic>
        <p:nvPicPr>
          <p:cNvPr id="8" name="Picture 7"/>
          <p:cNvPicPr>
            <a:picLocks noChangeAspect="1"/>
          </p:cNvPicPr>
          <p:nvPr/>
        </p:nvPicPr>
        <p:blipFill>
          <a:blip r:embed="rId2"/>
          <a:stretch>
            <a:fillRect/>
          </a:stretch>
        </p:blipFill>
        <p:spPr>
          <a:xfrm>
            <a:off x="762000" y="1162897"/>
            <a:ext cx="5698369" cy="1756246"/>
          </a:xfrm>
          <a:prstGeom prst="rect">
            <a:avLst/>
          </a:prstGeom>
        </p:spPr>
      </p:pic>
      <p:pic>
        <p:nvPicPr>
          <p:cNvPr id="9" name="Picture 8"/>
          <p:cNvPicPr>
            <a:picLocks noChangeAspect="1"/>
          </p:cNvPicPr>
          <p:nvPr/>
        </p:nvPicPr>
        <p:blipFill>
          <a:blip r:embed="rId3"/>
          <a:stretch>
            <a:fillRect/>
          </a:stretch>
        </p:blipFill>
        <p:spPr>
          <a:xfrm>
            <a:off x="6769485" y="1740694"/>
            <a:ext cx="5073719" cy="3789362"/>
          </a:xfrm>
          <a:prstGeom prst="rect">
            <a:avLst/>
          </a:prstGeom>
        </p:spPr>
      </p:pic>
    </p:spTree>
    <p:extLst>
      <p:ext uri="{BB962C8B-B14F-4D97-AF65-F5344CB8AC3E}">
        <p14:creationId xmlns:p14="http://schemas.microsoft.com/office/powerpoint/2010/main" val="13119807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IceCube Reconstructions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38</a:t>
            </a:fld>
            <a:endParaRPr lang="en-US"/>
          </a:p>
        </p:txBody>
      </p:sp>
      <p:sp>
        <p:nvSpPr>
          <p:cNvPr id="9" name="TextBox 8"/>
          <p:cNvSpPr txBox="1"/>
          <p:nvPr/>
        </p:nvSpPr>
        <p:spPr>
          <a:xfrm>
            <a:off x="762000" y="1102262"/>
            <a:ext cx="7439632" cy="1754326"/>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Lack of precision knowledge of ice limits angular reconstructions – in particular bad at high energy where, contrary to expectation, the reconstruction gets worse.  Cascade reconstruction (right) at PeV has median </a:t>
            </a:r>
            <a:r>
              <a:rPr lang="en-US" dirty="0" err="1">
                <a:solidFill>
                  <a:schemeClr val="bg1"/>
                </a:solidFill>
                <a:latin typeface="Franklin Gothic Demi" panose="020B0703020102020204" pitchFamily="34" charset="0"/>
              </a:rPr>
              <a:t>ang.</a:t>
            </a:r>
            <a:r>
              <a:rPr lang="en-US" dirty="0">
                <a:solidFill>
                  <a:schemeClr val="bg1"/>
                </a:solidFill>
                <a:latin typeface="Franklin Gothic Demi" panose="020B0703020102020204" pitchFamily="34" charset="0"/>
              </a:rPr>
              <a:t> res of 15° but would be improved to 3-5° with better ice characterization.  This applies to muon reconstructions as well with improvements to 0.1 - 0.2 ° foreseen.</a:t>
            </a:r>
          </a:p>
        </p:txBody>
      </p:sp>
      <p:pic>
        <p:nvPicPr>
          <p:cNvPr id="10" name="Picture 9"/>
          <p:cNvPicPr>
            <a:picLocks noChangeAspect="1"/>
          </p:cNvPicPr>
          <p:nvPr/>
        </p:nvPicPr>
        <p:blipFill>
          <a:blip r:embed="rId2"/>
          <a:stretch>
            <a:fillRect/>
          </a:stretch>
        </p:blipFill>
        <p:spPr>
          <a:xfrm>
            <a:off x="4937040" y="2703061"/>
            <a:ext cx="3803262" cy="3465427"/>
          </a:xfrm>
          <a:prstGeom prst="rect">
            <a:avLst/>
          </a:prstGeom>
        </p:spPr>
      </p:pic>
      <p:pic>
        <p:nvPicPr>
          <p:cNvPr id="6" name="Picture 5"/>
          <p:cNvPicPr>
            <a:picLocks noChangeAspect="1"/>
          </p:cNvPicPr>
          <p:nvPr/>
        </p:nvPicPr>
        <p:blipFill>
          <a:blip r:embed="rId3"/>
          <a:stretch>
            <a:fillRect/>
          </a:stretch>
        </p:blipFill>
        <p:spPr>
          <a:xfrm>
            <a:off x="8255540" y="1109387"/>
            <a:ext cx="3699501" cy="3770645"/>
          </a:xfrm>
          <a:prstGeom prst="rect">
            <a:avLst/>
          </a:prstGeom>
        </p:spPr>
      </p:pic>
      <p:sp>
        <p:nvSpPr>
          <p:cNvPr id="11" name="TextBox 10"/>
          <p:cNvSpPr txBox="1"/>
          <p:nvPr/>
        </p:nvSpPr>
        <p:spPr>
          <a:xfrm>
            <a:off x="762000" y="2994709"/>
            <a:ext cx="4175040" cy="2862322"/>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Obvious benefit to MMA is improved source localization: HESE-160427a, a 140 TeV track coincident with Pan-STARRS SN PS16cgx.  </a:t>
            </a:r>
          </a:p>
          <a:p>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Improved flavor ID for tau neutrinos to better constrain source physics.  This is currently limited by ice anisotropy uncertainty: tau double-pulse harder than PeV double bang.</a:t>
            </a:r>
          </a:p>
        </p:txBody>
      </p:sp>
      <p:sp>
        <p:nvSpPr>
          <p:cNvPr id="12" name="TextBox 11"/>
          <p:cNvSpPr txBox="1"/>
          <p:nvPr/>
        </p:nvSpPr>
        <p:spPr>
          <a:xfrm>
            <a:off x="8740301" y="4899840"/>
            <a:ext cx="3214739" cy="1200329"/>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Improved calibrations are retroactively applicable to 10+ years IceCube archival data!</a:t>
            </a:r>
          </a:p>
        </p:txBody>
      </p:sp>
    </p:spTree>
    <p:extLst>
      <p:ext uri="{BB962C8B-B14F-4D97-AF65-F5344CB8AC3E}">
        <p14:creationId xmlns:p14="http://schemas.microsoft.com/office/powerpoint/2010/main" val="83848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39</a:t>
            </a:fld>
            <a:endParaRPr lang="en-US"/>
          </a:p>
        </p:txBody>
      </p:sp>
      <p:pic>
        <p:nvPicPr>
          <p:cNvPr id="6" name="Picture 5"/>
          <p:cNvPicPr>
            <a:picLocks noChangeAspect="1"/>
          </p:cNvPicPr>
          <p:nvPr/>
        </p:nvPicPr>
        <p:blipFill>
          <a:blip r:embed="rId2"/>
          <a:stretch>
            <a:fillRect/>
          </a:stretch>
        </p:blipFill>
        <p:spPr>
          <a:xfrm>
            <a:off x="762000" y="1353083"/>
            <a:ext cx="8408333" cy="445309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560395998"/>
              </p:ext>
            </p:extLst>
          </p:nvPr>
        </p:nvGraphicFramePr>
        <p:xfrm>
          <a:off x="9321686" y="2750573"/>
          <a:ext cx="2649794" cy="1999533"/>
        </p:xfrm>
        <a:graphic>
          <a:graphicData uri="http://schemas.openxmlformats.org/drawingml/2006/table">
            <a:tbl>
              <a:tblPr firstRow="1" bandRow="1">
                <a:tableStyleId>{073A0DAA-6AF3-43AB-8588-CEC1D06C72B9}</a:tableStyleId>
              </a:tblPr>
              <a:tblGrid>
                <a:gridCol w="570271">
                  <a:extLst>
                    <a:ext uri="{9D8B030D-6E8A-4147-A177-3AD203B41FA5}">
                      <a16:colId xmlns:a16="http://schemas.microsoft.com/office/drawing/2014/main" val="1064581339"/>
                    </a:ext>
                  </a:extLst>
                </a:gridCol>
                <a:gridCol w="2079523">
                  <a:extLst>
                    <a:ext uri="{9D8B030D-6E8A-4147-A177-3AD203B41FA5}">
                      <a16:colId xmlns:a16="http://schemas.microsoft.com/office/drawing/2014/main" val="151244914"/>
                    </a:ext>
                  </a:extLst>
                </a:gridCol>
              </a:tblGrid>
              <a:tr h="343453">
                <a:tc>
                  <a:txBody>
                    <a:bodyPr/>
                    <a:lstStyle/>
                    <a:p>
                      <a:r>
                        <a:rPr lang="en-US" sz="1200" dirty="0">
                          <a:latin typeface="Franklin Gothic Book" panose="020B0503020102020204" pitchFamily="34" charset="0"/>
                        </a:rPr>
                        <a:t>Time</a:t>
                      </a:r>
                    </a:p>
                  </a:txBody>
                  <a:tcPr/>
                </a:tc>
                <a:tc>
                  <a:txBody>
                    <a:bodyPr/>
                    <a:lstStyle/>
                    <a:p>
                      <a:r>
                        <a:rPr lang="en-US" sz="1200" dirty="0">
                          <a:latin typeface="Franklin Gothic Book" panose="020B0503020102020204" pitchFamily="34" charset="0"/>
                        </a:rPr>
                        <a:t>Gen2 Milestone</a:t>
                      </a:r>
                    </a:p>
                  </a:txBody>
                  <a:tcPr/>
                </a:tc>
                <a:extLst>
                  <a:ext uri="{0D108BD9-81ED-4DB2-BD59-A6C34878D82A}">
                    <a16:rowId xmlns:a16="http://schemas.microsoft.com/office/drawing/2014/main" val="693453430"/>
                  </a:ext>
                </a:extLst>
              </a:tr>
              <a:tr h="370840">
                <a:tc>
                  <a:txBody>
                    <a:bodyPr/>
                    <a:lstStyle/>
                    <a:p>
                      <a:r>
                        <a:rPr lang="en-US" sz="1200" dirty="0">
                          <a:latin typeface="Franklin Gothic Book" panose="020B0503020102020204" pitchFamily="34" charset="0"/>
                        </a:rPr>
                        <a:t>2020</a:t>
                      </a:r>
                    </a:p>
                  </a:txBody>
                  <a:tcPr/>
                </a:tc>
                <a:tc>
                  <a:txBody>
                    <a:bodyPr/>
                    <a:lstStyle/>
                    <a:p>
                      <a:r>
                        <a:rPr lang="en-US" sz="1200" dirty="0">
                          <a:latin typeface="Franklin Gothic Book" panose="020B0503020102020204" pitchFamily="34" charset="0"/>
                        </a:rPr>
                        <a:t>Concept Design</a:t>
                      </a:r>
                      <a:r>
                        <a:rPr lang="en-US" sz="1200" baseline="0" dirty="0">
                          <a:latin typeface="Franklin Gothic Book" panose="020B0503020102020204" pitchFamily="34" charset="0"/>
                        </a:rPr>
                        <a:t> Review</a:t>
                      </a:r>
                      <a:endParaRPr lang="en-US" sz="1200" dirty="0">
                        <a:latin typeface="Franklin Gothic Book" panose="020B0503020102020204" pitchFamily="34" charset="0"/>
                      </a:endParaRPr>
                    </a:p>
                  </a:txBody>
                  <a:tcPr/>
                </a:tc>
                <a:extLst>
                  <a:ext uri="{0D108BD9-81ED-4DB2-BD59-A6C34878D82A}">
                    <a16:rowId xmlns:a16="http://schemas.microsoft.com/office/drawing/2014/main" val="2939280324"/>
                  </a:ext>
                </a:extLst>
              </a:tr>
              <a:tr h="370840">
                <a:tc>
                  <a:txBody>
                    <a:bodyPr/>
                    <a:lstStyle/>
                    <a:p>
                      <a:r>
                        <a:rPr lang="en-US" sz="1200" dirty="0">
                          <a:latin typeface="Franklin Gothic Book" panose="020B0503020102020204" pitchFamily="34" charset="0"/>
                        </a:rPr>
                        <a:t>2021</a:t>
                      </a:r>
                    </a:p>
                  </a:txBody>
                  <a:tcPr/>
                </a:tc>
                <a:tc>
                  <a:txBody>
                    <a:bodyPr/>
                    <a:lstStyle/>
                    <a:p>
                      <a:r>
                        <a:rPr lang="en-US" sz="1200" dirty="0">
                          <a:latin typeface="Franklin Gothic Book" panose="020B0503020102020204" pitchFamily="34" charset="0"/>
                        </a:rPr>
                        <a:t>Preliminary Design</a:t>
                      </a:r>
                      <a:r>
                        <a:rPr lang="en-US" sz="1200" baseline="0" dirty="0">
                          <a:latin typeface="Franklin Gothic Book" panose="020B0503020102020204" pitchFamily="34" charset="0"/>
                        </a:rPr>
                        <a:t> Review</a:t>
                      </a:r>
                      <a:endParaRPr lang="en-US" sz="1200" dirty="0">
                        <a:latin typeface="Franklin Gothic Book" panose="020B0503020102020204" pitchFamily="34" charset="0"/>
                      </a:endParaRPr>
                    </a:p>
                  </a:txBody>
                  <a:tcPr/>
                </a:tc>
                <a:extLst>
                  <a:ext uri="{0D108BD9-81ED-4DB2-BD59-A6C34878D82A}">
                    <a16:rowId xmlns:a16="http://schemas.microsoft.com/office/drawing/2014/main" val="711240924"/>
                  </a:ext>
                </a:extLst>
              </a:tr>
              <a:tr h="370840">
                <a:tc>
                  <a:txBody>
                    <a:bodyPr/>
                    <a:lstStyle/>
                    <a:p>
                      <a:r>
                        <a:rPr lang="en-US" sz="1200" dirty="0">
                          <a:latin typeface="Franklin Gothic Book" panose="020B0503020102020204" pitchFamily="34" charset="0"/>
                        </a:rPr>
                        <a:t>2022</a:t>
                      </a:r>
                    </a:p>
                  </a:txBody>
                  <a:tcPr/>
                </a:tc>
                <a:tc>
                  <a:txBody>
                    <a:bodyPr/>
                    <a:lstStyle/>
                    <a:p>
                      <a:r>
                        <a:rPr lang="en-US" sz="1200" dirty="0">
                          <a:latin typeface="Franklin Gothic Book" panose="020B0503020102020204" pitchFamily="34" charset="0"/>
                        </a:rPr>
                        <a:t>Final Design Review; begin production</a:t>
                      </a:r>
                    </a:p>
                  </a:txBody>
                  <a:tcPr/>
                </a:tc>
                <a:extLst>
                  <a:ext uri="{0D108BD9-81ED-4DB2-BD59-A6C34878D82A}">
                    <a16:rowId xmlns:a16="http://schemas.microsoft.com/office/drawing/2014/main" val="1271545151"/>
                  </a:ext>
                </a:extLst>
              </a:tr>
              <a:tr h="370840">
                <a:tc>
                  <a:txBody>
                    <a:bodyPr/>
                    <a:lstStyle/>
                    <a:p>
                      <a:r>
                        <a:rPr lang="en-US" sz="1200" dirty="0">
                          <a:latin typeface="Franklin Gothic Book" panose="020B0503020102020204" pitchFamily="34" charset="0"/>
                        </a:rPr>
                        <a:t>2025-2031</a:t>
                      </a:r>
                    </a:p>
                  </a:txBody>
                  <a:tcPr/>
                </a:tc>
                <a:tc>
                  <a:txBody>
                    <a:bodyPr/>
                    <a:lstStyle/>
                    <a:p>
                      <a:r>
                        <a:rPr lang="en-US" sz="1200" dirty="0">
                          <a:latin typeface="Franklin Gothic Book" panose="020B0503020102020204" pitchFamily="34" charset="0"/>
                        </a:rPr>
                        <a:t>Deployment</a:t>
                      </a:r>
                      <a:r>
                        <a:rPr lang="en-US" sz="1200" baseline="0" dirty="0">
                          <a:latin typeface="Franklin Gothic Book" panose="020B0503020102020204" pitchFamily="34" charset="0"/>
                        </a:rPr>
                        <a:t> 120 HEA deep ice strings</a:t>
                      </a:r>
                      <a:endParaRPr lang="en-US" sz="1200" dirty="0">
                        <a:latin typeface="Franklin Gothic Book" panose="020B0503020102020204" pitchFamily="34" charset="0"/>
                      </a:endParaRPr>
                    </a:p>
                  </a:txBody>
                  <a:tcPr/>
                </a:tc>
                <a:extLst>
                  <a:ext uri="{0D108BD9-81ED-4DB2-BD59-A6C34878D82A}">
                    <a16:rowId xmlns:a16="http://schemas.microsoft.com/office/drawing/2014/main" val="766554000"/>
                  </a:ext>
                </a:extLst>
              </a:tr>
            </a:tbl>
          </a:graphicData>
        </a:graphic>
      </p:graphicFrame>
    </p:spTree>
    <p:extLst>
      <p:ext uri="{BB962C8B-B14F-4D97-AF65-F5344CB8AC3E}">
        <p14:creationId xmlns:p14="http://schemas.microsoft.com/office/powerpoint/2010/main" val="3065858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3057" cy="6882981"/>
          </a:xfrm>
          <a:prstGeom prst="rect">
            <a:avLst/>
          </a:prstGeom>
        </p:spPr>
      </p:pic>
      <p:sp>
        <p:nvSpPr>
          <p:cNvPr id="7" name="TextBox 6"/>
          <p:cNvSpPr txBox="1"/>
          <p:nvPr/>
        </p:nvSpPr>
        <p:spPr>
          <a:xfrm>
            <a:off x="226879" y="1420436"/>
            <a:ext cx="5632638" cy="461665"/>
          </a:xfrm>
          <a:prstGeom prst="rect">
            <a:avLst/>
          </a:prstGeom>
          <a:noFill/>
        </p:spPr>
        <p:txBody>
          <a:bodyPr wrap="square" rtlCol="0">
            <a:spAutoFit/>
          </a:bodyPr>
          <a:lstStyle/>
          <a:p>
            <a:r>
              <a:rPr lang="en-US" sz="2400" dirty="0">
                <a:solidFill>
                  <a:schemeClr val="accent4">
                    <a:lumMod val="60000"/>
                    <a:lumOff val="40000"/>
                  </a:schemeClr>
                </a:solidFill>
                <a:latin typeface="Franklin Gothic Demi" panose="020B0703020102020204" pitchFamily="34" charset="0"/>
              </a:rPr>
              <a:t>Still the biggest TeV neutrino telescope</a:t>
            </a:r>
          </a:p>
        </p:txBody>
      </p:sp>
      <p:sp>
        <p:nvSpPr>
          <p:cNvPr id="8" name="TextBox 7"/>
          <p:cNvSpPr txBox="1"/>
          <p:nvPr/>
        </p:nvSpPr>
        <p:spPr>
          <a:xfrm>
            <a:off x="226879" y="687135"/>
            <a:ext cx="4853883"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Part I: IceCube</a:t>
            </a:r>
          </a:p>
        </p:txBody>
      </p:sp>
    </p:spTree>
    <p:extLst>
      <p:ext uri="{BB962C8B-B14F-4D97-AF65-F5344CB8AC3E}">
        <p14:creationId xmlns:p14="http://schemas.microsoft.com/office/powerpoint/2010/main" val="3285256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 / Predictions / Predications / Predilections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40</a:t>
            </a:fld>
            <a:endParaRPr lang="en-US"/>
          </a:p>
        </p:txBody>
      </p:sp>
      <p:sp>
        <p:nvSpPr>
          <p:cNvPr id="6" name="TextBox 5"/>
          <p:cNvSpPr txBox="1"/>
          <p:nvPr/>
        </p:nvSpPr>
        <p:spPr>
          <a:xfrm>
            <a:off x="654996" y="1173804"/>
            <a:ext cx="110490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Franklin Gothic Demi" panose="020B0703020102020204" pitchFamily="34" charset="0"/>
              </a:rPr>
              <a:t>Neutrinos are going to play a key role in MMA from now and through the 2020’s.  They allow us to reach into the ultrahigh-energy sky and peer deep into exotic high energy phenomena.</a:t>
            </a:r>
          </a:p>
          <a:p>
            <a:pPr marL="285750" indent="-285750">
              <a:buFont typeface="Arial" panose="020B0604020202020204" pitchFamily="34" charset="0"/>
              <a:buChar char="•"/>
            </a:pPr>
            <a:r>
              <a:rPr lang="en-US" sz="2800" dirty="0">
                <a:solidFill>
                  <a:schemeClr val="bg1"/>
                </a:solidFill>
                <a:latin typeface="Franklin Gothic Demi" panose="020B0703020102020204" pitchFamily="34" charset="0"/>
              </a:rPr>
              <a:t>High hopes for IC170922.  This could be interesting … stay tuned.</a:t>
            </a:r>
          </a:p>
          <a:p>
            <a:pPr marL="285750" indent="-285750">
              <a:buFont typeface="Arial" panose="020B0604020202020204" pitchFamily="34" charset="0"/>
              <a:buChar char="•"/>
            </a:pPr>
            <a:r>
              <a:rPr lang="en-US" sz="2800" dirty="0">
                <a:solidFill>
                  <a:schemeClr val="bg1"/>
                </a:solidFill>
                <a:latin typeface="Franklin Gothic Demi" panose="020B0703020102020204" pitchFamily="34" charset="0"/>
              </a:rPr>
              <a:t>The next generation instrument is still a long way off (although this crowd seems entirely comfortable with missions more than a decade away).  This will likely be a complex, broadband instrument, with optical + RF detection spanning 9 decades in energy!</a:t>
            </a:r>
          </a:p>
          <a:p>
            <a:pPr marL="285750" indent="-285750">
              <a:buFont typeface="Arial" panose="020B0604020202020204" pitchFamily="34" charset="0"/>
              <a:buChar char="•"/>
            </a:pPr>
            <a:r>
              <a:rPr lang="en-US" sz="2800" dirty="0">
                <a:solidFill>
                  <a:schemeClr val="bg1"/>
                </a:solidFill>
                <a:latin typeface="Franklin Gothic Demi" panose="020B0703020102020204" pitchFamily="34" charset="0"/>
              </a:rPr>
              <a:t>In the short term, with a modest investment, we can improve our knowledge of the ice and get better multimessenger astronomy from IceCube going forward </a:t>
            </a:r>
            <a:r>
              <a:rPr lang="en-US" sz="2800" dirty="0">
                <a:solidFill>
                  <a:srgbClr val="FFFF00"/>
                </a:solidFill>
                <a:latin typeface="Franklin Gothic Demi" panose="020B0703020102020204" pitchFamily="34" charset="0"/>
              </a:rPr>
              <a:t>and going backwards too</a:t>
            </a:r>
            <a:r>
              <a:rPr lang="en-US" sz="2800" dirty="0">
                <a:solidFill>
                  <a:schemeClr val="bg1"/>
                </a:solidFill>
                <a:latin typeface="Franklin Gothic Demi" panose="020B0703020102020204" pitchFamily="34" charset="0"/>
              </a:rPr>
              <a:t>.</a:t>
            </a:r>
          </a:p>
        </p:txBody>
      </p:sp>
    </p:spTree>
    <p:extLst>
      <p:ext uri="{BB962C8B-B14F-4D97-AF65-F5344CB8AC3E}">
        <p14:creationId xmlns:p14="http://schemas.microsoft.com/office/powerpoint/2010/main" val="37266026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13827"/>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0"/>
            <a:ext cx="10858500" cy="6858000"/>
          </a:xfrm>
          <a:prstGeom prst="rect">
            <a:avLst/>
          </a:prstGeom>
        </p:spPr>
      </p:pic>
      <p:sp>
        <p:nvSpPr>
          <p:cNvPr id="6" name="Title 5"/>
          <p:cNvSpPr>
            <a:spLocks noGrp="1"/>
          </p:cNvSpPr>
          <p:nvPr>
            <p:ph type="title"/>
          </p:nvPr>
        </p:nvSpPr>
        <p:spPr/>
        <p:txBody>
          <a:bodyPr/>
          <a:lstStyle/>
          <a:p>
            <a:pPr algn="r"/>
            <a:r>
              <a:rPr lang="en-US" dirty="0">
                <a:solidFill>
                  <a:schemeClr val="bg1"/>
                </a:solidFill>
                <a:latin typeface="Franklin Gothic Demi" panose="020B0703020102020204" pitchFamily="34" charset="0"/>
              </a:rPr>
              <a:t>THE END</a:t>
            </a:r>
          </a:p>
        </p:txBody>
      </p:sp>
      <p:sp>
        <p:nvSpPr>
          <p:cNvPr id="2" name="Date Placeholder 1"/>
          <p:cNvSpPr>
            <a:spLocks noGrp="1"/>
          </p:cNvSpPr>
          <p:nvPr>
            <p:ph type="dt" sz="half" idx="10"/>
          </p:nvPr>
        </p:nvSpPr>
        <p:spPr/>
        <p:txBody>
          <a:bodyPr/>
          <a:lstStyle/>
          <a:p>
            <a:r>
              <a:rPr lang="en-US" smtClean="0"/>
              <a:t>2019 | 06 | 12</a:t>
            </a:r>
            <a:endParaRPr lang="en-US"/>
          </a:p>
        </p:txBody>
      </p:sp>
      <p:sp>
        <p:nvSpPr>
          <p:cNvPr id="3" name="Footer Placeholder 2"/>
          <p:cNvSpPr>
            <a:spLocks noGrp="1"/>
          </p:cNvSpPr>
          <p:nvPr>
            <p:ph type="ftr" sz="quarter" idx="11"/>
          </p:nvPr>
        </p:nvSpPr>
        <p:spPr/>
        <p:txBody>
          <a:bodyPr/>
          <a:lstStyle/>
          <a:p>
            <a:r>
              <a:rPr lang="fr-FR" smtClean="0"/>
              <a:t>K. Hanson - Madison Bootcamp 2019</a:t>
            </a:r>
            <a:endParaRPr lang="en-US"/>
          </a:p>
        </p:txBody>
      </p:sp>
      <p:sp>
        <p:nvSpPr>
          <p:cNvPr id="4" name="Slide Number Placeholder 3"/>
          <p:cNvSpPr>
            <a:spLocks noGrp="1"/>
          </p:cNvSpPr>
          <p:nvPr>
            <p:ph type="sldNum" sz="quarter" idx="12"/>
          </p:nvPr>
        </p:nvSpPr>
        <p:spPr/>
        <p:txBody>
          <a:bodyPr/>
          <a:lstStyle/>
          <a:p>
            <a:fld id="{A9C085CC-D391-4853-9810-5517AFBE7690}" type="slidenum">
              <a:rPr lang="en-US" smtClean="0"/>
              <a:t>41</a:t>
            </a:fld>
            <a:endParaRPr lang="en-US"/>
          </a:p>
        </p:txBody>
      </p:sp>
    </p:spTree>
    <p:extLst>
      <p:ext uri="{BB962C8B-B14F-4D97-AF65-F5344CB8AC3E}">
        <p14:creationId xmlns:p14="http://schemas.microsoft.com/office/powerpoint/2010/main" val="1018530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2">
              <a:lumMod val="25000"/>
            </a:schemeClr>
          </a:solidFill>
        </p:spPr>
        <p:txBody>
          <a:bodyPr>
            <a:normAutofit/>
          </a:bodyPr>
          <a:lstStyle/>
          <a:p>
            <a:r>
              <a:rPr lang="en-US" sz="3600" dirty="0"/>
              <a:t>The Case for Multimessenger Astronomy</a:t>
            </a:r>
            <a:r>
              <a:rPr lang="en-US" dirty="0">
                <a:solidFill>
                  <a:schemeClr val="bg1"/>
                </a:solidFill>
              </a:rPr>
              <a:t/>
            </a:r>
            <a:br>
              <a:rPr lang="en-US" dirty="0">
                <a:solidFill>
                  <a:schemeClr val="bg1"/>
                </a:solidFill>
              </a:rPr>
            </a:br>
            <a:r>
              <a:rPr lang="en-US" sz="2400" dirty="0">
                <a:solidFill>
                  <a:srgbClr val="FF0000"/>
                </a:solidFill>
              </a:rPr>
              <a:t>Take all you are given</a:t>
            </a:r>
          </a:p>
        </p:txBody>
      </p:sp>
      <p:pic>
        <p:nvPicPr>
          <p:cNvPr id="6" name="Picture 5"/>
          <p:cNvPicPr>
            <a:picLocks noChangeAspect="1"/>
          </p:cNvPicPr>
          <p:nvPr/>
        </p:nvPicPr>
        <p:blipFill>
          <a:blip r:embed="rId2"/>
          <a:stretch>
            <a:fillRect/>
          </a:stretch>
        </p:blipFill>
        <p:spPr>
          <a:xfrm>
            <a:off x="762000" y="2248933"/>
            <a:ext cx="5566017" cy="3938914"/>
          </a:xfrm>
          <a:prstGeom prst="rect">
            <a:avLst/>
          </a:prstGeom>
        </p:spPr>
      </p:pic>
      <p:sp>
        <p:nvSpPr>
          <p:cNvPr id="7" name="TextBox 6"/>
          <p:cNvSpPr txBox="1"/>
          <p:nvPr/>
        </p:nvSpPr>
        <p:spPr>
          <a:xfrm>
            <a:off x="6437372" y="2080431"/>
            <a:ext cx="5465460" cy="1569660"/>
          </a:xfrm>
          <a:prstGeom prst="rect">
            <a:avLst/>
          </a:prstGeom>
          <a:noFill/>
        </p:spPr>
        <p:txBody>
          <a:bodyPr wrap="square" rtlCol="0">
            <a:spAutoFit/>
          </a:bodyPr>
          <a:lstStyle/>
          <a:p>
            <a:r>
              <a:rPr lang="en-US" sz="1600" dirty="0">
                <a:solidFill>
                  <a:srgbClr val="00B0F0"/>
                </a:solidFill>
                <a:latin typeface="Franklin Gothic Demi" panose="020B0703020102020204" pitchFamily="34" charset="0"/>
              </a:rPr>
              <a:t>Gamma rays: </a:t>
            </a:r>
            <a:r>
              <a:rPr lang="en-US" sz="1600" dirty="0">
                <a:solidFill>
                  <a:schemeClr val="bg1"/>
                </a:solidFill>
                <a:latin typeface="Franklin Gothic Demi" panose="020B0703020102020204" pitchFamily="34" charset="0"/>
              </a:rPr>
              <a:t>point back to sources and easily detectible but there is problem of interactions in dense sources or in transit over not-so-long distances.  PeV and above constrained to intergalactic-scale distances.  EM and hadronic production possible and often difficult to discriminate.</a:t>
            </a:r>
          </a:p>
        </p:txBody>
      </p:sp>
      <p:sp>
        <p:nvSpPr>
          <p:cNvPr id="8" name="TextBox 7"/>
          <p:cNvSpPr txBox="1"/>
          <p:nvPr/>
        </p:nvSpPr>
        <p:spPr>
          <a:xfrm>
            <a:off x="6437372" y="3554577"/>
            <a:ext cx="5465460" cy="1077218"/>
          </a:xfrm>
          <a:prstGeom prst="rect">
            <a:avLst/>
          </a:prstGeom>
          <a:noFill/>
        </p:spPr>
        <p:txBody>
          <a:bodyPr wrap="square" rtlCol="0">
            <a:spAutoFit/>
          </a:bodyPr>
          <a:lstStyle/>
          <a:p>
            <a:r>
              <a:rPr lang="en-US" sz="1600" dirty="0">
                <a:solidFill>
                  <a:srgbClr val="FFC000"/>
                </a:solidFill>
                <a:latin typeface="Franklin Gothic Demi" panose="020B0703020102020204" pitchFamily="34" charset="0"/>
              </a:rPr>
              <a:t>Cosmic rays:</a:t>
            </a:r>
            <a:r>
              <a:rPr lang="en-US" sz="1600" dirty="0">
                <a:solidFill>
                  <a:srgbClr val="00B0F0"/>
                </a:solidFill>
                <a:latin typeface="Franklin Gothic Demi" panose="020B0703020102020204" pitchFamily="34" charset="0"/>
              </a:rPr>
              <a:t> </a:t>
            </a:r>
            <a:r>
              <a:rPr lang="en-US" sz="1600" dirty="0">
                <a:solidFill>
                  <a:schemeClr val="bg1"/>
                </a:solidFill>
                <a:latin typeface="Franklin Gothic Demi" panose="020B0703020102020204" pitchFamily="34" charset="0"/>
              </a:rPr>
              <a:t> and up to 10</a:t>
            </a:r>
            <a:r>
              <a:rPr lang="en-US" sz="1600" baseline="30000" dirty="0">
                <a:solidFill>
                  <a:schemeClr val="bg1"/>
                </a:solidFill>
                <a:latin typeface="Franklin Gothic Demi" panose="020B0703020102020204" pitchFamily="34" charset="0"/>
              </a:rPr>
              <a:t>19</a:t>
            </a:r>
            <a:r>
              <a:rPr lang="en-US" sz="1600" dirty="0">
                <a:solidFill>
                  <a:schemeClr val="bg1"/>
                </a:solidFill>
                <a:latin typeface="Franklin Gothic Demi" panose="020B0703020102020204" pitchFamily="34" charset="0"/>
              </a:rPr>
              <a:t> eV travel over cosmological distances.  Not impossible but difficult to trace back to source due to deflection in GMF/IGMF.  UHE detection requires large ground arrays.</a:t>
            </a:r>
          </a:p>
        </p:txBody>
      </p:sp>
      <p:sp>
        <p:nvSpPr>
          <p:cNvPr id="9" name="TextBox 8"/>
          <p:cNvSpPr txBox="1"/>
          <p:nvPr/>
        </p:nvSpPr>
        <p:spPr>
          <a:xfrm>
            <a:off x="6437372" y="4702439"/>
            <a:ext cx="5465460" cy="1569660"/>
          </a:xfrm>
          <a:prstGeom prst="rect">
            <a:avLst/>
          </a:prstGeom>
          <a:noFill/>
        </p:spPr>
        <p:txBody>
          <a:bodyPr wrap="square" rtlCol="0">
            <a:spAutoFit/>
          </a:bodyPr>
          <a:lstStyle/>
          <a:p>
            <a:r>
              <a:rPr lang="en-US" sz="1600" dirty="0">
                <a:solidFill>
                  <a:srgbClr val="92D050"/>
                </a:solidFill>
                <a:latin typeface="Franklin Gothic Demi" panose="020B0703020102020204" pitchFamily="34" charset="0"/>
              </a:rPr>
              <a:t>Neutrinos:</a:t>
            </a:r>
            <a:r>
              <a:rPr lang="en-US" sz="1600" dirty="0">
                <a:solidFill>
                  <a:srgbClr val="00B0F0"/>
                </a:solidFill>
                <a:latin typeface="Franklin Gothic Demi" panose="020B0703020102020204" pitchFamily="34" charset="0"/>
              </a:rPr>
              <a:t> </a:t>
            </a:r>
            <a:r>
              <a:rPr lang="en-US" sz="1600" dirty="0">
                <a:solidFill>
                  <a:schemeClr val="bg1"/>
                </a:solidFill>
                <a:latin typeface="Franklin Gothic Demi" panose="020B0703020102020204" pitchFamily="34" charset="0"/>
              </a:rPr>
              <a:t> point back to sources and offer pristine look even deep into compact objects; no horizon – a good thing overall but has implications in point-source searches; require large, expensive underground or underwater (ice) detector facilities; radio is however promising economical technique at UHE.</a:t>
            </a:r>
          </a:p>
        </p:txBody>
      </p:sp>
      <p:sp>
        <p:nvSpPr>
          <p:cNvPr id="11" name="TextBox 10"/>
          <p:cNvSpPr txBox="1"/>
          <p:nvPr/>
        </p:nvSpPr>
        <p:spPr>
          <a:xfrm>
            <a:off x="762000" y="1157101"/>
            <a:ext cx="11140832" cy="923330"/>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High energy astrophysical acceleration sites are likely emitters of gammas, charged ions, and neutrinos.  Each particle used as a messenger particle has it own strengths and weaknesses – we can push our knowledge deeper by combining them.</a:t>
            </a:r>
          </a:p>
        </p:txBody>
      </p:sp>
      <p:sp>
        <p:nvSpPr>
          <p:cNvPr id="12" name="Date Placeholder 11"/>
          <p:cNvSpPr>
            <a:spLocks noGrp="1"/>
          </p:cNvSpPr>
          <p:nvPr>
            <p:ph type="dt" sz="half" idx="10"/>
          </p:nvPr>
        </p:nvSpPr>
        <p:spPr/>
        <p:txBody>
          <a:bodyPr/>
          <a:lstStyle/>
          <a:p>
            <a:r>
              <a:rPr lang="en-US" smtClean="0"/>
              <a:t>2019 | 06 | 12</a:t>
            </a:r>
            <a:endParaRPr lang="en-US"/>
          </a:p>
        </p:txBody>
      </p:sp>
      <p:sp>
        <p:nvSpPr>
          <p:cNvPr id="13" name="Footer Placeholder 12"/>
          <p:cNvSpPr>
            <a:spLocks noGrp="1"/>
          </p:cNvSpPr>
          <p:nvPr>
            <p:ph type="ftr" sz="quarter" idx="11"/>
          </p:nvPr>
        </p:nvSpPr>
        <p:spPr/>
        <p:txBody>
          <a:bodyPr/>
          <a:lstStyle/>
          <a:p>
            <a:r>
              <a:rPr lang="fr-FR" smtClean="0"/>
              <a:t>K. Hanson - Madison Bootcamp 2019</a:t>
            </a:r>
            <a:endParaRPr lang="en-US"/>
          </a:p>
        </p:txBody>
      </p:sp>
      <p:sp>
        <p:nvSpPr>
          <p:cNvPr id="14" name="Slide Number Placeholder 13"/>
          <p:cNvSpPr>
            <a:spLocks noGrp="1"/>
          </p:cNvSpPr>
          <p:nvPr>
            <p:ph type="sldNum" sz="quarter" idx="12"/>
          </p:nvPr>
        </p:nvSpPr>
        <p:spPr/>
        <p:txBody>
          <a:bodyPr/>
          <a:lstStyle/>
          <a:p>
            <a:fld id="{A9C085CC-D391-4853-9810-5517AFBE7690}" type="slidenum">
              <a:rPr lang="en-US" smtClean="0"/>
              <a:t>42</a:t>
            </a:fld>
            <a:endParaRPr lang="en-US"/>
          </a:p>
        </p:txBody>
      </p:sp>
    </p:spTree>
    <p:extLst>
      <p:ext uri="{BB962C8B-B14F-4D97-AF65-F5344CB8AC3E}">
        <p14:creationId xmlns:p14="http://schemas.microsoft.com/office/powerpoint/2010/main" val="751428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IceCube Science</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43</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883" y="1061286"/>
            <a:ext cx="6732233" cy="5148178"/>
          </a:xfrm>
          <a:prstGeom prst="rect">
            <a:avLst/>
          </a:prstGeom>
        </p:spPr>
      </p:pic>
    </p:spTree>
    <p:extLst>
      <p:ext uri="{BB962C8B-B14F-4D97-AF65-F5344CB8AC3E}">
        <p14:creationId xmlns:p14="http://schemas.microsoft.com/office/powerpoint/2010/main" val="1072819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High-Energy Starting Event (HESE) Analysis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44</a:t>
            </a:fld>
            <a:endParaRPr lang="en-US"/>
          </a:p>
        </p:txBody>
      </p:sp>
      <p:pic>
        <p:nvPicPr>
          <p:cNvPr id="6" name="Picture 5"/>
          <p:cNvPicPr>
            <a:picLocks noChangeAspect="1"/>
          </p:cNvPicPr>
          <p:nvPr/>
        </p:nvPicPr>
        <p:blipFill>
          <a:blip r:embed="rId2"/>
          <a:stretch>
            <a:fillRect/>
          </a:stretch>
        </p:blipFill>
        <p:spPr>
          <a:xfrm>
            <a:off x="762000" y="1292759"/>
            <a:ext cx="2989440" cy="4516321"/>
          </a:xfrm>
          <a:prstGeom prst="rect">
            <a:avLst/>
          </a:prstGeom>
        </p:spPr>
      </p:pic>
      <p:sp>
        <p:nvSpPr>
          <p:cNvPr id="7" name="TextBox 6"/>
          <p:cNvSpPr txBox="1"/>
          <p:nvPr/>
        </p:nvSpPr>
        <p:spPr>
          <a:xfrm>
            <a:off x="4267201" y="1403497"/>
            <a:ext cx="7315200" cy="4247317"/>
          </a:xfrm>
          <a:prstGeom prst="rect">
            <a:avLst/>
          </a:prstGeom>
          <a:noFill/>
        </p:spPr>
        <p:txBody>
          <a:bodyPr wrap="square" rtlCol="0">
            <a:spAutoFit/>
          </a:bodyPr>
          <a:lstStyle/>
          <a:p>
            <a:r>
              <a:rPr lang="en-US" dirty="0">
                <a:solidFill>
                  <a:schemeClr val="bg1"/>
                </a:solidFill>
                <a:latin typeface="Franklin Gothic Demi" panose="020B0703020102020204" pitchFamily="34" charset="0"/>
              </a:rPr>
              <a:t>Strategy: focus on high-energy events (2 &gt; PeV events in 1 year, either we got really lucky or the ice is full of them).  The very simple cut developed (it is now running in real time at Pole) is this:</a:t>
            </a:r>
          </a:p>
          <a:p>
            <a:pPr marL="285750" indent="-285750">
              <a:buFont typeface="Arial" panose="020B0604020202020204" pitchFamily="34" charset="0"/>
              <a:buChar char="•"/>
            </a:pPr>
            <a:r>
              <a:rPr lang="en-US" dirty="0" err="1">
                <a:solidFill>
                  <a:schemeClr val="bg1"/>
                </a:solidFill>
                <a:latin typeface="Franklin Gothic Demi" panose="020B0703020102020204" pitchFamily="34" charset="0"/>
              </a:rPr>
              <a:t>Qtot</a:t>
            </a:r>
            <a:r>
              <a:rPr lang="en-US" dirty="0">
                <a:solidFill>
                  <a:schemeClr val="bg1"/>
                </a:solidFill>
                <a:latin typeface="Franklin Gothic Demi" panose="020B0703020102020204" pitchFamily="34" charset="0"/>
              </a:rPr>
              <a:t> &gt; 6000 p.e. : this will setup an energy threshold of approx. 30 TeV, but, again, there should be </a:t>
            </a:r>
            <a:r>
              <a:rPr lang="en-US" i="1" dirty="0">
                <a:solidFill>
                  <a:schemeClr val="bg1"/>
                </a:solidFill>
                <a:latin typeface="Franklin Gothic Demi" panose="020B0703020102020204" pitchFamily="34" charset="0"/>
              </a:rPr>
              <a:t>many</a:t>
            </a:r>
            <a:r>
              <a:rPr lang="en-US" dirty="0">
                <a:solidFill>
                  <a:schemeClr val="bg1"/>
                </a:solidFill>
                <a:latin typeface="Franklin Gothic Demi" panose="020B0703020102020204" pitchFamily="34" charset="0"/>
              </a:rPr>
              <a:t> events out there based on the two observations; </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Use part of IceCube’s outer shell as a veto.  It’s OK if hits occur in the veto as the particle exits (PC muons will do this) but </a:t>
            </a:r>
            <a:r>
              <a:rPr lang="en-US" i="1" dirty="0">
                <a:solidFill>
                  <a:schemeClr val="bg1"/>
                </a:solidFill>
                <a:latin typeface="Franklin Gothic Demi" panose="020B0703020102020204" pitchFamily="34" charset="0"/>
              </a:rPr>
              <a:t>not</a:t>
            </a:r>
            <a:r>
              <a:rPr lang="en-US" dirty="0">
                <a:solidFill>
                  <a:schemeClr val="bg1"/>
                </a:solidFill>
                <a:latin typeface="Franklin Gothic Demi" panose="020B0703020102020204" pitchFamily="34" charset="0"/>
              </a:rPr>
              <a:t> OK if the first hits occur in the veto region.</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It is also possible to use data to check the veto performance</a:t>
            </a:r>
          </a:p>
          <a:p>
            <a:pPr marL="285750" indent="-285750">
              <a:buFont typeface="Arial" panose="020B0604020202020204" pitchFamily="34" charset="0"/>
              <a:buChar char="•"/>
            </a:pPr>
            <a:endParaRPr lang="en-US" dirty="0">
              <a:solidFill>
                <a:schemeClr val="bg1"/>
              </a:solidFill>
              <a:latin typeface="Franklin Gothic Demi" panose="020B0703020102020204" pitchFamily="34" charset="0"/>
            </a:endParaRPr>
          </a:p>
          <a:p>
            <a:r>
              <a:rPr lang="en-US" dirty="0">
                <a:solidFill>
                  <a:schemeClr val="bg1"/>
                </a:solidFill>
                <a:latin typeface="Franklin Gothic Demi" panose="020B0703020102020204" pitchFamily="34" charset="0"/>
              </a:rPr>
              <a:t>The HESE analysis was then sensitive to all flavors above about 60 TeV (muons are penalized slightly because some energy escapes); background could be estimated from data.  The effective volume of the search was 400 </a:t>
            </a:r>
            <a:r>
              <a:rPr lang="en-US" dirty="0" err="1">
                <a:solidFill>
                  <a:schemeClr val="bg1"/>
                </a:solidFill>
                <a:latin typeface="Franklin Gothic Demi" panose="020B0703020102020204" pitchFamily="34" charset="0"/>
              </a:rPr>
              <a:t>Mton</a:t>
            </a:r>
            <a:r>
              <a:rPr lang="en-US" dirty="0">
                <a:solidFill>
                  <a:schemeClr val="bg1"/>
                </a:solidFill>
                <a:latin typeface="Franklin Gothic Demi" panose="020B0703020102020204" pitchFamily="34" charset="0"/>
              </a:rPr>
              <a:t> – about 40% efficient.</a:t>
            </a:r>
          </a:p>
        </p:txBody>
      </p:sp>
    </p:spTree>
    <p:extLst>
      <p:ext uri="{BB962C8B-B14F-4D97-AF65-F5344CB8AC3E}">
        <p14:creationId xmlns:p14="http://schemas.microsoft.com/office/powerpoint/2010/main" val="231946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HESE 6-year Results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45</a:t>
            </a:fld>
            <a:endParaRPr lang="en-US"/>
          </a:p>
        </p:txBody>
      </p:sp>
      <p:pic>
        <p:nvPicPr>
          <p:cNvPr id="8" name="Picture 7"/>
          <p:cNvPicPr>
            <a:picLocks noChangeAspect="1"/>
          </p:cNvPicPr>
          <p:nvPr/>
        </p:nvPicPr>
        <p:blipFill>
          <a:blip r:embed="rId2"/>
          <a:stretch>
            <a:fillRect/>
          </a:stretch>
        </p:blipFill>
        <p:spPr>
          <a:xfrm>
            <a:off x="5129048" y="1513486"/>
            <a:ext cx="7062952" cy="4414345"/>
          </a:xfrm>
          <a:prstGeom prst="rect">
            <a:avLst/>
          </a:prstGeom>
        </p:spPr>
      </p:pic>
      <p:pic>
        <p:nvPicPr>
          <p:cNvPr id="9" name="Picture 8"/>
          <p:cNvPicPr>
            <a:picLocks noChangeAspect="1"/>
          </p:cNvPicPr>
          <p:nvPr/>
        </p:nvPicPr>
        <p:blipFill>
          <a:blip r:embed="rId3"/>
          <a:stretch>
            <a:fillRect/>
          </a:stretch>
        </p:blipFill>
        <p:spPr>
          <a:xfrm>
            <a:off x="0" y="1975942"/>
            <a:ext cx="5234152" cy="3489435"/>
          </a:xfrm>
          <a:prstGeom prst="rect">
            <a:avLst/>
          </a:prstGeom>
        </p:spPr>
      </p:pic>
      <p:sp>
        <p:nvSpPr>
          <p:cNvPr id="6" name="Rectangle 5">
            <a:extLst>
              <a:ext uri="{FF2B5EF4-FFF2-40B4-BE49-F238E27FC236}">
                <a16:creationId xmlns:a16="http://schemas.microsoft.com/office/drawing/2014/main" id="{97DD12AD-1738-4861-8F82-627F1875128A}"/>
              </a:ext>
            </a:extLst>
          </p:cNvPr>
          <p:cNvSpPr/>
          <p:nvPr/>
        </p:nvSpPr>
        <p:spPr>
          <a:xfrm>
            <a:off x="3067050" y="2387600"/>
            <a:ext cx="1824990" cy="104140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41246C-3539-4D3B-BA48-B44B30F7F92E}"/>
              </a:ext>
            </a:extLst>
          </p:cNvPr>
          <p:cNvSpPr txBox="1"/>
          <p:nvPr/>
        </p:nvSpPr>
        <p:spPr>
          <a:xfrm>
            <a:off x="2844685" y="3466742"/>
            <a:ext cx="2047355" cy="253916"/>
          </a:xfrm>
          <a:prstGeom prst="rect">
            <a:avLst/>
          </a:prstGeom>
          <a:noFill/>
        </p:spPr>
        <p:txBody>
          <a:bodyPr wrap="none" rtlCol="0">
            <a:spAutoFit/>
          </a:bodyPr>
          <a:lstStyle/>
          <a:p>
            <a:r>
              <a:rPr lang="en-US" sz="1050" dirty="0">
                <a:solidFill>
                  <a:srgbClr val="FF0000"/>
                </a:solidFill>
                <a:latin typeface="Franklin Gothic Demi" panose="020B0703020102020204" pitchFamily="34" charset="0"/>
              </a:rPr>
              <a:t>Earth opacity to UHE Neutrinos!</a:t>
            </a:r>
          </a:p>
        </p:txBody>
      </p:sp>
    </p:spTree>
    <p:extLst>
      <p:ext uri="{BB962C8B-B14F-4D97-AF65-F5344CB8AC3E}">
        <p14:creationId xmlns:p14="http://schemas.microsoft.com/office/powerpoint/2010/main" val="1259813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927" y="915957"/>
            <a:ext cx="3826860" cy="5440393"/>
          </a:xfrm>
          <a:prstGeom prst="rect">
            <a:avLst/>
          </a:prstGeom>
        </p:spPr>
      </p:pic>
      <p:pic>
        <p:nvPicPr>
          <p:cNvPr id="12" name="Picture 11"/>
          <p:cNvPicPr>
            <a:picLocks noChangeAspect="1"/>
          </p:cNvPicPr>
          <p:nvPr/>
        </p:nvPicPr>
        <p:blipFill>
          <a:blip r:embed="rId3"/>
          <a:stretch>
            <a:fillRect/>
          </a:stretch>
        </p:blipFill>
        <p:spPr>
          <a:xfrm>
            <a:off x="2158679" y="914400"/>
            <a:ext cx="6239254" cy="5442900"/>
          </a:xfrm>
          <a:prstGeom prst="rect">
            <a:avLst/>
          </a:prstGeom>
        </p:spPr>
      </p:pic>
      <p:sp>
        <p:nvSpPr>
          <p:cNvPr id="2" name="Title 1"/>
          <p:cNvSpPr>
            <a:spLocks noGrp="1"/>
          </p:cNvSpPr>
          <p:nvPr>
            <p:ph type="title"/>
          </p:nvPr>
        </p:nvSpPr>
        <p:spPr/>
        <p:txBody>
          <a:bodyPr/>
          <a:lstStyle/>
          <a:p>
            <a:r>
              <a:rPr lang="en-US" dirty="0" err="1"/>
              <a:t>Realtime</a:t>
            </a:r>
            <a:r>
              <a:rPr lang="en-US" dirty="0"/>
              <a:t> HE Neutrino Candidate Alerts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46</a:t>
            </a:fld>
            <a:endParaRPr lang="en-US"/>
          </a:p>
        </p:txBody>
      </p:sp>
      <p:pic>
        <p:nvPicPr>
          <p:cNvPr id="9" name="Picture 8"/>
          <p:cNvPicPr>
            <a:picLocks noChangeAspect="1"/>
          </p:cNvPicPr>
          <p:nvPr/>
        </p:nvPicPr>
        <p:blipFill>
          <a:blip r:embed="rId4"/>
          <a:stretch>
            <a:fillRect/>
          </a:stretch>
        </p:blipFill>
        <p:spPr>
          <a:xfrm>
            <a:off x="5046079" y="2639846"/>
            <a:ext cx="3351872" cy="3715554"/>
          </a:xfrm>
          <a:prstGeom prst="rect">
            <a:avLst/>
          </a:prstGeom>
        </p:spPr>
      </p:pic>
      <p:pic>
        <p:nvPicPr>
          <p:cNvPr id="6" name="Picture 5"/>
          <p:cNvPicPr>
            <a:picLocks noChangeAspect="1"/>
          </p:cNvPicPr>
          <p:nvPr/>
        </p:nvPicPr>
        <p:blipFill>
          <a:blip r:embed="rId5"/>
          <a:stretch>
            <a:fillRect/>
          </a:stretch>
        </p:blipFill>
        <p:spPr>
          <a:xfrm>
            <a:off x="8397968" y="914400"/>
            <a:ext cx="3794032" cy="3063765"/>
          </a:xfrm>
          <a:prstGeom prst="rect">
            <a:avLst/>
          </a:prstGeom>
        </p:spPr>
      </p:pic>
      <p:pic>
        <p:nvPicPr>
          <p:cNvPr id="10" name="Picture 9"/>
          <p:cNvPicPr>
            <a:picLocks noChangeAspect="1"/>
          </p:cNvPicPr>
          <p:nvPr/>
        </p:nvPicPr>
        <p:blipFill>
          <a:blip r:embed="rId6"/>
          <a:stretch>
            <a:fillRect/>
          </a:stretch>
        </p:blipFill>
        <p:spPr>
          <a:xfrm>
            <a:off x="1418278" y="2639239"/>
            <a:ext cx="3620977" cy="3715554"/>
          </a:xfrm>
          <a:prstGeom prst="rect">
            <a:avLst/>
          </a:prstGeom>
        </p:spPr>
      </p:pic>
      <p:pic>
        <p:nvPicPr>
          <p:cNvPr id="11" name="Picture 10"/>
          <p:cNvPicPr>
            <a:picLocks noChangeAspect="1"/>
          </p:cNvPicPr>
          <p:nvPr/>
        </p:nvPicPr>
        <p:blipFill>
          <a:blip r:embed="rId7"/>
          <a:stretch>
            <a:fillRect/>
          </a:stretch>
        </p:blipFill>
        <p:spPr>
          <a:xfrm>
            <a:off x="8397968" y="3300017"/>
            <a:ext cx="3794068" cy="3056333"/>
          </a:xfrm>
          <a:prstGeom prst="rect">
            <a:avLst/>
          </a:prstGeom>
        </p:spPr>
      </p:pic>
    </p:spTree>
    <p:extLst>
      <p:ext uri="{BB962C8B-B14F-4D97-AF65-F5344CB8AC3E}">
        <p14:creationId xmlns:p14="http://schemas.microsoft.com/office/powerpoint/2010/main" val="2896810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 06 | 12</a:t>
            </a:r>
            <a:endParaRPr lang="en-US"/>
          </a:p>
        </p:txBody>
      </p:sp>
      <p:sp>
        <p:nvSpPr>
          <p:cNvPr id="3" name="Footer Placeholder 2"/>
          <p:cNvSpPr>
            <a:spLocks noGrp="1"/>
          </p:cNvSpPr>
          <p:nvPr>
            <p:ph type="ftr" sz="quarter" idx="11"/>
          </p:nvPr>
        </p:nvSpPr>
        <p:spPr/>
        <p:txBody>
          <a:bodyPr/>
          <a:lstStyle/>
          <a:p>
            <a:r>
              <a:rPr lang="fr-FR" smtClean="0"/>
              <a:t>K. Hanson - Madison Bootcamp 2019</a:t>
            </a:r>
            <a:endParaRPr lang="en-US" dirty="0"/>
          </a:p>
        </p:txBody>
      </p:sp>
      <p:sp>
        <p:nvSpPr>
          <p:cNvPr id="4" name="Slide Number Placeholder 3"/>
          <p:cNvSpPr>
            <a:spLocks noGrp="1"/>
          </p:cNvSpPr>
          <p:nvPr>
            <p:ph type="sldNum" sz="quarter" idx="12"/>
          </p:nvPr>
        </p:nvSpPr>
        <p:spPr/>
        <p:txBody>
          <a:bodyPr/>
          <a:lstStyle/>
          <a:p>
            <a:fld id="{A06C4592-94FC-4A24-9C11-938348FC8AD6}" type="slidenum">
              <a:rPr lang="en-US" smtClean="0"/>
              <a:pPr/>
              <a:t>47</a:t>
            </a:fld>
            <a:endParaRPr lang="en-US"/>
          </a:p>
        </p:txBody>
      </p:sp>
      <p:sp>
        <p:nvSpPr>
          <p:cNvPr id="5" name="Title 4"/>
          <p:cNvSpPr>
            <a:spLocks noGrp="1"/>
          </p:cNvSpPr>
          <p:nvPr>
            <p:ph type="title"/>
          </p:nvPr>
        </p:nvSpPr>
        <p:spPr/>
        <p:txBody>
          <a:bodyPr/>
          <a:lstStyle/>
          <a:p>
            <a:r>
              <a:rPr lang="en-US" dirty="0"/>
              <a:t>Meanwhile, in the Mediterranean </a:t>
            </a:r>
          </a:p>
        </p:txBody>
      </p:sp>
      <p:pic>
        <p:nvPicPr>
          <p:cNvPr id="6" name="Picture 5"/>
          <p:cNvPicPr>
            <a:picLocks noChangeAspect="1"/>
          </p:cNvPicPr>
          <p:nvPr/>
        </p:nvPicPr>
        <p:blipFill>
          <a:blip r:embed="rId2"/>
          <a:stretch>
            <a:fillRect/>
          </a:stretch>
        </p:blipFill>
        <p:spPr>
          <a:xfrm>
            <a:off x="5603827" y="1349375"/>
            <a:ext cx="6013545" cy="4572000"/>
          </a:xfrm>
          <a:prstGeom prst="rect">
            <a:avLst/>
          </a:prstGeom>
        </p:spPr>
      </p:pic>
      <p:sp>
        <p:nvSpPr>
          <p:cNvPr id="7" name="TextBox 6"/>
          <p:cNvSpPr txBox="1"/>
          <p:nvPr/>
        </p:nvSpPr>
        <p:spPr>
          <a:xfrm>
            <a:off x="5603827" y="1103154"/>
            <a:ext cx="6013545" cy="246221"/>
          </a:xfrm>
          <a:prstGeom prst="rect">
            <a:avLst/>
          </a:prstGeom>
          <a:solidFill>
            <a:srgbClr val="C00000"/>
          </a:solid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Slide from J. Hofestädt (Erlangen)</a:t>
            </a:r>
          </a:p>
        </p:txBody>
      </p:sp>
      <p:graphicFrame>
        <p:nvGraphicFramePr>
          <p:cNvPr id="9" name="Table 8"/>
          <p:cNvGraphicFramePr>
            <a:graphicFrameLocks noGrp="1"/>
          </p:cNvGraphicFramePr>
          <p:nvPr>
            <p:extLst>
              <p:ext uri="{D42A27DB-BD31-4B8C-83A1-F6EECF244321}">
                <p14:modId xmlns:p14="http://schemas.microsoft.com/office/powerpoint/2010/main" val="1464465457"/>
              </p:ext>
            </p:extLst>
          </p:nvPr>
        </p:nvGraphicFramePr>
        <p:xfrm>
          <a:off x="609600" y="2606747"/>
          <a:ext cx="4315326" cy="1402080"/>
        </p:xfrm>
        <a:graphic>
          <a:graphicData uri="http://schemas.openxmlformats.org/drawingml/2006/table">
            <a:tbl>
              <a:tblPr firstRow="1" bandRow="1">
                <a:tableStyleId>{7E9639D4-E3E2-4D34-9284-5A2195B3D0D7}</a:tableStyleId>
              </a:tblPr>
              <a:tblGrid>
                <a:gridCol w="743284">
                  <a:extLst>
                    <a:ext uri="{9D8B030D-6E8A-4147-A177-3AD203B41FA5}">
                      <a16:colId xmlns:a16="http://schemas.microsoft.com/office/drawing/2014/main" val="20000"/>
                    </a:ext>
                  </a:extLst>
                </a:gridCol>
                <a:gridCol w="859079">
                  <a:extLst>
                    <a:ext uri="{9D8B030D-6E8A-4147-A177-3AD203B41FA5}">
                      <a16:colId xmlns:a16="http://schemas.microsoft.com/office/drawing/2014/main" val="20001"/>
                    </a:ext>
                  </a:extLst>
                </a:gridCol>
                <a:gridCol w="2712963">
                  <a:extLst>
                    <a:ext uri="{9D8B030D-6E8A-4147-A177-3AD203B41FA5}">
                      <a16:colId xmlns:a16="http://schemas.microsoft.com/office/drawing/2014/main" val="20002"/>
                    </a:ext>
                  </a:extLst>
                </a:gridCol>
              </a:tblGrid>
              <a:tr h="282699">
                <a:tc>
                  <a:txBody>
                    <a:bodyPr/>
                    <a:lstStyle/>
                    <a:p>
                      <a:r>
                        <a:rPr lang="en-US" sz="1400" dirty="0">
                          <a:solidFill>
                            <a:schemeClr val="bg1"/>
                          </a:solidFill>
                          <a:latin typeface="Franklin Gothic Demi" panose="020B0703020102020204" pitchFamily="34" charset="0"/>
                          <a:cs typeface="Arial" panose="020B0604020202020204" pitchFamily="34" charset="0"/>
                        </a:rPr>
                        <a:t>Phase</a:t>
                      </a:r>
                    </a:p>
                  </a:txBody>
                  <a:tcPr>
                    <a:solidFill>
                      <a:srgbClr val="C00000"/>
                    </a:solidFill>
                  </a:tcPr>
                </a:tc>
                <a:tc>
                  <a:txBody>
                    <a:bodyPr/>
                    <a:lstStyle/>
                    <a:p>
                      <a:r>
                        <a:rPr lang="en-US" sz="1400" dirty="0">
                          <a:solidFill>
                            <a:schemeClr val="bg1"/>
                          </a:solidFill>
                          <a:latin typeface="Franklin Gothic Demi" panose="020B0703020102020204" pitchFamily="34" charset="0"/>
                          <a:cs typeface="Arial" panose="020B0604020202020204" pitchFamily="34" charset="0"/>
                        </a:rPr>
                        <a:t>Blocks</a:t>
                      </a:r>
                    </a:p>
                  </a:txBody>
                  <a:tcPr>
                    <a:solidFill>
                      <a:srgbClr val="C00000"/>
                    </a:solidFill>
                  </a:tcPr>
                </a:tc>
                <a:tc>
                  <a:txBody>
                    <a:bodyPr/>
                    <a:lstStyle/>
                    <a:p>
                      <a:r>
                        <a:rPr lang="en-US" sz="1400" dirty="0">
                          <a:solidFill>
                            <a:schemeClr val="bg1"/>
                          </a:solidFill>
                          <a:latin typeface="Franklin Gothic Demi" panose="020B0703020102020204" pitchFamily="34" charset="0"/>
                          <a:cs typeface="Arial" panose="020B0604020202020204" pitchFamily="34" charset="0"/>
                        </a:rPr>
                        <a:t>Deliverable</a:t>
                      </a:r>
                    </a:p>
                  </a:txBody>
                  <a:tcPr>
                    <a:solidFill>
                      <a:srgbClr val="C00000"/>
                    </a:solidFill>
                  </a:tcPr>
                </a:tc>
                <a:extLst>
                  <a:ext uri="{0D108BD9-81ED-4DB2-BD59-A6C34878D82A}">
                    <a16:rowId xmlns:a16="http://schemas.microsoft.com/office/drawing/2014/main" val="10000"/>
                  </a:ext>
                </a:extLst>
              </a:tr>
              <a:tr h="264462">
                <a:tc>
                  <a:txBody>
                    <a:bodyPr/>
                    <a:lstStyle/>
                    <a:p>
                      <a:pPr algn="ctr"/>
                      <a:r>
                        <a:rPr lang="en-US" sz="1200" dirty="0">
                          <a:solidFill>
                            <a:schemeClr val="bg1"/>
                          </a:solidFill>
                          <a:latin typeface="Franklin Gothic Demi" panose="020B0703020102020204" pitchFamily="34" charset="0"/>
                          <a:cs typeface="Arial" panose="020B0604020202020204" pitchFamily="34" charset="0"/>
                        </a:rPr>
                        <a:t>1</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0.2</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Engineering run –</a:t>
                      </a:r>
                      <a:r>
                        <a:rPr lang="en-US" sz="1200" baseline="0" dirty="0">
                          <a:solidFill>
                            <a:schemeClr val="bg1"/>
                          </a:solidFill>
                          <a:latin typeface="Franklin Gothic Demi" panose="020B0703020102020204" pitchFamily="34" charset="0"/>
                          <a:cs typeface="Arial" panose="020B0604020202020204" pitchFamily="34" charset="0"/>
                        </a:rPr>
                        <a:t> first science</a:t>
                      </a:r>
                      <a:endParaRPr lang="en-US" sz="1200" dirty="0">
                        <a:solidFill>
                          <a:schemeClr val="bg1"/>
                        </a:solidFill>
                        <a:latin typeface="Franklin Gothic Demi" panose="020B0703020102020204" pitchFamily="34" charset="0"/>
                        <a:cs typeface="Arial" panose="020B0604020202020204" pitchFamily="34" charset="0"/>
                      </a:endParaRPr>
                    </a:p>
                  </a:txBody>
                  <a:tcPr/>
                </a:tc>
                <a:extLst>
                  <a:ext uri="{0D108BD9-81ED-4DB2-BD59-A6C34878D82A}">
                    <a16:rowId xmlns:a16="http://schemas.microsoft.com/office/drawing/2014/main" val="10001"/>
                  </a:ext>
                </a:extLst>
              </a:tr>
              <a:tr h="241977">
                <a:tc>
                  <a:txBody>
                    <a:bodyPr/>
                    <a:lstStyle/>
                    <a:p>
                      <a:pPr algn="ctr"/>
                      <a:r>
                        <a:rPr lang="en-US" sz="1200" dirty="0">
                          <a:solidFill>
                            <a:schemeClr val="bg1"/>
                          </a:solidFill>
                          <a:latin typeface="Franklin Gothic Demi" panose="020B0703020102020204" pitchFamily="34" charset="0"/>
                          <a:cs typeface="Arial" panose="020B0604020202020204" pitchFamily="34" charset="0"/>
                        </a:rPr>
                        <a:t>2</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2 ARCA</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Measurement</a:t>
                      </a:r>
                      <a:r>
                        <a:rPr lang="en-US" sz="1200" baseline="0" dirty="0">
                          <a:solidFill>
                            <a:schemeClr val="bg1"/>
                          </a:solidFill>
                          <a:latin typeface="Franklin Gothic Demi" panose="020B0703020102020204" pitchFamily="34" charset="0"/>
                          <a:cs typeface="Arial" panose="020B0604020202020204" pitchFamily="34" charset="0"/>
                        </a:rPr>
                        <a:t> of HE neutrino flux</a:t>
                      </a:r>
                      <a:endParaRPr lang="en-US" sz="1200" dirty="0">
                        <a:solidFill>
                          <a:schemeClr val="bg1"/>
                        </a:solidFill>
                        <a:latin typeface="Franklin Gothic Demi" panose="020B0703020102020204" pitchFamily="34" charset="0"/>
                        <a:cs typeface="Arial" panose="020B0604020202020204" pitchFamily="34" charset="0"/>
                      </a:endParaRPr>
                    </a:p>
                  </a:txBody>
                  <a:tcPr/>
                </a:tc>
                <a:extLst>
                  <a:ext uri="{0D108BD9-81ED-4DB2-BD59-A6C34878D82A}">
                    <a16:rowId xmlns:a16="http://schemas.microsoft.com/office/drawing/2014/main" val="10002"/>
                  </a:ext>
                </a:extLst>
              </a:tr>
              <a:tr h="241977">
                <a:tc>
                  <a:txBody>
                    <a:bodyPr/>
                    <a:lstStyle/>
                    <a:p>
                      <a:pPr algn="ctr"/>
                      <a:r>
                        <a:rPr lang="en-US" sz="1200" dirty="0">
                          <a:solidFill>
                            <a:schemeClr val="bg1"/>
                          </a:solidFill>
                          <a:latin typeface="Franklin Gothic Demi" panose="020B0703020102020204" pitchFamily="34" charset="0"/>
                          <a:cs typeface="Arial" panose="020B0604020202020204" pitchFamily="34" charset="0"/>
                        </a:rPr>
                        <a:t>2’</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1 ORCA</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NMH</a:t>
                      </a:r>
                    </a:p>
                  </a:txBody>
                  <a:tcPr/>
                </a:tc>
                <a:extLst>
                  <a:ext uri="{0D108BD9-81ED-4DB2-BD59-A6C34878D82A}">
                    <a16:rowId xmlns:a16="http://schemas.microsoft.com/office/drawing/2014/main" val="10003"/>
                  </a:ext>
                </a:extLst>
              </a:tr>
              <a:tr h="0">
                <a:tc>
                  <a:txBody>
                    <a:bodyPr/>
                    <a:lstStyle/>
                    <a:p>
                      <a:pPr algn="ctr"/>
                      <a:r>
                        <a:rPr lang="en-US" sz="1200" dirty="0">
                          <a:solidFill>
                            <a:schemeClr val="bg1"/>
                          </a:solidFill>
                          <a:latin typeface="Franklin Gothic Demi" panose="020B0703020102020204" pitchFamily="34" charset="0"/>
                          <a:cs typeface="Arial" panose="020B0604020202020204" pitchFamily="34" charset="0"/>
                        </a:rPr>
                        <a:t>3</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6</a:t>
                      </a:r>
                    </a:p>
                  </a:txBody>
                  <a:tcPr/>
                </a:tc>
                <a:tc>
                  <a:txBody>
                    <a:bodyPr/>
                    <a:lstStyle/>
                    <a:p>
                      <a:r>
                        <a:rPr lang="en-US" sz="1200" dirty="0">
                          <a:solidFill>
                            <a:schemeClr val="bg1"/>
                          </a:solidFill>
                          <a:latin typeface="Franklin Gothic Demi" panose="020B0703020102020204" pitchFamily="34" charset="0"/>
                          <a:cs typeface="Arial" panose="020B0604020202020204" pitchFamily="34" charset="0"/>
                        </a:rPr>
                        <a:t>Neutrino astronomy</a:t>
                      </a:r>
                    </a:p>
                  </a:txBody>
                  <a:tcPr/>
                </a:tc>
                <a:extLst>
                  <a:ext uri="{0D108BD9-81ED-4DB2-BD59-A6C34878D82A}">
                    <a16:rowId xmlns:a16="http://schemas.microsoft.com/office/drawing/2014/main" val="10004"/>
                  </a:ext>
                </a:extLst>
              </a:tr>
            </a:tbl>
          </a:graphicData>
        </a:graphic>
      </p:graphicFrame>
      <p:sp>
        <p:nvSpPr>
          <p:cNvPr id="11" name="TextBox 10"/>
          <p:cNvSpPr txBox="1"/>
          <p:nvPr/>
        </p:nvSpPr>
        <p:spPr>
          <a:xfrm>
            <a:off x="609600" y="1591084"/>
            <a:ext cx="4315326" cy="1015663"/>
          </a:xfrm>
          <a:prstGeom prst="rect">
            <a:avLst/>
          </a:prstGeom>
          <a:noFill/>
        </p:spPr>
        <p:txBody>
          <a:bodyPr wrap="square" rtlCol="0">
            <a:spAutoFit/>
          </a:bodyPr>
          <a:lstStyle/>
          <a:p>
            <a:pPr algn="just"/>
            <a:r>
              <a:rPr lang="en-US" sz="1200" dirty="0">
                <a:solidFill>
                  <a:schemeClr val="bg1"/>
                </a:solidFill>
                <a:latin typeface="Franklin Gothic Demi" panose="020B0703020102020204" pitchFamily="34" charset="0"/>
                <a:cs typeface="Arial" panose="020B0604020202020204" pitchFamily="34" charset="0"/>
              </a:rPr>
              <a:t>The new KM3NeT design baseline – blocks of 115 strings (see ORCA inset at right – ARCA spacing is O(100m)) using multi-anode optical modules.  Two sites planned – ARCA (Italy) for the high-energy array and ORCA (France) for neutrino oscillations.  A phased approach: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086392"/>
            <a:ext cx="1701618" cy="2269958"/>
          </a:xfrm>
          <a:prstGeom prst="rect">
            <a:avLst/>
          </a:prstGeom>
        </p:spPr>
      </p:pic>
      <p:sp>
        <p:nvSpPr>
          <p:cNvPr id="13" name="TextBox 12"/>
          <p:cNvSpPr txBox="1"/>
          <p:nvPr/>
        </p:nvSpPr>
        <p:spPr>
          <a:xfrm>
            <a:off x="2549346" y="4205708"/>
            <a:ext cx="2816352" cy="2246769"/>
          </a:xfrm>
          <a:prstGeom prst="rect">
            <a:avLst/>
          </a:prstGeom>
          <a:noFill/>
        </p:spPr>
        <p:txBody>
          <a:bodyPr wrap="square" rtlCol="0">
            <a:spAutoFit/>
          </a:bodyPr>
          <a:lstStyle/>
          <a:p>
            <a:pPr algn="just"/>
            <a:r>
              <a:rPr lang="en-US" sz="1400" dirty="0">
                <a:solidFill>
                  <a:schemeClr val="bg1"/>
                </a:solidFill>
                <a:latin typeface="Franklin Gothic Demi" panose="020B0703020102020204" pitchFamily="34" charset="0"/>
                <a:cs typeface="Arial" panose="020B0604020202020204" pitchFamily="34" charset="0"/>
              </a:rPr>
              <a:t>On Dec 3</a:t>
            </a:r>
            <a:r>
              <a:rPr lang="en-US" sz="1400" baseline="30000" dirty="0">
                <a:solidFill>
                  <a:schemeClr val="bg1"/>
                </a:solidFill>
                <a:latin typeface="Franklin Gothic Demi" panose="020B0703020102020204" pitchFamily="34" charset="0"/>
                <a:cs typeface="Arial" panose="020B0604020202020204" pitchFamily="34" charset="0"/>
              </a:rPr>
              <a:t>rd</a:t>
            </a:r>
            <a:r>
              <a:rPr lang="en-US" sz="1400" dirty="0">
                <a:solidFill>
                  <a:schemeClr val="bg1"/>
                </a:solidFill>
                <a:latin typeface="Franklin Gothic Demi" panose="020B0703020102020204" pitchFamily="34" charset="0"/>
                <a:cs typeface="Arial" panose="020B0604020202020204" pitchFamily="34" charset="0"/>
              </a:rPr>
              <a:t> 2015 the first string was deployed at the Capo </a:t>
            </a:r>
            <a:r>
              <a:rPr lang="en-US" sz="1400" dirty="0" err="1">
                <a:solidFill>
                  <a:schemeClr val="bg1"/>
                </a:solidFill>
                <a:latin typeface="Franklin Gothic Demi" panose="020B0703020102020204" pitchFamily="34" charset="0"/>
                <a:cs typeface="Arial" panose="020B0604020202020204" pitchFamily="34" charset="0"/>
              </a:rPr>
              <a:t>Passero</a:t>
            </a:r>
            <a:r>
              <a:rPr lang="en-US" sz="1400" dirty="0">
                <a:solidFill>
                  <a:schemeClr val="bg1"/>
                </a:solidFill>
                <a:latin typeface="Franklin Gothic Demi" panose="020B0703020102020204" pitchFamily="34" charset="0"/>
                <a:cs typeface="Arial" panose="020B0604020202020204" pitchFamily="34" charset="0"/>
              </a:rPr>
              <a:t> site off SE coast of Sicily.  On 16 May 2016 two more lines deployed.</a:t>
            </a:r>
          </a:p>
          <a:p>
            <a:pPr algn="just"/>
            <a:r>
              <a:rPr lang="en-US" sz="1400" dirty="0">
                <a:solidFill>
                  <a:schemeClr val="bg1"/>
                </a:solidFill>
                <a:latin typeface="Franklin Gothic Demi" panose="020B0703020102020204" pitchFamily="34" charset="0"/>
                <a:cs typeface="Arial" panose="020B0604020202020204" pitchFamily="34" charset="0"/>
              </a:rPr>
              <a:t>Strings are wound up in package shown at left and dropped off deployment vessel.  ROVs then connect to junction box at 3500 m depth.  </a:t>
            </a:r>
          </a:p>
        </p:txBody>
      </p:sp>
      <p:sp>
        <p:nvSpPr>
          <p:cNvPr id="14" name="TextBox 13"/>
          <p:cNvSpPr txBox="1"/>
          <p:nvPr/>
        </p:nvSpPr>
        <p:spPr>
          <a:xfrm>
            <a:off x="609601" y="1103154"/>
            <a:ext cx="4315326" cy="369332"/>
          </a:xfrm>
          <a:prstGeom prst="rect">
            <a:avLst/>
          </a:prstGeom>
          <a:solidFill>
            <a:srgbClr val="C00000"/>
          </a:solidFill>
        </p:spPr>
        <p:txBody>
          <a:bodyPr wrap="square" rtlCol="0">
            <a:spAutoFit/>
          </a:bodyPr>
          <a:lstStyle/>
          <a:p>
            <a:pPr algn="ctr"/>
            <a:r>
              <a:rPr lang="en-US" b="1" dirty="0">
                <a:solidFill>
                  <a:schemeClr val="bg1"/>
                </a:solidFill>
                <a:latin typeface="Franklin Gothic Demi" panose="020B0703020102020204" pitchFamily="34" charset="0"/>
                <a:cs typeface="Arial" panose="020B0604020202020204" pitchFamily="34" charset="0"/>
              </a:rPr>
              <a:t>ARCA / ORCA</a:t>
            </a:r>
          </a:p>
        </p:txBody>
      </p:sp>
    </p:spTree>
    <p:extLst>
      <p:ext uri="{BB962C8B-B14F-4D97-AF65-F5344CB8AC3E}">
        <p14:creationId xmlns:p14="http://schemas.microsoft.com/office/powerpoint/2010/main" val="3294309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Hole Size: Faster Hole Delivery &amp; Less Fuel</a:t>
            </a:r>
          </a:p>
        </p:txBody>
      </p:sp>
      <p:sp>
        <p:nvSpPr>
          <p:cNvPr id="4" name="TextBox 3"/>
          <p:cNvSpPr txBox="1"/>
          <p:nvPr/>
        </p:nvSpPr>
        <p:spPr>
          <a:xfrm>
            <a:off x="838200" y="1412969"/>
            <a:ext cx="5736021" cy="4632037"/>
          </a:xfrm>
          <a:prstGeom prst="rect">
            <a:avLst/>
          </a:prstGeom>
          <a:noFill/>
        </p:spPr>
        <p:txBody>
          <a:bodyPr wrap="square" rtlCol="0">
            <a:spAutoFit/>
          </a:bodyPr>
          <a:lstStyle/>
          <a:p>
            <a:r>
              <a:rPr lang="en-US" sz="2000" dirty="0">
                <a:solidFill>
                  <a:schemeClr val="bg1"/>
                </a:solidFill>
                <a:latin typeface="Franklin Gothic Demi" panose="020B0703020102020204" pitchFamily="34" charset="0"/>
              </a:rPr>
              <a:t>Obvious statement: </a:t>
            </a:r>
            <a:r>
              <a:rPr lang="en-US" sz="2000" dirty="0">
                <a:solidFill>
                  <a:srgbClr val="FFC000"/>
                </a:solidFill>
                <a:latin typeface="Franklin Gothic Demi" panose="020B0703020102020204" pitchFamily="34" charset="0"/>
              </a:rPr>
              <a:t>drilling 140 holes is a big enterprise</a:t>
            </a:r>
            <a:r>
              <a:rPr lang="en-US" sz="2000" dirty="0">
                <a:solidFill>
                  <a:schemeClr val="bg1"/>
                </a:solidFill>
                <a:latin typeface="Franklin Gothic Demi" panose="020B0703020102020204" pitchFamily="34" charset="0"/>
              </a:rPr>
              <a:t>.  </a:t>
            </a:r>
          </a:p>
          <a:p>
            <a:pPr marL="365760" indent="-342900">
              <a:spcBef>
                <a:spcPts val="600"/>
              </a:spcBef>
              <a:buFont typeface="Wingdings" panose="05000000000000000000" pitchFamily="2" charset="2"/>
              <a:buChar char="§"/>
            </a:pPr>
            <a:r>
              <a:rPr lang="en-US" sz="2000" dirty="0">
                <a:solidFill>
                  <a:schemeClr val="bg1"/>
                </a:solidFill>
                <a:latin typeface="Franklin Gothic Demi" panose="020B0703020102020204" pitchFamily="34" charset="0"/>
              </a:rPr>
              <a:t>History tells us that the IceCube drill peaked out around 31h per hole (22h drill + 9h reaming).  </a:t>
            </a:r>
          </a:p>
          <a:p>
            <a:pPr marL="365760" indent="-342900">
              <a:spcBef>
                <a:spcPts val="600"/>
              </a:spcBef>
              <a:buFont typeface="Wingdings" panose="05000000000000000000" pitchFamily="2" charset="2"/>
              <a:buChar char="§"/>
            </a:pPr>
            <a:r>
              <a:rPr lang="en-US" sz="2000" dirty="0">
                <a:solidFill>
                  <a:schemeClr val="bg1"/>
                </a:solidFill>
                <a:latin typeface="Franklin Gothic Demi" panose="020B0703020102020204" pitchFamily="34" charset="0"/>
              </a:rPr>
              <a:t>Shrinking instrument diameter by just 4 cm (IceCube hole is ~60 cm), we can get this down to 25h (20% improvement) and save as much fuel (remember that we pay, theoretically, at least, upwards of $25/gallon at Pole and each hole needs 5500 gallons). </a:t>
            </a:r>
          </a:p>
          <a:p>
            <a:pPr marL="365760" indent="-342900">
              <a:spcBef>
                <a:spcPts val="600"/>
              </a:spcBef>
              <a:buFont typeface="Wingdings" panose="05000000000000000000" pitchFamily="2" charset="2"/>
              <a:buChar char="§"/>
            </a:pPr>
            <a:r>
              <a:rPr lang="en-US" sz="2000" dirty="0">
                <a:solidFill>
                  <a:schemeClr val="bg1"/>
                </a:solidFill>
                <a:latin typeface="Franklin Gothic Demi" panose="020B0703020102020204" pitchFamily="34" charset="0"/>
              </a:rPr>
              <a:t>Further reductions in instrument diameter run into a speed limit but continue quadratic fuel savings.</a:t>
            </a:r>
          </a:p>
        </p:txBody>
      </p:sp>
      <p:sp>
        <p:nvSpPr>
          <p:cNvPr id="6" name="TextBox 5"/>
          <p:cNvSpPr txBox="1"/>
          <p:nvPr/>
        </p:nvSpPr>
        <p:spPr>
          <a:xfrm>
            <a:off x="7157543" y="3536626"/>
            <a:ext cx="4222533" cy="2062103"/>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The slides which follow describe a pilot study into an improved hot water drill conducted over a year in the past.  The engineering team did not have information that smaller instrumentation might be used and it has been optimized to drill large holes.  More engineering development is needed to explore further benefits of smaller holes.</a:t>
            </a:r>
          </a:p>
        </p:txBody>
      </p:sp>
      <p:sp>
        <p:nvSpPr>
          <p:cNvPr id="7" name="Date Placeholder 6"/>
          <p:cNvSpPr>
            <a:spLocks noGrp="1"/>
          </p:cNvSpPr>
          <p:nvPr>
            <p:ph type="dt" sz="half" idx="10"/>
          </p:nvPr>
        </p:nvSpPr>
        <p:spPr/>
        <p:txBody>
          <a:bodyPr/>
          <a:lstStyle/>
          <a:p>
            <a:r>
              <a:rPr lang="en-US" smtClean="0"/>
              <a:t>2019 | 06 | 12</a:t>
            </a:r>
            <a:endParaRPr lang="en-US"/>
          </a:p>
        </p:txBody>
      </p:sp>
      <p:sp>
        <p:nvSpPr>
          <p:cNvPr id="8" name="Footer Placeholder 7"/>
          <p:cNvSpPr>
            <a:spLocks noGrp="1"/>
          </p:cNvSpPr>
          <p:nvPr>
            <p:ph type="ftr" sz="quarter" idx="11"/>
          </p:nvPr>
        </p:nvSpPr>
        <p:spPr/>
        <p:txBody>
          <a:bodyPr/>
          <a:lstStyle/>
          <a:p>
            <a:r>
              <a:rPr lang="fr-FR" smtClean="0"/>
              <a:t>K. Hanson - Madison Bootcamp 2019</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48</a:t>
            </a:fld>
            <a:endParaRPr lang="en-US"/>
          </a:p>
        </p:txBody>
      </p:sp>
      <p:pic>
        <p:nvPicPr>
          <p:cNvPr id="10" name="Picture 9"/>
          <p:cNvPicPr>
            <a:picLocks noChangeAspect="1"/>
          </p:cNvPicPr>
          <p:nvPr/>
        </p:nvPicPr>
        <p:blipFill>
          <a:blip r:embed="rId2"/>
          <a:stretch>
            <a:fillRect/>
          </a:stretch>
        </p:blipFill>
        <p:spPr>
          <a:xfrm>
            <a:off x="6785714" y="1292750"/>
            <a:ext cx="4720487" cy="1865526"/>
          </a:xfrm>
          <a:prstGeom prst="rect">
            <a:avLst/>
          </a:prstGeom>
        </p:spPr>
      </p:pic>
    </p:spTree>
    <p:extLst>
      <p:ext uri="{BB962C8B-B14F-4D97-AF65-F5344CB8AC3E}">
        <p14:creationId xmlns:p14="http://schemas.microsoft.com/office/powerpoint/2010/main" val="82347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Veto</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25"/>
          <a:stretch/>
        </p:blipFill>
        <p:spPr bwMode="auto">
          <a:xfrm>
            <a:off x="1897252" y="1374605"/>
            <a:ext cx="2981915" cy="2718725"/>
          </a:xfrm>
          <a:prstGeom prst="rect">
            <a:avLst/>
          </a:prstGeom>
          <a:ln>
            <a:noFill/>
          </a:ln>
          <a:extLst>
            <a:ext uri="{53640926-AAD7-44d8-BBD7-CCE9431645EC}">
              <a14:shadowObscured xmlns="" xmlns:a14="http://schemas.microsoft.com/office/drawing/2010/main" xmlns:mv="urn:schemas-microsoft-com:mac:vml" xmlns:mc="http://schemas.openxmlformats.org/markup-compatibility/2006" xmlns:lc="http://schemas.openxmlformats.org/drawingml/2006/lockedCanvas"/>
            </a:ext>
          </a:extLst>
        </p:spPr>
      </p:pic>
      <p:pic>
        <p:nvPicPr>
          <p:cNvPr id="8" name="Picture 7" descr="CumulativeRadiusRatio_South_10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3311" y="1085446"/>
            <a:ext cx="6874577" cy="509985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 uri="{91240B29-F687-4f45-9708-019B960494DF}">
              <a14:hiddenLine xmlns="" xmlns:a14="http://schemas.microsoft.com/office/drawing/2010/main" xmlns:mv="urn:schemas-microsoft-com:mac:vml" xmlns:mc="http://schemas.openxmlformats.org/markup-compatibility/2006" xmlns:lc="http://schemas.openxmlformats.org/drawingml/2006/lockedCanvas" w="9525">
                <a:solidFill>
                  <a:srgbClr val="000000"/>
                </a:solidFill>
                <a:miter lim="800000"/>
                <a:headEnd/>
                <a:tailEnd/>
              </a14:hiddenLine>
            </a:ext>
          </a:extLst>
        </p:spPr>
      </p:pic>
      <p:sp>
        <p:nvSpPr>
          <p:cNvPr id="18" name="Date Placeholder 17"/>
          <p:cNvSpPr>
            <a:spLocks noGrp="1"/>
          </p:cNvSpPr>
          <p:nvPr>
            <p:ph type="dt" sz="half" idx="10"/>
          </p:nvPr>
        </p:nvSpPr>
        <p:spPr/>
        <p:txBody>
          <a:bodyPr/>
          <a:lstStyle/>
          <a:p>
            <a:r>
              <a:rPr lang="en-US" smtClean="0"/>
              <a:t>2019 | 06 | 12</a:t>
            </a:r>
            <a:endParaRPr lang="en-US"/>
          </a:p>
        </p:txBody>
      </p:sp>
      <p:sp>
        <p:nvSpPr>
          <p:cNvPr id="19" name="Footer Placeholder 18"/>
          <p:cNvSpPr>
            <a:spLocks noGrp="1"/>
          </p:cNvSpPr>
          <p:nvPr>
            <p:ph type="ftr" sz="quarter" idx="11"/>
          </p:nvPr>
        </p:nvSpPr>
        <p:spPr/>
        <p:txBody>
          <a:bodyPr/>
          <a:lstStyle/>
          <a:p>
            <a:r>
              <a:rPr lang="fr-FR" smtClean="0"/>
              <a:t>K. Hanson - Madison Bootcamp 2019</a:t>
            </a:r>
            <a:endParaRPr lang="en-US"/>
          </a:p>
        </p:txBody>
      </p:sp>
      <p:sp>
        <p:nvSpPr>
          <p:cNvPr id="20" name="Slide Number Placeholder 19"/>
          <p:cNvSpPr>
            <a:spLocks noGrp="1"/>
          </p:cNvSpPr>
          <p:nvPr>
            <p:ph type="sldNum" sz="quarter" idx="12"/>
          </p:nvPr>
        </p:nvSpPr>
        <p:spPr/>
        <p:txBody>
          <a:bodyPr/>
          <a:lstStyle/>
          <a:p>
            <a:fld id="{A06C4592-94FC-4A24-9C11-938348FC8AD6}" type="slidenum">
              <a:rPr lang="en-US" smtClean="0"/>
              <a:t>49</a:t>
            </a:fld>
            <a:endParaRPr lang="en-US"/>
          </a:p>
        </p:txBody>
      </p:sp>
      <p:sp>
        <p:nvSpPr>
          <p:cNvPr id="4" name="TextBox 3"/>
          <p:cNvSpPr txBox="1"/>
          <p:nvPr/>
        </p:nvSpPr>
        <p:spPr>
          <a:xfrm>
            <a:off x="1897252" y="4208952"/>
            <a:ext cx="2981915" cy="2308324"/>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cs typeface="Arial" panose="020B0604020202020204" pitchFamily="34" charset="0"/>
              </a:rPr>
              <a:t>Generic surface array simulations just released at IceCube Gen2 meeting actually predict substantive gains in several </a:t>
            </a:r>
            <a:r>
              <a:rPr lang="en-US" sz="1600" dirty="0" err="1">
                <a:solidFill>
                  <a:schemeClr val="bg1"/>
                </a:solidFill>
                <a:latin typeface="Franklin Gothic Demi" panose="020B0703020102020204" pitchFamily="34" charset="0"/>
                <a:cs typeface="Arial" panose="020B0604020202020204" pitchFamily="34" charset="0"/>
              </a:rPr>
              <a:t>FoM</a:t>
            </a:r>
            <a:r>
              <a:rPr lang="en-US" sz="1600" dirty="0">
                <a:solidFill>
                  <a:schemeClr val="bg1"/>
                </a:solidFill>
                <a:latin typeface="Franklin Gothic Demi" panose="020B0703020102020204" pitchFamily="34" charset="0"/>
                <a:cs typeface="Arial" panose="020B0604020202020204" pitchFamily="34" charset="0"/>
              </a:rPr>
              <a:t> for CRA in the 10’s of millions price. Technology still unspecified: scintillator, frozen pool, IACT(??) or combo.</a:t>
            </a:r>
          </a:p>
        </p:txBody>
      </p:sp>
    </p:spTree>
    <p:extLst>
      <p:ext uri="{BB962C8B-B14F-4D97-AF65-F5344CB8AC3E}">
        <p14:creationId xmlns:p14="http://schemas.microsoft.com/office/powerpoint/2010/main" val="810252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291020" y="754394"/>
            <a:ext cx="1900981" cy="5262979"/>
          </a:xfrm>
          <a:prstGeom prst="rect">
            <a:avLst/>
          </a:prstGeom>
          <a:noFill/>
        </p:spPr>
        <p:txBody>
          <a:bodyPr wrap="square" rtlCol="0">
            <a:spAutoFit/>
          </a:bodyPr>
          <a:lstStyle/>
          <a:p>
            <a:r>
              <a:rPr lang="en-US" sz="1400" dirty="0">
                <a:solidFill>
                  <a:schemeClr val="bg1"/>
                </a:solidFill>
                <a:latin typeface="Franklin Gothic Demi" panose="020B0703020102020204" pitchFamily="34" charset="0"/>
              </a:rPr>
              <a:t>The IceCube Collaboration includes &gt; 300 researchers from 47 institutes in 12 countries.</a:t>
            </a:r>
          </a:p>
          <a:p>
            <a:endParaRPr lang="en-US" sz="1400" dirty="0">
              <a:solidFill>
                <a:schemeClr val="bg1"/>
              </a:solidFill>
              <a:latin typeface="Franklin Gothic Demi" panose="020B0703020102020204" pitchFamily="34" charset="0"/>
            </a:endParaRPr>
          </a:p>
          <a:p>
            <a:r>
              <a:rPr lang="en-US" sz="1400" dirty="0">
                <a:solidFill>
                  <a:schemeClr val="bg1"/>
                </a:solidFill>
                <a:latin typeface="Franklin Gothic Demi" panose="020B0703020102020204" pitchFamily="34" charset="0"/>
              </a:rPr>
              <a:t>IceCube is one of the NSF’s large facilities (LIGO, LSST, … 2 dozen others).  </a:t>
            </a:r>
          </a:p>
          <a:p>
            <a:endParaRPr lang="en-US" sz="1400" dirty="0">
              <a:solidFill>
                <a:schemeClr val="bg1"/>
              </a:solidFill>
              <a:latin typeface="Franklin Gothic Demi" panose="020B0703020102020204" pitchFamily="34" charset="0"/>
            </a:endParaRPr>
          </a:p>
          <a:p>
            <a:r>
              <a:rPr lang="en-US" sz="1400" dirty="0">
                <a:solidFill>
                  <a:schemeClr val="bg1"/>
                </a:solidFill>
                <a:latin typeface="Franklin Gothic Demi" panose="020B0703020102020204" pitchFamily="34" charset="0"/>
              </a:rPr>
              <a:t>The Operations and Management of the facility is handled by WIPAC at UW-Madison.  In addition to having a large science group, our center supports the technical aspects: computing, data storage, detector maintenance,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91020" cy="6858000"/>
          </a:xfrm>
          <a:prstGeom prst="rect">
            <a:avLst/>
          </a:prstGeom>
        </p:spPr>
      </p:pic>
    </p:spTree>
    <p:extLst>
      <p:ext uri="{BB962C8B-B14F-4D97-AF65-F5344CB8AC3E}">
        <p14:creationId xmlns:p14="http://schemas.microsoft.com/office/powerpoint/2010/main" val="8470348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Scintillator Module ‘Prototypes’</a:t>
            </a:r>
          </a:p>
        </p:txBody>
      </p:sp>
      <p:pic>
        <p:nvPicPr>
          <p:cNvPr id="3" name="Picture 2"/>
          <p:cNvPicPr>
            <a:picLocks noChangeAspect="1"/>
          </p:cNvPicPr>
          <p:nvPr/>
        </p:nvPicPr>
        <p:blipFill>
          <a:blip r:embed="rId2"/>
          <a:stretch>
            <a:fillRect/>
          </a:stretch>
        </p:blipFill>
        <p:spPr>
          <a:xfrm>
            <a:off x="3295543" y="1576515"/>
            <a:ext cx="8591616" cy="4660709"/>
          </a:xfrm>
          <a:prstGeom prst="rect">
            <a:avLst/>
          </a:prstGeom>
        </p:spPr>
      </p:pic>
      <p:sp>
        <p:nvSpPr>
          <p:cNvPr id="4" name="TextBox 3"/>
          <p:cNvSpPr txBox="1"/>
          <p:nvPr/>
        </p:nvSpPr>
        <p:spPr>
          <a:xfrm>
            <a:off x="231517" y="1890932"/>
            <a:ext cx="2929126" cy="4031873"/>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Deploying thin sheets of extruded scintillator panels from MINOS: WLS fiber readout.  Being deployed for purpose of understanding snow accumulation on IceTop tanks</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Panels are cheap (these are free in fact).  Extruded scintillator is 10x cheaper than cast plastic.</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2 sheets left for Pole Sept 2015, installed Jan 2016, working.</a:t>
            </a:r>
          </a:p>
        </p:txBody>
      </p:sp>
      <p:sp>
        <p:nvSpPr>
          <p:cNvPr id="5" name="Date Placeholder 4"/>
          <p:cNvSpPr>
            <a:spLocks noGrp="1"/>
          </p:cNvSpPr>
          <p:nvPr>
            <p:ph type="dt" sz="half" idx="10"/>
          </p:nvPr>
        </p:nvSpPr>
        <p:spPr/>
        <p:txBody>
          <a:bodyPr/>
          <a:lstStyle/>
          <a:p>
            <a:r>
              <a:rPr lang="en-US" smtClean="0"/>
              <a:t>2019 | 06 | 12</a:t>
            </a:r>
            <a:endParaRPr lang="en-US"/>
          </a:p>
        </p:txBody>
      </p:sp>
      <p:sp>
        <p:nvSpPr>
          <p:cNvPr id="6" name="Footer Placeholder 5"/>
          <p:cNvSpPr>
            <a:spLocks noGrp="1"/>
          </p:cNvSpPr>
          <p:nvPr>
            <p:ph type="ftr" sz="quarter" idx="11"/>
          </p:nvPr>
        </p:nvSpPr>
        <p:spPr/>
        <p:txBody>
          <a:bodyPr/>
          <a:lstStyle/>
          <a:p>
            <a:r>
              <a:rPr lang="fr-FR" smtClean="0"/>
              <a:t>K. Hanson - Madison Bootcamp 2019</a:t>
            </a:r>
            <a:endParaRPr lang="en-US"/>
          </a:p>
        </p:txBody>
      </p:sp>
      <p:sp>
        <p:nvSpPr>
          <p:cNvPr id="7" name="Slide Number Placeholder 6"/>
          <p:cNvSpPr>
            <a:spLocks noGrp="1"/>
          </p:cNvSpPr>
          <p:nvPr>
            <p:ph type="sldNum" sz="quarter" idx="12"/>
          </p:nvPr>
        </p:nvSpPr>
        <p:spPr/>
        <p:txBody>
          <a:bodyPr/>
          <a:lstStyle/>
          <a:p>
            <a:fld id="{A06C4592-94FC-4A24-9C11-938348FC8AD6}" type="slidenum">
              <a:rPr lang="en-US" smtClean="0"/>
              <a:t>50</a:t>
            </a:fld>
            <a:endParaRPr lang="en-US"/>
          </a:p>
        </p:txBody>
      </p:sp>
    </p:spTree>
    <p:extLst>
      <p:ext uri="{BB962C8B-B14F-4D97-AF65-F5344CB8AC3E}">
        <p14:creationId xmlns:p14="http://schemas.microsoft.com/office/powerpoint/2010/main" val="1984133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 Approaches to Consider</a:t>
            </a:r>
          </a:p>
        </p:txBody>
      </p:sp>
      <p:sp>
        <p:nvSpPr>
          <p:cNvPr id="4" name="Date Placeholder 3"/>
          <p:cNvSpPr>
            <a:spLocks noGrp="1"/>
          </p:cNvSpPr>
          <p:nvPr>
            <p:ph type="dt" sz="half" idx="10"/>
          </p:nvPr>
        </p:nvSpPr>
        <p:spPr/>
        <p:txBody>
          <a:bodyPr/>
          <a:lstStyle/>
          <a:p>
            <a:r>
              <a:rPr lang="en-US" smtClean="0"/>
              <a:t>2019 | 06 | 12</a:t>
            </a:r>
            <a:endParaRPr lang="en-US"/>
          </a:p>
        </p:txBody>
      </p:sp>
      <p:sp>
        <p:nvSpPr>
          <p:cNvPr id="7" name="Footer Placeholder 6"/>
          <p:cNvSpPr>
            <a:spLocks noGrp="1"/>
          </p:cNvSpPr>
          <p:nvPr>
            <p:ph type="ftr" sz="quarter" idx="11"/>
          </p:nvPr>
        </p:nvSpPr>
        <p:spPr/>
        <p:txBody>
          <a:bodyPr/>
          <a:lstStyle/>
          <a:p>
            <a:r>
              <a:rPr lang="fr-FR" smtClean="0"/>
              <a:t>K. Hanson - Madison Bootcamp 2019</a:t>
            </a:r>
            <a:endParaRPr lang="en-US"/>
          </a:p>
        </p:txBody>
      </p:sp>
      <p:sp>
        <p:nvSpPr>
          <p:cNvPr id="8" name="Slide Number Placeholder 7"/>
          <p:cNvSpPr>
            <a:spLocks noGrp="1"/>
          </p:cNvSpPr>
          <p:nvPr>
            <p:ph type="sldNum" sz="quarter" idx="12"/>
          </p:nvPr>
        </p:nvSpPr>
        <p:spPr/>
        <p:txBody>
          <a:bodyPr/>
          <a:lstStyle/>
          <a:p>
            <a:fld id="{F0F7ECB3-6FC6-482E-B0EF-EA4290BB848A}" type="slidenum">
              <a:rPr lang="en-US" smtClean="0"/>
              <a:t>51</a:t>
            </a:fld>
            <a:endParaRPr lang="en-US"/>
          </a:p>
        </p:txBody>
      </p:sp>
      <p:sp>
        <p:nvSpPr>
          <p:cNvPr id="3" name="Content Placeholder 2"/>
          <p:cNvSpPr>
            <a:spLocks noGrp="1"/>
          </p:cNvSpPr>
          <p:nvPr>
            <p:ph idx="4294967295"/>
          </p:nvPr>
        </p:nvSpPr>
        <p:spPr>
          <a:xfrm>
            <a:off x="762000" y="1158875"/>
            <a:ext cx="10722864" cy="4953000"/>
          </a:xfrm>
        </p:spPr>
        <p:txBody>
          <a:bodyPr numCol="2">
            <a:normAutofit/>
          </a:bodyPr>
          <a:lstStyle/>
          <a:p>
            <a:pPr marL="0" indent="0">
              <a:buNone/>
            </a:pPr>
            <a:r>
              <a:rPr lang="en-US" dirty="0">
                <a:solidFill>
                  <a:schemeClr val="bg1"/>
                </a:solidFill>
                <a:latin typeface="Franklin Gothic Demi" panose="020B0703020102020204" pitchFamily="34" charset="0"/>
                <a:cs typeface="Arial" panose="020B0604020202020204" pitchFamily="34" charset="0"/>
              </a:rPr>
              <a:t>The preceding slides describe only one possible approach.  Other approaches should be considered:</a:t>
            </a:r>
          </a:p>
          <a:p>
            <a:r>
              <a:rPr lang="en-US" dirty="0">
                <a:solidFill>
                  <a:schemeClr val="bg1"/>
                </a:solidFill>
                <a:latin typeface="Franklin Gothic Demi" panose="020B0703020102020204" pitchFamily="34" charset="0"/>
                <a:cs typeface="Arial" panose="020B0604020202020204" pitchFamily="34" charset="0"/>
              </a:rPr>
              <a:t>Minimal EHWD Restart (PINGU drill plan from 2013)</a:t>
            </a:r>
          </a:p>
          <a:p>
            <a:pPr lvl="1"/>
            <a:r>
              <a:rPr lang="en-US" dirty="0">
                <a:solidFill>
                  <a:schemeClr val="bg1"/>
                </a:solidFill>
                <a:latin typeface="Franklin Gothic Demi" panose="020B0703020102020204" pitchFamily="34" charset="0"/>
                <a:cs typeface="Arial" panose="020B0604020202020204" pitchFamily="34" charset="0"/>
              </a:rPr>
              <a:t>Replace equipment</a:t>
            </a:r>
          </a:p>
          <a:p>
            <a:pPr lvl="1"/>
            <a:r>
              <a:rPr lang="en-US" dirty="0">
                <a:solidFill>
                  <a:schemeClr val="bg1"/>
                </a:solidFill>
                <a:latin typeface="Franklin Gothic Demi" panose="020B0703020102020204" pitchFamily="34" charset="0"/>
                <a:cs typeface="Arial" panose="020B0604020202020204" pitchFamily="34" charset="0"/>
              </a:rPr>
              <a:t>Drill up to a couple dozen holes before boilers die</a:t>
            </a:r>
          </a:p>
          <a:p>
            <a:r>
              <a:rPr lang="en-US" dirty="0">
                <a:solidFill>
                  <a:schemeClr val="bg1"/>
                </a:solidFill>
                <a:latin typeface="Franklin Gothic Demi" panose="020B0703020102020204" pitchFamily="34" charset="0"/>
                <a:cs typeface="Arial" panose="020B0604020202020204" pitchFamily="34" charset="0"/>
              </a:rPr>
              <a:t>Other boiler options (fewer, larger boilers)</a:t>
            </a:r>
          </a:p>
          <a:p>
            <a:r>
              <a:rPr lang="en-US" dirty="0">
                <a:solidFill>
                  <a:schemeClr val="bg1"/>
                </a:solidFill>
                <a:latin typeface="Franklin Gothic Demi" panose="020B0703020102020204" pitchFamily="34" charset="0"/>
                <a:cs typeface="Arial" panose="020B0604020202020204" pitchFamily="34" charset="0"/>
              </a:rPr>
              <a:t>Hybrid options – some </a:t>
            </a:r>
            <a:r>
              <a:rPr lang="en-US" dirty="0" err="1">
                <a:solidFill>
                  <a:schemeClr val="bg1"/>
                </a:solidFill>
                <a:latin typeface="Franklin Gothic Demi" panose="020B0703020102020204" pitchFamily="34" charset="0"/>
                <a:cs typeface="Arial" panose="020B0604020202020204" pitchFamily="34" charset="0"/>
              </a:rPr>
              <a:t>microturbines</a:t>
            </a:r>
            <a:r>
              <a:rPr lang="en-US" dirty="0">
                <a:solidFill>
                  <a:schemeClr val="bg1"/>
                </a:solidFill>
                <a:latin typeface="Franklin Gothic Demi" panose="020B0703020102020204" pitchFamily="34" charset="0"/>
                <a:cs typeface="Arial" panose="020B0604020202020204" pitchFamily="34" charset="0"/>
              </a:rPr>
              <a:t>, some boilers</a:t>
            </a:r>
          </a:p>
          <a:p>
            <a:r>
              <a:rPr lang="en-US" dirty="0">
                <a:solidFill>
                  <a:schemeClr val="bg1"/>
                </a:solidFill>
                <a:latin typeface="Franklin Gothic Demi" panose="020B0703020102020204" pitchFamily="34" charset="0"/>
                <a:cs typeface="Arial" panose="020B0604020202020204" pitchFamily="34" charset="0"/>
              </a:rPr>
              <a:t>Alternative approaches are centered around thermal plant, whereas packaging is likely to stick with the air-ride cargo sled concept</a:t>
            </a:r>
          </a:p>
          <a:p>
            <a:r>
              <a:rPr lang="en-US" dirty="0">
                <a:solidFill>
                  <a:schemeClr val="bg1"/>
                </a:solidFill>
                <a:latin typeface="Franklin Gothic Demi" panose="020B0703020102020204" pitchFamily="34" charset="0"/>
                <a:cs typeface="Arial" panose="020B0604020202020204" pitchFamily="34" charset="0"/>
              </a:rPr>
              <a:t>Build two drills and cut production time by significant amount – this is now becoming the baseline plan.</a:t>
            </a:r>
          </a:p>
        </p:txBody>
      </p:sp>
    </p:spTree>
    <p:extLst>
      <p:ext uri="{BB962C8B-B14F-4D97-AF65-F5344CB8AC3E}">
        <p14:creationId xmlns:p14="http://schemas.microsoft.com/office/powerpoint/2010/main" val="3187782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8C6C4F08-829B-9848-B3C5-BF3B3ABB6F5B}" type="slidenum">
              <a:rPr lang="en-US" smtClean="0"/>
              <a:t>52</a:t>
            </a:fld>
            <a:endParaRPr lang="en-US"/>
          </a:p>
        </p:txBody>
      </p:sp>
      <p:pic>
        <p:nvPicPr>
          <p:cNvPr id="6" name="Picture 5"/>
          <p:cNvPicPr>
            <a:picLocks noChangeAspect="1"/>
          </p:cNvPicPr>
          <p:nvPr/>
        </p:nvPicPr>
        <p:blipFill>
          <a:blip r:embed="rId3"/>
          <a:stretch>
            <a:fillRect/>
          </a:stretch>
        </p:blipFill>
        <p:spPr>
          <a:xfrm>
            <a:off x="762000" y="1225174"/>
            <a:ext cx="5151729" cy="237623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1228" y="3812205"/>
            <a:ext cx="3546773" cy="2379770"/>
          </a:xfrm>
          <a:prstGeom prst="rect">
            <a:avLst/>
          </a:prstGeom>
        </p:spPr>
      </p:pic>
      <p:sp>
        <p:nvSpPr>
          <p:cNvPr id="8" name="TextBox 7"/>
          <p:cNvSpPr txBox="1"/>
          <p:nvPr/>
        </p:nvSpPr>
        <p:spPr>
          <a:xfrm>
            <a:off x="6522720" y="1178362"/>
            <a:ext cx="5142807" cy="2123658"/>
          </a:xfrm>
          <a:prstGeom prst="rect">
            <a:avLst/>
          </a:prstGeom>
          <a:noFill/>
        </p:spPr>
        <p:txBody>
          <a:bodyPr wrap="square" rtlCol="0">
            <a:spAutoFit/>
          </a:bodyPr>
          <a:lstStyle/>
          <a:p>
            <a:pPr>
              <a:spcAft>
                <a:spcPts val="1200"/>
              </a:spcAft>
            </a:pPr>
            <a:r>
              <a:rPr lang="en-US" sz="1600" dirty="0">
                <a:solidFill>
                  <a:schemeClr val="bg1"/>
                </a:solidFill>
                <a:latin typeface="Franklin Gothic Demi" panose="020B0703020102020204" pitchFamily="34" charset="0"/>
                <a:cs typeface="Optima"/>
              </a:rPr>
              <a:t>The complex ice structure deposited over 100 k-</a:t>
            </a:r>
            <a:r>
              <a:rPr lang="en-US" sz="1600" dirty="0" err="1">
                <a:solidFill>
                  <a:schemeClr val="bg1"/>
                </a:solidFill>
                <a:latin typeface="Franklin Gothic Demi" panose="020B0703020102020204" pitchFamily="34" charset="0"/>
                <a:cs typeface="Optima"/>
              </a:rPr>
              <a:t>yr</a:t>
            </a:r>
            <a:r>
              <a:rPr lang="en-US" sz="1600" dirty="0">
                <a:solidFill>
                  <a:schemeClr val="bg1"/>
                </a:solidFill>
                <a:latin typeface="Franklin Gothic Demi" panose="020B0703020102020204" pitchFamily="34" charset="0"/>
                <a:cs typeface="Optima"/>
              </a:rPr>
              <a:t> contains much structure and is prominent challenge for IceCube:</a:t>
            </a:r>
          </a:p>
          <a:p>
            <a:pPr marL="285750" indent="-285750">
              <a:spcAft>
                <a:spcPts val="1200"/>
              </a:spcAft>
              <a:buFont typeface="Arial"/>
              <a:buChar char="•"/>
            </a:pPr>
            <a:r>
              <a:rPr lang="en-US" sz="1600" dirty="0">
                <a:solidFill>
                  <a:schemeClr val="bg1"/>
                </a:solidFill>
                <a:latin typeface="Franklin Gothic Demi" panose="020B0703020102020204" pitchFamily="34" charset="0"/>
                <a:cs typeface="Optima"/>
              </a:rPr>
              <a:t>Simulation of 10</a:t>
            </a:r>
            <a:r>
              <a:rPr lang="en-US" sz="1600" baseline="30000" dirty="0">
                <a:solidFill>
                  <a:schemeClr val="bg1"/>
                </a:solidFill>
                <a:latin typeface="Franklin Gothic Demi" panose="020B0703020102020204" pitchFamily="34" charset="0"/>
                <a:cs typeface="Optima"/>
              </a:rPr>
              <a:t>10</a:t>
            </a:r>
            <a:r>
              <a:rPr lang="en-US" sz="1600" dirty="0">
                <a:solidFill>
                  <a:schemeClr val="bg1"/>
                </a:solidFill>
                <a:latin typeface="Franklin Gothic Demi" panose="020B0703020102020204" pitchFamily="34" charset="0"/>
                <a:cs typeface="Optima"/>
              </a:rPr>
              <a:t> photons or more for high energy events now possible with GPU acceleration</a:t>
            </a:r>
          </a:p>
          <a:p>
            <a:pPr marL="285750" indent="-285750">
              <a:spcAft>
                <a:spcPts val="1200"/>
              </a:spcAft>
              <a:buFont typeface="Arial"/>
              <a:buChar char="•"/>
            </a:pPr>
            <a:r>
              <a:rPr lang="en-US" sz="1600" dirty="0">
                <a:solidFill>
                  <a:schemeClr val="bg1"/>
                </a:solidFill>
                <a:latin typeface="Franklin Gothic Demi" panose="020B0703020102020204" pitchFamily="34" charset="0"/>
                <a:cs typeface="Optima"/>
              </a:rPr>
              <a:t>Not only is there z structure, there is tilt and directional anisotropy!</a:t>
            </a:r>
          </a:p>
        </p:txBody>
      </p:sp>
      <p:sp>
        <p:nvSpPr>
          <p:cNvPr id="9" name="TextBox 8"/>
          <p:cNvSpPr txBox="1"/>
          <p:nvPr/>
        </p:nvSpPr>
        <p:spPr>
          <a:xfrm>
            <a:off x="762001" y="3812205"/>
            <a:ext cx="5151728" cy="2031325"/>
          </a:xfrm>
          <a:prstGeom prst="rect">
            <a:avLst/>
          </a:prstGeom>
          <a:noFill/>
        </p:spPr>
        <p:txBody>
          <a:bodyPr wrap="square" rtlCol="0">
            <a:spAutoFit/>
          </a:bodyPr>
          <a:lstStyle/>
          <a:p>
            <a:pPr>
              <a:spcAft>
                <a:spcPts val="1200"/>
              </a:spcAft>
            </a:pPr>
            <a:r>
              <a:rPr lang="en-US" sz="1600" dirty="0">
                <a:solidFill>
                  <a:schemeClr val="bg1"/>
                </a:solidFill>
                <a:latin typeface="Franklin Gothic Demi" panose="020B0703020102020204" pitchFamily="34" charset="0"/>
                <a:cs typeface="Optima"/>
              </a:rPr>
              <a:t>Ice properties measured with in-ice calibration sources:</a:t>
            </a:r>
          </a:p>
          <a:p>
            <a:pPr marL="177800" indent="-177800">
              <a:spcAft>
                <a:spcPts val="1200"/>
              </a:spcAft>
              <a:buFont typeface="Arial"/>
              <a:buChar char="•"/>
            </a:pPr>
            <a:r>
              <a:rPr lang="en-US" sz="1600" dirty="0">
                <a:solidFill>
                  <a:schemeClr val="bg1"/>
                </a:solidFill>
                <a:latin typeface="Franklin Gothic Demi" panose="020B0703020102020204" pitchFamily="34" charset="0"/>
                <a:cs typeface="Optima"/>
              </a:rPr>
              <a:t>12 high brightness 400 nm LEDs per DOM – a few DOMs have different colors;</a:t>
            </a:r>
          </a:p>
          <a:p>
            <a:pPr marL="177800" indent="-177800">
              <a:spcAft>
                <a:spcPts val="1200"/>
              </a:spcAft>
              <a:buFont typeface="Arial"/>
              <a:buChar char="•"/>
            </a:pPr>
            <a:r>
              <a:rPr lang="en-US" sz="1600" dirty="0">
                <a:solidFill>
                  <a:schemeClr val="bg1"/>
                </a:solidFill>
                <a:latin typeface="Franklin Gothic Demi" panose="020B0703020102020204" pitchFamily="34" charset="0"/>
                <a:cs typeface="Optima"/>
              </a:rPr>
              <a:t>Handful of special calibrated sources;</a:t>
            </a:r>
          </a:p>
          <a:p>
            <a:pPr marL="177800" indent="-177800">
              <a:spcAft>
                <a:spcPts val="1200"/>
              </a:spcAft>
              <a:buFont typeface="Arial"/>
              <a:buChar char="•"/>
            </a:pPr>
            <a:r>
              <a:rPr lang="en-US" sz="1600" dirty="0">
                <a:solidFill>
                  <a:schemeClr val="bg1"/>
                </a:solidFill>
                <a:latin typeface="Franklin Gothic Demi" panose="020B0703020102020204" pitchFamily="34" charset="0"/>
                <a:cs typeface="Optima"/>
              </a:rPr>
              <a:t>Dedicated dust logging of boreholes – IceCube also contains a few glaciologists.</a:t>
            </a:r>
          </a:p>
        </p:txBody>
      </p:sp>
    </p:spTree>
    <p:extLst>
      <p:ext uri="{BB962C8B-B14F-4D97-AF65-F5344CB8AC3E}">
        <p14:creationId xmlns:p14="http://schemas.microsoft.com/office/powerpoint/2010/main" val="820191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Large Facility Project Projections</a:t>
            </a:r>
          </a:p>
        </p:txBody>
      </p:sp>
      <p:pic>
        <p:nvPicPr>
          <p:cNvPr id="5" name="Picture 4"/>
          <p:cNvPicPr>
            <a:picLocks noChangeAspect="1"/>
          </p:cNvPicPr>
          <p:nvPr/>
        </p:nvPicPr>
        <p:blipFill>
          <a:blip r:embed="rId2"/>
          <a:stretch>
            <a:fillRect/>
          </a:stretch>
        </p:blipFill>
        <p:spPr>
          <a:xfrm>
            <a:off x="4459384" y="1612247"/>
            <a:ext cx="7442461" cy="4275761"/>
          </a:xfrm>
          <a:prstGeom prst="rect">
            <a:avLst/>
          </a:prstGeom>
        </p:spPr>
      </p:pic>
      <p:sp>
        <p:nvSpPr>
          <p:cNvPr id="6" name="TextBox 5"/>
          <p:cNvSpPr txBox="1"/>
          <p:nvPr/>
        </p:nvSpPr>
        <p:spPr>
          <a:xfrm>
            <a:off x="762000" y="1612247"/>
            <a:ext cx="3597729" cy="4524315"/>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I used to offer budgetary estimates for Gen2.  Based on “bottoms-up” costing from IceCube even these projections were likely off by ±50%. Now with an open box on design I’m not even going to waste your time.  Nonetheless, I think it’s safe to say we are talking over $150 million USD.  For NSF this means MREFC from NSF’s large facilities office (LIGO, IceCube, LSST, ALMA, …) – </a:t>
            </a:r>
            <a:r>
              <a:rPr lang="en-US" sz="1600" dirty="0">
                <a:solidFill>
                  <a:srgbClr val="FFFF00"/>
                </a:solidFill>
                <a:latin typeface="Franklin Gothic Demi" panose="020B0703020102020204" pitchFamily="34" charset="0"/>
              </a:rPr>
              <a:t>not R&amp;RA money.</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Going by </a:t>
            </a:r>
            <a:r>
              <a:rPr lang="en-US" sz="1600" dirty="0">
                <a:solidFill>
                  <a:schemeClr val="bg1"/>
                </a:solidFill>
                <a:latin typeface="Franklin Gothic Demi" panose="020B0703020102020204" pitchFamily="34" charset="0"/>
                <a:hlinkClick r:id="rId3"/>
              </a:rPr>
              <a:t>the book</a:t>
            </a:r>
            <a:r>
              <a:rPr lang="en-US" sz="1600" dirty="0">
                <a:solidFill>
                  <a:schemeClr val="bg1"/>
                </a:solidFill>
                <a:latin typeface="Franklin Gothic Demi" panose="020B0703020102020204" pitchFamily="34" charset="0"/>
              </a:rPr>
              <a:t> we think we will probably spend the next 2 years in R&amp;D phase, then, hopefully, board the on-ramp to MREFC still with years before construction starts mid-2020’s.</a:t>
            </a:r>
          </a:p>
        </p:txBody>
      </p:sp>
      <p:sp>
        <p:nvSpPr>
          <p:cNvPr id="7" name="Date Placeholder 6"/>
          <p:cNvSpPr>
            <a:spLocks noGrp="1"/>
          </p:cNvSpPr>
          <p:nvPr>
            <p:ph type="dt" sz="half" idx="10"/>
          </p:nvPr>
        </p:nvSpPr>
        <p:spPr/>
        <p:txBody>
          <a:bodyPr/>
          <a:lstStyle/>
          <a:p>
            <a:r>
              <a:rPr lang="en-US" smtClean="0"/>
              <a:t>2019 | 06 | 12</a:t>
            </a:r>
            <a:endParaRPr lang="en-US"/>
          </a:p>
        </p:txBody>
      </p:sp>
      <p:sp>
        <p:nvSpPr>
          <p:cNvPr id="8" name="Footer Placeholder 7"/>
          <p:cNvSpPr>
            <a:spLocks noGrp="1"/>
          </p:cNvSpPr>
          <p:nvPr>
            <p:ph type="ftr" sz="quarter" idx="11"/>
          </p:nvPr>
        </p:nvSpPr>
        <p:spPr/>
        <p:txBody>
          <a:bodyPr/>
          <a:lstStyle/>
          <a:p>
            <a:r>
              <a:rPr lang="fr-FR" smtClean="0"/>
              <a:t>K. Hanson - Madison Bootcamp 2019</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53</a:t>
            </a:fld>
            <a:endParaRPr lang="en-US"/>
          </a:p>
        </p:txBody>
      </p:sp>
    </p:spTree>
    <p:extLst>
      <p:ext uri="{BB962C8B-B14F-4D97-AF65-F5344CB8AC3E}">
        <p14:creationId xmlns:p14="http://schemas.microsoft.com/office/powerpoint/2010/main" val="3450471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Hole Size: Faster Hole Delivery &amp; Less Fuel</a:t>
            </a:r>
          </a:p>
        </p:txBody>
      </p:sp>
      <p:sp>
        <p:nvSpPr>
          <p:cNvPr id="4" name="TextBox 3"/>
          <p:cNvSpPr txBox="1"/>
          <p:nvPr/>
        </p:nvSpPr>
        <p:spPr>
          <a:xfrm>
            <a:off x="762000" y="1411074"/>
            <a:ext cx="4261757" cy="2800767"/>
          </a:xfrm>
          <a:prstGeom prst="rect">
            <a:avLst/>
          </a:prstGeom>
          <a:noFill/>
        </p:spPr>
        <p:txBody>
          <a:bodyPr wrap="square" rtlCol="0">
            <a:spAutoFit/>
          </a:bodyPr>
          <a:lstStyle/>
          <a:p>
            <a:r>
              <a:rPr lang="en-US" sz="1600" dirty="0">
                <a:solidFill>
                  <a:schemeClr val="bg1"/>
                </a:solidFill>
                <a:latin typeface="+mj-lt"/>
              </a:rPr>
              <a:t>Obvious statement: </a:t>
            </a:r>
            <a:r>
              <a:rPr lang="en-US" sz="1600" dirty="0">
                <a:solidFill>
                  <a:srgbClr val="FFC000"/>
                </a:solidFill>
                <a:latin typeface="+mj-lt"/>
              </a:rPr>
              <a:t>drilling 140 holes is a big enterprise</a:t>
            </a:r>
            <a:r>
              <a:rPr lang="en-US" sz="1600" dirty="0">
                <a:solidFill>
                  <a:schemeClr val="bg1"/>
                </a:solidFill>
                <a:latin typeface="+mj-lt"/>
              </a:rPr>
              <a:t>.  History tells us that the IceCube drill peaked out around 31h per hole (22h drill + 9h reaming).  Shrinking instrument diameter by just 4 cm (IceCube hole is ~60 cm), we can get this down to 25h (20% improvement) and save as much fuel (remember that we pay, theoretically, at least, upwards of $25/gallon at Pole and each hole needs 5500 gallons).  Further reductions in instrument diameter run into a speed limit but continue quadratic fuel savings.</a:t>
            </a:r>
          </a:p>
        </p:txBody>
      </p:sp>
      <p:pic>
        <p:nvPicPr>
          <p:cNvPr id="5" name="Picture 4"/>
          <p:cNvPicPr>
            <a:picLocks noChangeAspect="1"/>
          </p:cNvPicPr>
          <p:nvPr/>
        </p:nvPicPr>
        <p:blipFill>
          <a:blip r:embed="rId2"/>
          <a:stretch>
            <a:fillRect/>
          </a:stretch>
        </p:blipFill>
        <p:spPr>
          <a:xfrm>
            <a:off x="5023757" y="1439857"/>
            <a:ext cx="6941334" cy="2743200"/>
          </a:xfrm>
          <a:prstGeom prst="rect">
            <a:avLst/>
          </a:prstGeom>
        </p:spPr>
      </p:pic>
      <p:sp>
        <p:nvSpPr>
          <p:cNvPr id="7" name="Date Placeholder 6"/>
          <p:cNvSpPr>
            <a:spLocks noGrp="1"/>
          </p:cNvSpPr>
          <p:nvPr>
            <p:ph type="dt" sz="half" idx="10"/>
          </p:nvPr>
        </p:nvSpPr>
        <p:spPr/>
        <p:txBody>
          <a:bodyPr/>
          <a:lstStyle/>
          <a:p>
            <a:r>
              <a:rPr lang="en-US" smtClean="0"/>
              <a:t>2019 | 06 | 12</a:t>
            </a:r>
            <a:endParaRPr lang="en-US"/>
          </a:p>
        </p:txBody>
      </p:sp>
      <p:sp>
        <p:nvSpPr>
          <p:cNvPr id="8" name="Footer Placeholder 7"/>
          <p:cNvSpPr>
            <a:spLocks noGrp="1"/>
          </p:cNvSpPr>
          <p:nvPr>
            <p:ph type="ftr" sz="quarter" idx="11"/>
          </p:nvPr>
        </p:nvSpPr>
        <p:spPr/>
        <p:txBody>
          <a:bodyPr/>
          <a:lstStyle/>
          <a:p>
            <a:r>
              <a:rPr lang="fr-FR" smtClean="0"/>
              <a:t>K. Hanson - Madison Bootcamp 2019</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54</a:t>
            </a:fld>
            <a:endParaRPr lang="en-US"/>
          </a:p>
        </p:txBody>
      </p:sp>
    </p:spTree>
    <p:extLst>
      <p:ext uri="{BB962C8B-B14F-4D97-AF65-F5344CB8AC3E}">
        <p14:creationId xmlns:p14="http://schemas.microsoft.com/office/powerpoint/2010/main" val="1794089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55</a:t>
            </a:fld>
            <a:endParaRPr lang="en-US"/>
          </a:p>
        </p:txBody>
      </p:sp>
      <p:pic>
        <p:nvPicPr>
          <p:cNvPr id="6" name="Picture 5"/>
          <p:cNvPicPr>
            <a:picLocks noChangeAspect="1"/>
          </p:cNvPicPr>
          <p:nvPr/>
        </p:nvPicPr>
        <p:blipFill>
          <a:blip r:embed="rId2"/>
          <a:stretch>
            <a:fillRect/>
          </a:stretch>
        </p:blipFill>
        <p:spPr>
          <a:xfrm>
            <a:off x="838200" y="1728210"/>
            <a:ext cx="4359600" cy="3228160"/>
          </a:xfrm>
          <a:prstGeom prst="rect">
            <a:avLst/>
          </a:prstGeom>
        </p:spPr>
      </p:pic>
      <p:sp>
        <p:nvSpPr>
          <p:cNvPr id="7" name="TextBox 6"/>
          <p:cNvSpPr txBox="1"/>
          <p:nvPr/>
        </p:nvSpPr>
        <p:spPr>
          <a:xfrm>
            <a:off x="5962298" y="1728210"/>
            <a:ext cx="5743597"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Previous ‘global fit’ analysis (IceCube, </a:t>
            </a:r>
            <a:r>
              <a:rPr lang="en-US" dirty="0" err="1">
                <a:solidFill>
                  <a:schemeClr val="bg1"/>
                </a:solidFill>
                <a:latin typeface="Franklin Gothic Demi" panose="020B0703020102020204" pitchFamily="34" charset="0"/>
              </a:rPr>
              <a:t>ApJ</a:t>
            </a:r>
            <a:r>
              <a:rPr lang="en-US" dirty="0">
                <a:solidFill>
                  <a:schemeClr val="bg1"/>
                </a:solidFill>
                <a:latin typeface="Franklin Gothic Demi" panose="020B0703020102020204" pitchFamily="34" charset="0"/>
              </a:rPr>
              <a:t> 809 (2015) 98)  best spectral fit above 20 TeV ~ -2.5</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New analysis (IceCube, arXiv:1607.08006) high above 200 TeV favors harder spectrum ~ -2.13 </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Curiously strong high energy flux of neutrinos </a:t>
            </a:r>
            <a:r>
              <a:rPr lang="en-US" dirty="0">
                <a:solidFill>
                  <a:schemeClr val="bg1"/>
                </a:solidFill>
                <a:latin typeface="Franklin Gothic Demi" panose="020B0703020102020204" pitchFamily="34" charset="0"/>
                <a:sym typeface="Wingdings" panose="05000000000000000000" pitchFamily="2" charset="2"/>
              </a:rPr>
              <a:t> Fermi LAT should see more gammas (</a:t>
            </a:r>
            <a:r>
              <a:rPr lang="en-US" dirty="0" err="1">
                <a:solidFill>
                  <a:schemeClr val="bg1"/>
                </a:solidFill>
                <a:latin typeface="Franklin Gothic Demi" panose="020B0703020102020204" pitchFamily="34" charset="0"/>
                <a:sym typeface="Wingdings" panose="05000000000000000000" pitchFamily="2" charset="2"/>
              </a:rPr>
              <a:t>Murase</a:t>
            </a:r>
            <a:r>
              <a:rPr lang="en-US" dirty="0">
                <a:solidFill>
                  <a:schemeClr val="bg1"/>
                </a:solidFill>
                <a:latin typeface="Franklin Gothic Demi" panose="020B0703020102020204" pitchFamily="34" charset="0"/>
                <a:sym typeface="Wingdings" panose="05000000000000000000" pitchFamily="2" charset="2"/>
              </a:rPr>
              <a:t>, Guetta, Ahlers, PRL 116 (2016) 071101): constrains neutrino production from gamma – transparent sources such as starburst galaxies, galaxy clusters</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Non-observation of neutrinos from GRB (IceCube, </a:t>
            </a:r>
            <a:r>
              <a:rPr lang="en-US" dirty="0" err="1">
                <a:solidFill>
                  <a:schemeClr val="bg1"/>
                </a:solidFill>
                <a:latin typeface="Franklin Gothic Demi" panose="020B0703020102020204" pitchFamily="34" charset="0"/>
              </a:rPr>
              <a:t>ApJ</a:t>
            </a:r>
            <a:r>
              <a:rPr lang="en-US" dirty="0">
                <a:solidFill>
                  <a:schemeClr val="bg1"/>
                </a:solidFill>
                <a:latin typeface="Franklin Gothic Demi" panose="020B0703020102020204" pitchFamily="34" charset="0"/>
              </a:rPr>
              <a:t> 805 (2015) L5) excludes GRBs &gt; 1%</a:t>
            </a:r>
          </a:p>
          <a:p>
            <a:pPr marL="285750" indent="-285750">
              <a:buFont typeface="Arial" panose="020B0604020202020204" pitchFamily="34" charset="0"/>
              <a:buChar char="•"/>
            </a:pPr>
            <a:endParaRPr lang="en-US" dirty="0">
              <a:solidFill>
                <a:schemeClr val="bg1"/>
              </a:solidFill>
              <a:latin typeface="Franklin Gothic Demi" panose="020B0703020102020204" pitchFamily="34" charset="0"/>
            </a:endParaRPr>
          </a:p>
          <a:p>
            <a:pPr marL="285750" indent="-285750">
              <a:buFont typeface="Arial" panose="020B0604020202020204" pitchFamily="34" charset="0"/>
              <a:buChar char="•"/>
            </a:pPr>
            <a:r>
              <a:rPr lang="en-US" dirty="0">
                <a:solidFill>
                  <a:schemeClr val="bg1"/>
                </a:solidFill>
                <a:latin typeface="Franklin Gothic Demi" panose="020B0703020102020204" pitchFamily="34" charset="0"/>
              </a:rPr>
              <a:t>Gamma dark sources: </a:t>
            </a:r>
            <a:r>
              <a:rPr lang="en-US" dirty="0" err="1">
                <a:solidFill>
                  <a:schemeClr val="bg1"/>
                </a:solidFill>
                <a:latin typeface="Franklin Gothic Demi" panose="020B0703020102020204" pitchFamily="34" charset="0"/>
              </a:rPr>
              <a:t>SNe</a:t>
            </a:r>
            <a:r>
              <a:rPr lang="en-US" dirty="0">
                <a:solidFill>
                  <a:schemeClr val="bg1"/>
                </a:solidFill>
                <a:latin typeface="Franklin Gothic Demi" panose="020B0703020102020204" pitchFamily="34" charset="0"/>
              </a:rPr>
              <a:t> surrounded by thick material, AGN cores, …</a:t>
            </a:r>
          </a:p>
        </p:txBody>
      </p:sp>
    </p:spTree>
    <p:extLst>
      <p:ext uri="{BB962C8B-B14F-4D97-AF65-F5344CB8AC3E}">
        <p14:creationId xmlns:p14="http://schemas.microsoft.com/office/powerpoint/2010/main" val="4074581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Evolving the IceCube DOM </a:t>
            </a:r>
          </a:p>
        </p:txBody>
      </p:sp>
      <p:pic>
        <p:nvPicPr>
          <p:cNvPr id="5" name="Picture 4"/>
          <p:cNvPicPr>
            <a:picLocks noChangeAspect="1"/>
          </p:cNvPicPr>
          <p:nvPr/>
        </p:nvPicPr>
        <p:blipFill>
          <a:blip r:embed="rId2"/>
          <a:stretch>
            <a:fillRect/>
          </a:stretch>
        </p:blipFill>
        <p:spPr>
          <a:xfrm>
            <a:off x="1349929" y="1898641"/>
            <a:ext cx="3937297" cy="3657600"/>
          </a:xfrm>
          <a:prstGeom prst="rect">
            <a:avLst/>
          </a:prstGeom>
        </p:spPr>
      </p:pic>
      <p:sp>
        <p:nvSpPr>
          <p:cNvPr id="6" name="TextBox 5"/>
          <p:cNvSpPr txBox="1"/>
          <p:nvPr/>
        </p:nvSpPr>
        <p:spPr>
          <a:xfrm>
            <a:off x="6042023" y="1522908"/>
            <a:ext cx="5029200"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What’s good</a:t>
            </a:r>
          </a:p>
        </p:txBody>
      </p:sp>
      <p:sp>
        <p:nvSpPr>
          <p:cNvPr id="7" name="TextBox 6"/>
          <p:cNvSpPr txBox="1"/>
          <p:nvPr/>
        </p:nvSpPr>
        <p:spPr>
          <a:xfrm>
            <a:off x="6042024" y="2004443"/>
            <a:ext cx="5029200" cy="3693319"/>
          </a:xfrm>
          <a:prstGeom prst="rect">
            <a:avLst/>
          </a:prstGeom>
          <a:solidFill>
            <a:schemeClr val="tx2">
              <a:lumMod val="40000"/>
              <a:lumOff val="60000"/>
            </a:schemeClr>
          </a:solidFill>
        </p:spPr>
        <p:txBody>
          <a:bodyPr wrap="square" rtlCol="0">
            <a:spAutoFit/>
          </a:bodyPr>
          <a:lstStyle/>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Self-contained DAQ</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300 MSPS, 14-bits (eff) waveform capture</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Integrated high-voltage</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0.5 </a:t>
            </a:r>
            <a:r>
              <a:rPr lang="en-US" dirty="0" err="1">
                <a:latin typeface="Arial" panose="020B0604020202020204" pitchFamily="34" charset="0"/>
                <a:cs typeface="Arial" panose="020B0604020202020204" pitchFamily="34" charset="0"/>
              </a:rPr>
              <a:t>Mpbs</a:t>
            </a:r>
            <a:r>
              <a:rPr lang="en-US" dirty="0">
                <a:latin typeface="Arial" panose="020B0604020202020204" pitchFamily="34" charset="0"/>
                <a:cs typeface="Arial" panose="020B0604020202020204" pitchFamily="34" charset="0"/>
              </a:rPr>
              <a:t> digital data </a:t>
            </a:r>
            <a:r>
              <a:rPr lang="en-US" dirty="0" err="1">
                <a:latin typeface="Arial" panose="020B0604020202020204" pitchFamily="34" charset="0"/>
                <a:cs typeface="Arial" panose="020B0604020202020204" pitchFamily="34" charset="0"/>
              </a:rPr>
              <a:t>comms</a:t>
            </a:r>
            <a:endParaRPr lang="en-US" dirty="0">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b="1" dirty="0">
                <a:latin typeface="Arial" panose="020B0604020202020204" pitchFamily="34" charset="0"/>
                <a:cs typeface="Arial" panose="020B0604020202020204" pitchFamily="34" charset="0"/>
              </a:rPr>
              <a:t>RAPCal</a:t>
            </a:r>
            <a:r>
              <a:rPr lang="en-US" dirty="0">
                <a:latin typeface="Arial" panose="020B0604020202020204" pitchFamily="34" charset="0"/>
                <a:cs typeface="Arial" panose="020B0604020202020204" pitchFamily="34" charset="0"/>
              </a:rPr>
              <a:t>: automatic clock sync in </a:t>
            </a:r>
            <a:r>
              <a:rPr lang="en-US" dirty="0" err="1">
                <a:latin typeface="Arial" panose="020B0604020202020204" pitchFamily="34" charset="0"/>
                <a:cs typeface="Arial" panose="020B0604020202020204" pitchFamily="34" charset="0"/>
              </a:rPr>
              <a:t>comms</a:t>
            </a:r>
            <a:r>
              <a:rPr lang="en-US" dirty="0">
                <a:latin typeface="Arial" panose="020B0604020202020204" pitchFamily="34" charset="0"/>
                <a:cs typeface="Arial" panose="020B0604020202020204" pitchFamily="34" charset="0"/>
              </a:rPr>
              <a:t> subsystem – O(1 ns) absolute precision.</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Large-area, low-noise PMT</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Pretty low-noise glass (500 Hz / 700 Hz background counting from STD/High QE)</a:t>
            </a:r>
          </a:p>
          <a:p>
            <a:pPr marL="173038" indent="-173038">
              <a:buFont typeface="Arial" panose="020B0604020202020204" pitchFamily="34" charset="0"/>
              <a:buChar char="•"/>
            </a:pPr>
            <a:r>
              <a:rPr lang="en-US" dirty="0">
                <a:latin typeface="Arial" panose="020B0604020202020204" pitchFamily="34" charset="0"/>
                <a:cs typeface="Arial" panose="020B0604020202020204" pitchFamily="34" charset="0"/>
              </a:rPr>
              <a:t>Integrated optical calibration hardware (flasher board)</a:t>
            </a:r>
          </a:p>
          <a:p>
            <a:pPr marL="173038" indent="-173038">
              <a:buFont typeface="Arial" panose="020B0604020202020204" pitchFamily="34" charset="0"/>
              <a:buChar char="•"/>
            </a:pPr>
            <a:r>
              <a:rPr lang="en-US" b="1" dirty="0">
                <a:latin typeface="Arial" panose="020B0604020202020204" pitchFamily="34" charset="0"/>
                <a:cs typeface="Arial" panose="020B0604020202020204" pitchFamily="34" charset="0"/>
              </a:rPr>
              <a:t>Very robust &amp; reliable </a:t>
            </a:r>
            <a:r>
              <a:rPr lang="en-US" dirty="0">
                <a:latin typeface="Arial" panose="020B0604020202020204" pitchFamily="34" charset="0"/>
                <a:cs typeface="Arial" panose="020B0604020202020204" pitchFamily="34" charset="0"/>
              </a:rPr>
              <a:t>– of 5484 total channels deployed 5404 are now taking data.</a:t>
            </a:r>
          </a:p>
        </p:txBody>
      </p:sp>
      <p:sp>
        <p:nvSpPr>
          <p:cNvPr id="14" name="TextBox 13"/>
          <p:cNvSpPr txBox="1"/>
          <p:nvPr/>
        </p:nvSpPr>
        <p:spPr>
          <a:xfrm>
            <a:off x="6042023" y="1506400"/>
            <a:ext cx="5029200" cy="548640"/>
          </a:xfrm>
          <a:prstGeom prst="rect">
            <a:avLst/>
          </a:prstGeom>
          <a:solidFill>
            <a:srgbClr val="FFC000"/>
          </a:solidFill>
        </p:spPr>
        <p:txBody>
          <a:bodyPr wrap="square" rtlCol="0">
            <a:spAutoFit/>
          </a:bodyPr>
          <a:lstStyle/>
          <a:p>
            <a:pPr algn="ctr"/>
            <a:r>
              <a:rPr lang="en-US" sz="2400" dirty="0">
                <a:latin typeface="Arial" panose="020B0604020202020204" pitchFamily="34" charset="0"/>
                <a:cs typeface="Arial" panose="020B0604020202020204" pitchFamily="34" charset="0"/>
              </a:rPr>
              <a:t>To Improve</a:t>
            </a:r>
          </a:p>
        </p:txBody>
      </p:sp>
      <p:sp>
        <p:nvSpPr>
          <p:cNvPr id="15" name="TextBox 14"/>
          <p:cNvSpPr txBox="1"/>
          <p:nvPr/>
        </p:nvSpPr>
        <p:spPr>
          <a:xfrm>
            <a:off x="6042023" y="2096460"/>
            <a:ext cx="5029200" cy="3908762"/>
          </a:xfrm>
          <a:prstGeom prst="rect">
            <a:avLst/>
          </a:prstGeom>
          <a:solidFill>
            <a:schemeClr val="tx2">
              <a:lumMod val="40000"/>
              <a:lumOff val="60000"/>
            </a:schemeClr>
          </a:solidFill>
        </p:spPr>
        <p:txBody>
          <a:bodyPr wrap="square" rtlCol="0">
            <a:spAutoFit/>
          </a:bodyPr>
          <a:lstStyle/>
          <a:p>
            <a:pPr marL="173038" indent="-173038">
              <a:buFont typeface="Arial" panose="020B0604020202020204" pitchFamily="34" charset="0"/>
              <a:buChar char="•"/>
            </a:pPr>
            <a:r>
              <a:rPr lang="en-US" sz="2000" dirty="0">
                <a:latin typeface="Arial" panose="020B0604020202020204" pitchFamily="34" charset="0"/>
                <a:cs typeface="Arial" panose="020B0604020202020204" pitchFamily="34" charset="0"/>
              </a:rPr>
              <a:t>Replace transient waveform capture ASIC with modern pipelined 14-bit 250 MSPS ADC:</a:t>
            </a: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Eliminates need to pre-trigger ASIC (72 ns delay board)</a:t>
            </a: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Unify 3 disparate gain channels to single channel – tricky calibration in IceCube</a:t>
            </a: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Permit capture of arbitrarily long waveforms (currently limited to ~500 ns)</a:t>
            </a:r>
          </a:p>
          <a:p>
            <a:pPr marL="173038" indent="-173038">
              <a:buFont typeface="Arial" panose="020B0604020202020204" pitchFamily="34" charset="0"/>
              <a:buChar char="•"/>
            </a:pPr>
            <a:r>
              <a:rPr lang="en-US" sz="2000" dirty="0">
                <a:latin typeface="Arial" panose="020B0604020202020204" pitchFamily="34" charset="0"/>
                <a:cs typeface="Arial" panose="020B0604020202020204" pitchFamily="34" charset="0"/>
              </a:rPr>
              <a:t>Update FPGA to modern process, high-density (Cyclone V)</a:t>
            </a:r>
          </a:p>
          <a:p>
            <a:pPr marL="173038" indent="-173038">
              <a:buFont typeface="Arial" panose="020B0604020202020204" pitchFamily="34" charset="0"/>
              <a:buChar char="•"/>
            </a:pPr>
            <a:r>
              <a:rPr lang="en-US" sz="2000" dirty="0">
                <a:latin typeface="Arial" panose="020B0604020202020204" pitchFamily="34" charset="0"/>
                <a:cs typeface="Arial" panose="020B0604020202020204" pitchFamily="34" charset="0"/>
              </a:rPr>
              <a:t>Replace HV module (good performance but 25% efficiency)</a:t>
            </a:r>
          </a:p>
        </p:txBody>
      </p:sp>
      <p:pic>
        <p:nvPicPr>
          <p:cNvPr id="16" name="Picture 15"/>
          <p:cNvPicPr>
            <a:picLocks/>
          </p:cNvPicPr>
          <p:nvPr/>
        </p:nvPicPr>
        <p:blipFill>
          <a:blip r:embed="rId3"/>
          <a:stretch>
            <a:fillRect/>
          </a:stretch>
        </p:blipFill>
        <p:spPr>
          <a:xfrm>
            <a:off x="1346162" y="1898641"/>
            <a:ext cx="3941064" cy="3657600"/>
          </a:xfrm>
          <a:prstGeom prst="rect">
            <a:avLst/>
          </a:prstGeom>
        </p:spPr>
      </p:pic>
      <p:sp>
        <p:nvSpPr>
          <p:cNvPr id="2" name="Date Placeholder 1"/>
          <p:cNvSpPr>
            <a:spLocks noGrp="1"/>
          </p:cNvSpPr>
          <p:nvPr>
            <p:ph type="dt" sz="half" idx="10"/>
          </p:nvPr>
        </p:nvSpPr>
        <p:spPr/>
        <p:txBody>
          <a:bodyPr/>
          <a:lstStyle/>
          <a:p>
            <a:r>
              <a:rPr lang="en-US" smtClean="0"/>
              <a:t>2019 | 06 | 12</a:t>
            </a:r>
            <a:endParaRPr lang="en-US"/>
          </a:p>
        </p:txBody>
      </p:sp>
      <p:sp>
        <p:nvSpPr>
          <p:cNvPr id="3" name="Footer Placeholder 2"/>
          <p:cNvSpPr>
            <a:spLocks noGrp="1"/>
          </p:cNvSpPr>
          <p:nvPr>
            <p:ph type="ftr" sz="quarter" idx="11"/>
          </p:nvPr>
        </p:nvSpPr>
        <p:spPr/>
        <p:txBody>
          <a:bodyPr/>
          <a:lstStyle/>
          <a:p>
            <a:r>
              <a:rPr lang="fr-FR" smtClean="0"/>
              <a:t>K. Hanson - Madison Bootcamp 2019</a:t>
            </a:r>
            <a:endParaRPr lang="en-US"/>
          </a:p>
        </p:txBody>
      </p:sp>
      <p:sp>
        <p:nvSpPr>
          <p:cNvPr id="8" name="Slide Number Placeholder 7"/>
          <p:cNvSpPr>
            <a:spLocks noGrp="1"/>
          </p:cNvSpPr>
          <p:nvPr>
            <p:ph type="sldNum" sz="quarter" idx="12"/>
          </p:nvPr>
        </p:nvSpPr>
        <p:spPr/>
        <p:txBody>
          <a:bodyPr/>
          <a:lstStyle/>
          <a:p>
            <a:fld id="{A06C4592-94FC-4A24-9C11-938348FC8AD6}" type="slidenum">
              <a:rPr lang="en-US" smtClean="0"/>
              <a:t>56</a:t>
            </a:fld>
            <a:endParaRPr lang="en-US"/>
          </a:p>
        </p:txBody>
      </p:sp>
    </p:spTree>
    <p:extLst>
      <p:ext uri="{BB962C8B-B14F-4D97-AF65-F5344CB8AC3E}">
        <p14:creationId xmlns:p14="http://schemas.microsoft.com/office/powerpoint/2010/main" val="22487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Competetive</a:t>
            </a:r>
            <a:r>
              <a:rPr lang="en-US" dirty="0"/>
              <a:t> Oscillation Physics Measurements</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57</a:t>
            </a:fld>
            <a:endParaRPr lang="en-US"/>
          </a:p>
        </p:txBody>
      </p:sp>
      <p:pic>
        <p:nvPicPr>
          <p:cNvPr id="6" name="Picture 5"/>
          <p:cNvPicPr>
            <a:picLocks noChangeAspect="1"/>
          </p:cNvPicPr>
          <p:nvPr/>
        </p:nvPicPr>
        <p:blipFill>
          <a:blip r:embed="rId2"/>
          <a:stretch>
            <a:fillRect/>
          </a:stretch>
        </p:blipFill>
        <p:spPr>
          <a:xfrm>
            <a:off x="1252194" y="1124299"/>
            <a:ext cx="9683138" cy="5097392"/>
          </a:xfrm>
          <a:prstGeom prst="rect">
            <a:avLst/>
          </a:prstGeom>
        </p:spPr>
      </p:pic>
    </p:spTree>
    <p:extLst>
      <p:ext uri="{BB962C8B-B14F-4D97-AF65-F5344CB8AC3E}">
        <p14:creationId xmlns:p14="http://schemas.microsoft.com/office/powerpoint/2010/main" val="3897047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To </a:t>
            </a:r>
            <a:r>
              <a:rPr lang="en-US" dirty="0" err="1"/>
              <a:t>EeV</a:t>
            </a:r>
            <a:r>
              <a:rPr lang="en-US" dirty="0"/>
              <a:t> and Above</a:t>
            </a:r>
            <a:endParaRPr lang="en-US" sz="2400"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6" y="1743591"/>
            <a:ext cx="6406009" cy="4270672"/>
          </a:xfrm>
          <a:prstGeom prst="rect">
            <a:avLst/>
          </a:prstGeom>
        </p:spPr>
      </p:pic>
      <p:sp>
        <p:nvSpPr>
          <p:cNvPr id="16" name="TextBox 15"/>
          <p:cNvSpPr txBox="1"/>
          <p:nvPr/>
        </p:nvSpPr>
        <p:spPr>
          <a:xfrm>
            <a:off x="7106932" y="1893768"/>
            <a:ext cx="4530055"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A combined radio – optical detector would have a powerful reach into </a:t>
            </a:r>
            <a:r>
              <a:rPr lang="en-US" dirty="0" err="1">
                <a:solidFill>
                  <a:schemeClr val="bg1"/>
                </a:solidFill>
                <a:latin typeface="Franklin Gothic Demi" panose="020B0703020102020204" pitchFamily="34" charset="0"/>
                <a:cs typeface="Arial" panose="020B0604020202020204" pitchFamily="34" charset="0"/>
              </a:rPr>
              <a:t>EeV</a:t>
            </a:r>
            <a:r>
              <a:rPr lang="en-US" dirty="0">
                <a:solidFill>
                  <a:schemeClr val="bg1"/>
                </a:solidFill>
                <a:latin typeface="Franklin Gothic Demi" panose="020B0703020102020204" pitchFamily="34" charset="0"/>
                <a:cs typeface="Arial" panose="020B0604020202020204" pitchFamily="34" charset="0"/>
              </a:rPr>
              <a:t> energies where GZK phenomena could be probed.</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Shown at left is a comparison of neutrino effective areas for IceCube-86, a scaling for Gen2 performance, and a putative radio deployment of 100 km</a:t>
            </a:r>
            <a:r>
              <a:rPr lang="en-US" baseline="30000" dirty="0">
                <a:solidFill>
                  <a:schemeClr val="bg1"/>
                </a:solidFill>
                <a:latin typeface="Franklin Gothic Demi" panose="020B0703020102020204" pitchFamily="34" charset="0"/>
                <a:cs typeface="Arial" panose="020B0604020202020204" pitchFamily="34" charset="0"/>
              </a:rPr>
              <a:t>2</a:t>
            </a:r>
            <a:r>
              <a:rPr lang="en-US" dirty="0">
                <a:solidFill>
                  <a:schemeClr val="bg1"/>
                </a:solidFill>
                <a:latin typeface="Franklin Gothic Demi" panose="020B0703020102020204" pitchFamily="34" charset="0"/>
                <a:cs typeface="Arial" panose="020B0604020202020204" pitchFamily="34" charset="0"/>
              </a:rPr>
              <a:t> scaled from the ARA detector.</a:t>
            </a:r>
          </a:p>
          <a:p>
            <a:pPr marL="285750" indent="-285750">
              <a:buFont typeface="Arial" panose="020B0604020202020204" pitchFamily="34" charset="0"/>
              <a:buChar char="•"/>
            </a:pPr>
            <a:r>
              <a:rPr lang="en-US" dirty="0">
                <a:solidFill>
                  <a:schemeClr val="bg1"/>
                </a:solidFill>
                <a:latin typeface="Franklin Gothic Demi" panose="020B0703020102020204" pitchFamily="34" charset="0"/>
                <a:cs typeface="Arial" panose="020B0604020202020204" pitchFamily="34" charset="0"/>
              </a:rPr>
              <a:t>At 10</a:t>
            </a:r>
            <a:r>
              <a:rPr lang="en-US" baseline="30000" dirty="0">
                <a:solidFill>
                  <a:schemeClr val="bg1"/>
                </a:solidFill>
                <a:latin typeface="Franklin Gothic Demi" panose="020B0703020102020204" pitchFamily="34" charset="0"/>
                <a:cs typeface="Arial" panose="020B0604020202020204" pitchFamily="34" charset="0"/>
              </a:rPr>
              <a:t>17</a:t>
            </a:r>
            <a:r>
              <a:rPr lang="en-US" dirty="0">
                <a:solidFill>
                  <a:schemeClr val="bg1"/>
                </a:solidFill>
                <a:latin typeface="Franklin Gothic Demi" panose="020B0703020102020204" pitchFamily="34" charset="0"/>
                <a:cs typeface="Arial" panose="020B0604020202020204" pitchFamily="34" charset="0"/>
              </a:rPr>
              <a:t> eV radio is the better technology.  Not evident from this graph is the cost difference – radio would be more than an order of magnitude less expensive.</a:t>
            </a:r>
          </a:p>
        </p:txBody>
      </p:sp>
      <p:sp>
        <p:nvSpPr>
          <p:cNvPr id="5" name="Date Placeholder 4"/>
          <p:cNvSpPr>
            <a:spLocks noGrp="1"/>
          </p:cNvSpPr>
          <p:nvPr>
            <p:ph type="dt" sz="half" idx="10"/>
          </p:nvPr>
        </p:nvSpPr>
        <p:spPr/>
        <p:txBody>
          <a:bodyPr/>
          <a:lstStyle/>
          <a:p>
            <a:r>
              <a:rPr lang="en-US" smtClean="0"/>
              <a:t>2019 | 06 | 12</a:t>
            </a:r>
            <a:endParaRPr lang="en-US"/>
          </a:p>
        </p:txBody>
      </p:sp>
      <p:sp>
        <p:nvSpPr>
          <p:cNvPr id="6" name="Footer Placeholder 5"/>
          <p:cNvSpPr>
            <a:spLocks noGrp="1"/>
          </p:cNvSpPr>
          <p:nvPr>
            <p:ph type="ftr" sz="quarter" idx="11"/>
          </p:nvPr>
        </p:nvSpPr>
        <p:spPr/>
        <p:txBody>
          <a:bodyPr/>
          <a:lstStyle/>
          <a:p>
            <a:r>
              <a:rPr lang="fr-FR" smtClean="0"/>
              <a:t>K. Hanson - Madison Bootcamp 2019</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58</a:t>
            </a:fld>
            <a:endParaRPr lang="en-US"/>
          </a:p>
        </p:txBody>
      </p:sp>
    </p:spTree>
    <p:extLst>
      <p:ext uri="{BB962C8B-B14F-4D97-AF65-F5344CB8AC3E}">
        <p14:creationId xmlns:p14="http://schemas.microsoft.com/office/powerpoint/2010/main" val="1891061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IceCube Neutrino Observatory</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6</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177302"/>
            <a:ext cx="6481996" cy="4822830"/>
          </a:xfrm>
          <a:prstGeom prst="rect">
            <a:avLst/>
          </a:prstGeom>
        </p:spPr>
      </p:pic>
      <p:sp>
        <p:nvSpPr>
          <p:cNvPr id="7" name="TextBox 6"/>
          <p:cNvSpPr txBox="1"/>
          <p:nvPr/>
        </p:nvSpPr>
        <p:spPr>
          <a:xfrm>
            <a:off x="7485321" y="1572780"/>
            <a:ext cx="4043917" cy="4278094"/>
          </a:xfrm>
          <a:prstGeom prst="rect">
            <a:avLst/>
          </a:prstGeom>
          <a:noFill/>
        </p:spPr>
        <p:txBody>
          <a:bodyPr wrap="square" rtlCol="0">
            <a:spAutoFit/>
          </a:bodyPr>
          <a:lstStyle/>
          <a:p>
            <a:r>
              <a:rPr lang="en-US" sz="1600" dirty="0">
                <a:solidFill>
                  <a:schemeClr val="bg1"/>
                </a:solidFill>
                <a:latin typeface="Franklin Gothic Demi" panose="020B0703020102020204" pitchFamily="34" charset="0"/>
              </a:rPr>
              <a:t>IceCube construction began in 2002 with design and procurement of the drill.  The first string to be deployed was in Jan 2005.  Over the next 6 season 85 more strings were deployed with the last string being “tied off” on December 17, 2010.  Full 86 string data taking started May 2011.</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TPC: $279M USD - $40M non-US</a:t>
            </a:r>
          </a:p>
          <a:p>
            <a:endParaRPr lang="en-US" sz="1600" dirty="0">
              <a:solidFill>
                <a:schemeClr val="bg1"/>
              </a:solidFill>
              <a:latin typeface="Franklin Gothic Demi" panose="020B0703020102020204" pitchFamily="34" charset="0"/>
            </a:endParaRPr>
          </a:p>
          <a:p>
            <a:r>
              <a:rPr lang="en-US" sz="1600" dirty="0">
                <a:solidFill>
                  <a:schemeClr val="bg1"/>
                </a:solidFill>
                <a:latin typeface="Franklin Gothic Demi" panose="020B0703020102020204" pitchFamily="34" charset="0"/>
              </a:rPr>
              <a:t>The South Pole site was chosen</a:t>
            </a:r>
          </a:p>
          <a:p>
            <a:pPr marL="342900" indent="-342900">
              <a:buAutoNum type="alphaUcParenBoth"/>
            </a:pPr>
            <a:r>
              <a:rPr lang="en-US" sz="1600" dirty="0">
                <a:solidFill>
                  <a:schemeClr val="bg1"/>
                </a:solidFill>
                <a:latin typeface="Franklin Gothic Demi" panose="020B0703020102020204" pitchFamily="34" charset="0"/>
              </a:rPr>
              <a:t>Because there is a lot of ice;</a:t>
            </a:r>
          </a:p>
          <a:p>
            <a:pPr marL="342900" indent="-342900">
              <a:buAutoNum type="alphaUcParenBoth"/>
            </a:pPr>
            <a:r>
              <a:rPr lang="en-US" sz="1600" dirty="0">
                <a:solidFill>
                  <a:schemeClr val="bg1"/>
                </a:solidFill>
                <a:latin typeface="Franklin Gothic Demi" panose="020B0703020102020204" pitchFamily="34" charset="0"/>
              </a:rPr>
              <a:t>Logistic support: 5 million lbs. of cargo were delivered and 77 person-years of effort on-ice it took to make IceCube.  </a:t>
            </a:r>
            <a:r>
              <a:rPr lang="en-US" sz="1600" dirty="0">
                <a:solidFill>
                  <a:srgbClr val="FFFF00"/>
                </a:solidFill>
                <a:latin typeface="Franklin Gothic Demi" panose="020B0703020102020204" pitchFamily="34" charset="0"/>
              </a:rPr>
              <a:t>Everything</a:t>
            </a:r>
            <a:r>
              <a:rPr lang="en-US" sz="1600" dirty="0">
                <a:solidFill>
                  <a:schemeClr val="bg1"/>
                </a:solidFill>
                <a:latin typeface="Franklin Gothic Demi" panose="020B0703020102020204" pitchFamily="34" charset="0"/>
              </a:rPr>
              <a:t> was at that time airlifted inside LC-130 Hercules aircraft.</a:t>
            </a:r>
          </a:p>
        </p:txBody>
      </p:sp>
    </p:spTree>
    <p:extLst>
      <p:ext uri="{BB962C8B-B14F-4D97-AF65-F5344CB8AC3E}">
        <p14:creationId xmlns:p14="http://schemas.microsoft.com/office/powerpoint/2010/main" val="992186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50124 South Pole 0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0781" y="939062"/>
            <a:ext cx="5682260" cy="4261696"/>
          </a:xfrm>
          <a:prstGeom prst="rect">
            <a:avLst/>
          </a:prstGeom>
        </p:spPr>
      </p:pic>
      <p:pic>
        <p:nvPicPr>
          <p:cNvPr id="8" name="Picture 7" descr="forest_banks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1739" y="3165725"/>
            <a:ext cx="2161302" cy="3246462"/>
          </a:xfrm>
          <a:prstGeom prst="rect">
            <a:avLst/>
          </a:prstGeom>
        </p:spPr>
      </p:pic>
      <p:sp>
        <p:nvSpPr>
          <p:cNvPr id="2" name="Title 1"/>
          <p:cNvSpPr>
            <a:spLocks noGrp="1"/>
          </p:cNvSpPr>
          <p:nvPr>
            <p:ph type="title"/>
          </p:nvPr>
        </p:nvSpPr>
        <p:spPr/>
        <p:txBody>
          <a:bodyPr/>
          <a:lstStyle/>
          <a:p>
            <a:r>
              <a:rPr lang="en-US" dirty="0"/>
              <a:t>Drilling &amp; Deployment</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8C6C4F08-829B-9848-B3C5-BF3B3ABB6F5B}" type="slidenum">
              <a:rPr lang="en-US" smtClean="0"/>
              <a:t>7</a:t>
            </a:fld>
            <a:endParaRPr lang="en-US"/>
          </a:p>
        </p:txBody>
      </p:sp>
      <p:pic>
        <p:nvPicPr>
          <p:cNvPr id="7" name="Picture 6" descr="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4238976"/>
            <a:ext cx="2898901" cy="2173211"/>
          </a:xfrm>
          <a:prstGeom prst="rect">
            <a:avLst/>
          </a:prstGeom>
        </p:spPr>
      </p:pic>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0781" y="3767412"/>
            <a:ext cx="1763713" cy="2644775"/>
          </a:xfrm>
          <a:prstGeom prst="rect">
            <a:avLst/>
          </a:prstGeom>
          <a:noFill/>
          <a:ln w="19050">
            <a:noFill/>
            <a:miter lim="800000"/>
            <a:headEnd/>
            <a:tailEnd/>
          </a:ln>
          <a:effectLst/>
        </p:spPr>
      </p:pic>
      <p:pic>
        <p:nvPicPr>
          <p:cNvPr id="11" name="Picture 10" descr="HoleHoseIcyHL.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666443" y="4117027"/>
            <a:ext cx="2138542" cy="2295160"/>
          </a:xfrm>
          <a:prstGeom prst="rect">
            <a:avLst/>
          </a:prstGeom>
        </p:spPr>
      </p:pic>
      <p:pic>
        <p:nvPicPr>
          <p:cNvPr id="6" name="Picture 5" descr="_K7A030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542" y="939062"/>
            <a:ext cx="5031901" cy="3349359"/>
          </a:xfrm>
          <a:prstGeom prst="rect">
            <a:avLst/>
          </a:prstGeom>
        </p:spPr>
      </p:pic>
      <p:pic>
        <p:nvPicPr>
          <p:cNvPr id="12" name="Picture 3" descr="dom-deploymen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38352" y="3748540"/>
            <a:ext cx="1703387" cy="2667000"/>
          </a:xfrm>
          <a:prstGeom prst="rect">
            <a:avLst/>
          </a:prstGeom>
          <a:noFill/>
          <a:ln w="15875">
            <a:noFill/>
            <a:miter lim="800000"/>
            <a:headEnd/>
            <a:tailEnd/>
          </a:ln>
        </p:spPr>
      </p:pic>
    </p:spTree>
    <p:extLst>
      <p:ext uri="{BB962C8B-B14F-4D97-AF65-F5344CB8AC3E}">
        <p14:creationId xmlns:p14="http://schemas.microsoft.com/office/powerpoint/2010/main" val="275932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Water Drilling</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8C6C4F08-829B-9848-B3C5-BF3B3ABB6F5B}" type="slidenum">
              <a:rPr lang="en-US" smtClean="0"/>
              <a:t>8</a:t>
            </a:fld>
            <a:endParaRPr lang="en-US"/>
          </a:p>
        </p:txBody>
      </p:sp>
      <p:pic>
        <p:nvPicPr>
          <p:cNvPr id="6" name="Drill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57702" y="1050120"/>
            <a:ext cx="6168705" cy="3469897"/>
          </a:xfrm>
          <a:prstGeom prst="rect">
            <a:avLst/>
          </a:prstGeom>
        </p:spPr>
      </p:pic>
      <p:sp>
        <p:nvSpPr>
          <p:cNvPr id="7" name="TextBox 6"/>
          <p:cNvSpPr txBox="1"/>
          <p:nvPr/>
        </p:nvSpPr>
        <p:spPr>
          <a:xfrm>
            <a:off x="762000" y="1173161"/>
            <a:ext cx="4261884" cy="3139321"/>
          </a:xfrm>
          <a:prstGeom prst="rect">
            <a:avLst/>
          </a:prstGeom>
          <a:noFill/>
        </p:spPr>
        <p:txBody>
          <a:bodyPr wrap="square" rtlCol="0">
            <a:spAutoFit/>
          </a:bodyPr>
          <a:lstStyle/>
          <a:p>
            <a:pPr marL="285750" indent="-285750">
              <a:buFont typeface="Arial"/>
              <a:buChar char="•"/>
            </a:pPr>
            <a:r>
              <a:rPr lang="en-US" dirty="0">
                <a:solidFill>
                  <a:schemeClr val="bg1"/>
                </a:solidFill>
                <a:latin typeface="Franklin Gothic Demi" panose="020B0703020102020204" pitchFamily="34" charset="0"/>
                <a:cs typeface="Optima"/>
              </a:rPr>
              <a:t>5 MW Drill power plant gives 195°F hot water in closed loop system.</a:t>
            </a:r>
          </a:p>
          <a:p>
            <a:pPr marL="285750" indent="-285750">
              <a:buFont typeface="Arial"/>
              <a:buChar char="•"/>
            </a:pPr>
            <a:r>
              <a:rPr lang="en-US" dirty="0">
                <a:solidFill>
                  <a:schemeClr val="bg1"/>
                </a:solidFill>
                <a:latin typeface="Franklin Gothic Demi" panose="020B0703020102020204" pitchFamily="34" charset="0"/>
                <a:cs typeface="Optima"/>
              </a:rPr>
              <a:t>5500 gallons AN-8 jet fuel / hole</a:t>
            </a:r>
          </a:p>
          <a:p>
            <a:pPr marL="285750" indent="-285750">
              <a:buFont typeface="Arial"/>
              <a:buChar char="•"/>
            </a:pPr>
            <a:r>
              <a:rPr lang="en-US" dirty="0">
                <a:solidFill>
                  <a:schemeClr val="bg1"/>
                </a:solidFill>
                <a:latin typeface="Franklin Gothic Demi" panose="020B0703020102020204" pitchFamily="34" charset="0"/>
                <a:cs typeface="Optima"/>
              </a:rPr>
              <a:t>30 man crew</a:t>
            </a:r>
          </a:p>
          <a:p>
            <a:pPr marL="285750" indent="-285750">
              <a:buFont typeface="Arial"/>
              <a:buChar char="•"/>
            </a:pPr>
            <a:r>
              <a:rPr lang="en-US" dirty="0">
                <a:solidFill>
                  <a:schemeClr val="bg1"/>
                </a:solidFill>
                <a:latin typeface="Franklin Gothic Demi" panose="020B0703020102020204" pitchFamily="34" charset="0"/>
                <a:cs typeface="Optima"/>
              </a:rPr>
              <a:t>30 h drilling – 3 day cycle time</a:t>
            </a:r>
          </a:p>
          <a:p>
            <a:pPr marL="285750" indent="-285750">
              <a:buFont typeface="Arial"/>
              <a:buChar char="•"/>
            </a:pPr>
            <a:r>
              <a:rPr lang="en-US" dirty="0">
                <a:solidFill>
                  <a:schemeClr val="bg1"/>
                </a:solidFill>
                <a:latin typeface="Franklin Gothic Demi" panose="020B0703020102020204" pitchFamily="34" charset="0"/>
                <a:cs typeface="Optima"/>
              </a:rPr>
              <a:t>“Hole lifetime” – 24hr</a:t>
            </a:r>
          </a:p>
          <a:p>
            <a:pPr marL="285750" indent="-285750">
              <a:buFont typeface="Arial"/>
              <a:buChar char="•"/>
            </a:pPr>
            <a:r>
              <a:rPr lang="en-US" dirty="0">
                <a:solidFill>
                  <a:schemeClr val="bg1"/>
                </a:solidFill>
                <a:latin typeface="Franklin Gothic Demi" panose="020B0703020102020204" pitchFamily="34" charset="0"/>
                <a:cs typeface="Optima"/>
              </a:rPr>
              <a:t>DOM installation – 8 </a:t>
            </a:r>
            <a:r>
              <a:rPr lang="en-US" dirty="0" err="1">
                <a:solidFill>
                  <a:schemeClr val="bg1"/>
                </a:solidFill>
                <a:latin typeface="Franklin Gothic Demi" panose="020B0703020102020204" pitchFamily="34" charset="0"/>
                <a:cs typeface="Optima"/>
              </a:rPr>
              <a:t>hr</a:t>
            </a:r>
            <a:endParaRPr lang="en-US" dirty="0">
              <a:solidFill>
                <a:schemeClr val="bg1"/>
              </a:solidFill>
              <a:latin typeface="Franklin Gothic Demi" panose="020B0703020102020204" pitchFamily="34" charset="0"/>
              <a:cs typeface="Optima"/>
            </a:endParaRPr>
          </a:p>
          <a:p>
            <a:pPr marL="285750" indent="-285750">
              <a:buFont typeface="Arial"/>
              <a:buChar char="•"/>
            </a:pPr>
            <a:r>
              <a:rPr lang="en-US" dirty="0">
                <a:solidFill>
                  <a:schemeClr val="bg1"/>
                </a:solidFill>
                <a:latin typeface="Franklin Gothic Demi" panose="020B0703020102020204" pitchFamily="34" charset="0"/>
                <a:cs typeface="Optima"/>
              </a:rPr>
              <a:t>Typical </a:t>
            </a:r>
            <a:r>
              <a:rPr lang="en-US" dirty="0" err="1">
                <a:solidFill>
                  <a:schemeClr val="bg1"/>
                </a:solidFill>
                <a:latin typeface="Franklin Gothic Demi" panose="020B0703020102020204" pitchFamily="34" charset="0"/>
                <a:cs typeface="Optima"/>
              </a:rPr>
              <a:t>freezeback</a:t>
            </a:r>
            <a:r>
              <a:rPr lang="en-US" dirty="0">
                <a:solidFill>
                  <a:schemeClr val="bg1"/>
                </a:solidFill>
                <a:latin typeface="Franklin Gothic Demi" panose="020B0703020102020204" pitchFamily="34" charset="0"/>
                <a:cs typeface="Optima"/>
              </a:rPr>
              <a:t> times &gt; weeks</a:t>
            </a:r>
          </a:p>
          <a:p>
            <a:pPr marL="285750" indent="-285750">
              <a:buFont typeface="Arial"/>
              <a:buChar char="•"/>
            </a:pPr>
            <a:r>
              <a:rPr lang="en-US" dirty="0">
                <a:solidFill>
                  <a:schemeClr val="bg1"/>
                </a:solidFill>
                <a:latin typeface="Franklin Gothic Demi" panose="020B0703020102020204" pitchFamily="34" charset="0"/>
                <a:cs typeface="Optima"/>
              </a:rPr>
              <a:t>DOMs not operated in liquid under normal circumstances.</a:t>
            </a:r>
          </a:p>
          <a:p>
            <a:pPr marL="285750" indent="-285750">
              <a:buFont typeface="Arial"/>
              <a:buChar char="•"/>
            </a:pPr>
            <a:endParaRPr lang="en-US" dirty="0">
              <a:solidFill>
                <a:schemeClr val="bg1"/>
              </a:solidFill>
              <a:latin typeface="Franklin Gothic Demi" panose="020B0703020102020204" pitchFamily="34" charset="0"/>
              <a:cs typeface="Optima"/>
            </a:endParaRPr>
          </a:p>
        </p:txBody>
      </p:sp>
      <p:pic>
        <p:nvPicPr>
          <p:cNvPr id="9" name="Picture 8"/>
          <p:cNvPicPr>
            <a:picLocks noChangeAspect="1"/>
          </p:cNvPicPr>
          <p:nvPr/>
        </p:nvPicPr>
        <p:blipFill>
          <a:blip r:embed="rId5"/>
          <a:stretch>
            <a:fillRect/>
          </a:stretch>
        </p:blipFill>
        <p:spPr>
          <a:xfrm>
            <a:off x="838200" y="4566457"/>
            <a:ext cx="4185684" cy="1654173"/>
          </a:xfrm>
          <a:prstGeom prst="rect">
            <a:avLst/>
          </a:prstGeom>
        </p:spPr>
      </p:pic>
      <p:sp>
        <p:nvSpPr>
          <p:cNvPr id="10" name="TextBox 9"/>
          <p:cNvSpPr txBox="1"/>
          <p:nvPr/>
        </p:nvSpPr>
        <p:spPr>
          <a:xfrm>
            <a:off x="5857701" y="4732851"/>
            <a:ext cx="6168705" cy="1200329"/>
          </a:xfrm>
          <a:prstGeom prst="rect">
            <a:avLst/>
          </a:prstGeom>
          <a:noFill/>
        </p:spPr>
        <p:txBody>
          <a:bodyPr wrap="square" rtlCol="0">
            <a:spAutoFit/>
          </a:bodyPr>
          <a:lstStyle/>
          <a:p>
            <a:r>
              <a:rPr lang="en-US" dirty="0">
                <a:solidFill>
                  <a:schemeClr val="bg1"/>
                </a:solidFill>
                <a:latin typeface="Franklin Gothic Demi" panose="020B0703020102020204" pitchFamily="34" charset="0"/>
                <a:cs typeface="Optima"/>
              </a:rPr>
              <a:t>Drilling improved over time.  The first 2004-2005 hole took weeks to drill.  A few years later the drill crew was able to get the time down to 50 h.  By the end – 30 h was achieved with repeatable performance. </a:t>
            </a:r>
          </a:p>
        </p:txBody>
      </p:sp>
    </p:spTree>
    <p:extLst>
      <p:ext uri="{BB962C8B-B14F-4D97-AF65-F5344CB8AC3E}">
        <p14:creationId xmlns:p14="http://schemas.microsoft.com/office/powerpoint/2010/main" val="3665321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IceCube Digital Optical Module (DOM)</a:t>
            </a:r>
          </a:p>
        </p:txBody>
      </p:sp>
      <p:sp>
        <p:nvSpPr>
          <p:cNvPr id="3" name="Date Placeholder 2"/>
          <p:cNvSpPr>
            <a:spLocks noGrp="1"/>
          </p:cNvSpPr>
          <p:nvPr>
            <p:ph type="dt" sz="half" idx="10"/>
          </p:nvPr>
        </p:nvSpPr>
        <p:spPr/>
        <p:txBody>
          <a:bodyPr/>
          <a:lstStyle/>
          <a:p>
            <a:r>
              <a:rPr lang="en-US" smtClean="0"/>
              <a:t>2019 | 06 | 12</a:t>
            </a:r>
            <a:endParaRPr lang="en-US"/>
          </a:p>
        </p:txBody>
      </p:sp>
      <p:sp>
        <p:nvSpPr>
          <p:cNvPr id="4" name="Footer Placeholder 3"/>
          <p:cNvSpPr>
            <a:spLocks noGrp="1"/>
          </p:cNvSpPr>
          <p:nvPr>
            <p:ph type="ftr" sz="quarter" idx="11"/>
          </p:nvPr>
        </p:nvSpPr>
        <p:spPr/>
        <p:txBody>
          <a:bodyPr/>
          <a:lstStyle/>
          <a:p>
            <a:r>
              <a:rPr lang="fr-FR" smtClean="0"/>
              <a:t>K. Hanson - Madison Bootcamp 2019</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9</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074517"/>
            <a:ext cx="4572000" cy="410845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TextBox 7"/>
          <p:cNvSpPr txBox="1"/>
          <p:nvPr/>
        </p:nvSpPr>
        <p:spPr>
          <a:xfrm>
            <a:off x="5542802" y="1493213"/>
            <a:ext cx="3160965" cy="3539430"/>
          </a:xfrm>
          <a:prstGeom prst="rect">
            <a:avLst/>
          </a:prstGeom>
          <a:noFill/>
        </p:spPr>
        <p:txBody>
          <a:bodyPr wrap="square" rtlCol="0">
            <a:spAutoFit/>
          </a:bodyPr>
          <a:lstStyle/>
          <a:p>
            <a:pPr marL="171450" indent="-171450">
              <a:buFont typeface="Wingdings" charset="2"/>
              <a:buChar char="§"/>
            </a:pPr>
            <a:r>
              <a:rPr lang="en-US" sz="1400" b="1" dirty="0">
                <a:solidFill>
                  <a:srgbClr val="FFFFFF"/>
                </a:solidFill>
                <a:latin typeface="Franklin Gothic Demi" panose="020B0703020102020204" pitchFamily="34" charset="0"/>
                <a:cs typeface="Optima"/>
              </a:rPr>
              <a:t>Large Area Photocathode</a:t>
            </a:r>
            <a:r>
              <a:rPr lang="en-US" sz="1400" dirty="0">
                <a:solidFill>
                  <a:srgbClr val="FFFFFF"/>
                </a:solidFill>
                <a:latin typeface="Franklin Gothic Demi" panose="020B0703020102020204" pitchFamily="34" charset="0"/>
                <a:cs typeface="Optima"/>
              </a:rPr>
              <a:t> 10” 10-stage Hamamatsu R7081-02 PMT (</a:t>
            </a:r>
            <a:r>
              <a:rPr lang="en-US" sz="1400" i="1" dirty="0">
                <a:solidFill>
                  <a:srgbClr val="FFFFFF"/>
                </a:solidFill>
                <a:latin typeface="Franklin Gothic Demi" panose="020B0703020102020204" pitchFamily="34" charset="0"/>
                <a:cs typeface="Optima"/>
              </a:rPr>
              <a:t>QE</a:t>
            </a:r>
            <a:r>
              <a:rPr lang="en-US" sz="1400" dirty="0">
                <a:solidFill>
                  <a:srgbClr val="FFFFFF"/>
                </a:solidFill>
                <a:latin typeface="Franklin Gothic Demi" panose="020B0703020102020204" pitchFamily="34" charset="0"/>
                <a:cs typeface="Optima"/>
              </a:rPr>
              <a:t> 24% @ 420 nm); High QE variant (</a:t>
            </a:r>
            <a:r>
              <a:rPr lang="en-US" sz="1400" i="1" dirty="0">
                <a:solidFill>
                  <a:srgbClr val="FFFFFF"/>
                </a:solidFill>
                <a:latin typeface="Franklin Gothic Demi" panose="020B0703020102020204" pitchFamily="34" charset="0"/>
                <a:cs typeface="Optima"/>
              </a:rPr>
              <a:t>QE</a:t>
            </a:r>
            <a:r>
              <a:rPr lang="en-US" sz="1400" dirty="0">
                <a:solidFill>
                  <a:srgbClr val="FFFFFF"/>
                </a:solidFill>
                <a:latin typeface="Franklin Gothic Demi" panose="020B0703020102020204" pitchFamily="34" charset="0"/>
                <a:cs typeface="Optima"/>
              </a:rPr>
              <a:t> 35% @ 420 nm) used in DeepCore DOMs</a:t>
            </a:r>
            <a:endParaRPr lang="en-US" sz="1400" b="1" dirty="0">
              <a:solidFill>
                <a:srgbClr val="FFFFFF"/>
              </a:solidFill>
              <a:latin typeface="Franklin Gothic Demi" panose="020B0703020102020204" pitchFamily="34" charset="0"/>
              <a:cs typeface="Optima"/>
            </a:endParaRPr>
          </a:p>
          <a:p>
            <a:pPr marL="171450" indent="-171450">
              <a:buFont typeface="Wingdings" charset="2"/>
              <a:buChar char="§"/>
            </a:pPr>
            <a:r>
              <a:rPr lang="en-US" sz="1400" b="1" dirty="0">
                <a:solidFill>
                  <a:srgbClr val="FFFFFF"/>
                </a:solidFill>
                <a:latin typeface="Franklin Gothic Demi" panose="020B0703020102020204" pitchFamily="34" charset="0"/>
                <a:cs typeface="Optima"/>
              </a:rPr>
              <a:t>Low noise</a:t>
            </a:r>
            <a:r>
              <a:rPr lang="en-US" sz="1400" dirty="0">
                <a:solidFill>
                  <a:srgbClr val="FFFFFF"/>
                </a:solidFill>
                <a:latin typeface="Franklin Gothic Demi" panose="020B0703020102020204" pitchFamily="34" charset="0"/>
                <a:cs typeface="Optima"/>
              </a:rPr>
              <a:t> 500 Hz </a:t>
            </a:r>
            <a:r>
              <a:rPr lang="en-US" sz="1400" dirty="0" err="1">
                <a:solidFill>
                  <a:srgbClr val="FFFFFF"/>
                </a:solidFill>
                <a:latin typeface="Franklin Gothic Demi" panose="020B0703020102020204" pitchFamily="34" charset="0"/>
                <a:cs typeface="Optima"/>
              </a:rPr>
              <a:t>bkg</a:t>
            </a:r>
            <a:r>
              <a:rPr lang="en-US" sz="1400" dirty="0">
                <a:solidFill>
                  <a:srgbClr val="FFFFFF"/>
                </a:solidFill>
                <a:latin typeface="Franklin Gothic Demi" panose="020B0703020102020204" pitchFamily="34" charset="0"/>
                <a:cs typeface="Optima"/>
              </a:rPr>
              <a:t> count rate in-ice @ 0.25 </a:t>
            </a:r>
            <a:r>
              <a:rPr lang="en-US" sz="1400" dirty="0" err="1">
                <a:solidFill>
                  <a:srgbClr val="FFFFFF"/>
                </a:solidFill>
                <a:latin typeface="Franklin Gothic Demi" panose="020B0703020102020204" pitchFamily="34" charset="0"/>
                <a:cs typeface="Optima"/>
              </a:rPr>
              <a:t>pe</a:t>
            </a:r>
            <a:r>
              <a:rPr lang="en-US" sz="1400" dirty="0">
                <a:solidFill>
                  <a:srgbClr val="FFFFFF"/>
                </a:solidFill>
                <a:latin typeface="Franklin Gothic Demi" panose="020B0703020102020204" pitchFamily="34" charset="0"/>
                <a:cs typeface="Optima"/>
              </a:rPr>
              <a:t> threshold.</a:t>
            </a:r>
          </a:p>
          <a:p>
            <a:pPr marL="171450" indent="-171450">
              <a:buFont typeface="Wingdings" charset="2"/>
              <a:buChar char="§"/>
            </a:pPr>
            <a:r>
              <a:rPr lang="en-US" sz="1400" b="1" dirty="0">
                <a:solidFill>
                  <a:srgbClr val="FFFFFF"/>
                </a:solidFill>
                <a:latin typeface="Franklin Gothic Demi" panose="020B0703020102020204" pitchFamily="34" charset="0"/>
                <a:cs typeface="Optima"/>
              </a:rPr>
              <a:t>Glass / Gel </a:t>
            </a:r>
            <a:r>
              <a:rPr lang="en-US" sz="1400" dirty="0">
                <a:solidFill>
                  <a:srgbClr val="FFFFFF"/>
                </a:solidFill>
                <a:latin typeface="Franklin Gothic Demi" panose="020B0703020102020204" pitchFamily="34" charset="0"/>
                <a:cs typeface="Optima"/>
              </a:rPr>
              <a:t>0.5” thick</a:t>
            </a:r>
            <a:r>
              <a:rPr lang="en-US" sz="1400" b="1" dirty="0">
                <a:solidFill>
                  <a:srgbClr val="FFFFFF"/>
                </a:solidFill>
                <a:latin typeface="Franklin Gothic Demi" panose="020B0703020102020204" pitchFamily="34" charset="0"/>
                <a:cs typeface="Optima"/>
              </a:rPr>
              <a:t> </a:t>
            </a:r>
            <a:r>
              <a:rPr lang="en-US" sz="1400" dirty="0">
                <a:solidFill>
                  <a:srgbClr val="FFFFFF"/>
                </a:solidFill>
                <a:latin typeface="Franklin Gothic Demi" panose="020B0703020102020204" pitchFamily="34" charset="0"/>
                <a:cs typeface="Optima"/>
              </a:rPr>
              <a:t>Benthos pressure housing rated to 10,000 psi.  Better transmission in 330 - 400 nm relative to AMANDA OM.  Low radioactivity glass.</a:t>
            </a:r>
          </a:p>
          <a:p>
            <a:pPr marL="171450" indent="-171450">
              <a:buFont typeface="Wingdings" charset="2"/>
              <a:buChar char="§"/>
            </a:pPr>
            <a:r>
              <a:rPr lang="en-US" sz="1400" b="1" dirty="0">
                <a:solidFill>
                  <a:srgbClr val="FFFFFF"/>
                </a:solidFill>
                <a:latin typeface="Franklin Gothic Demi" panose="020B0703020102020204" pitchFamily="34" charset="0"/>
                <a:cs typeface="Optima"/>
              </a:rPr>
              <a:t>Optical calibration </a:t>
            </a:r>
            <a:r>
              <a:rPr lang="en-US" sz="1400" dirty="0">
                <a:solidFill>
                  <a:srgbClr val="FFFFFF"/>
                </a:solidFill>
                <a:latin typeface="Franklin Gothic Demi" panose="020B0703020102020204" pitchFamily="34" charset="0"/>
                <a:cs typeface="Optima"/>
              </a:rPr>
              <a:t>Each DOM calibrated </a:t>
            </a:r>
            <a:r>
              <a:rPr lang="en-US" sz="1400" dirty="0" err="1">
                <a:solidFill>
                  <a:srgbClr val="FFFFFF"/>
                </a:solidFill>
                <a:latin typeface="Optima"/>
                <a:cs typeface="Optima"/>
              </a:rPr>
              <a:t>ε</a:t>
            </a:r>
            <a:r>
              <a:rPr lang="en-US" sz="1400" dirty="0">
                <a:solidFill>
                  <a:srgbClr val="FFFFFF"/>
                </a:solidFill>
                <a:latin typeface="Optima"/>
                <a:cs typeface="Optima"/>
              </a:rPr>
              <a:t>(</a:t>
            </a:r>
            <a:r>
              <a:rPr lang="en-US" sz="1400" dirty="0" err="1">
                <a:solidFill>
                  <a:srgbClr val="FFFFFF"/>
                </a:solidFill>
                <a:latin typeface="Optima"/>
                <a:cs typeface="Optima"/>
              </a:rPr>
              <a:t>λ</a:t>
            </a:r>
            <a:r>
              <a:rPr lang="en-US" sz="1400" dirty="0">
                <a:solidFill>
                  <a:srgbClr val="FFFFFF"/>
                </a:solidFill>
                <a:latin typeface="Optima"/>
                <a:cs typeface="Optima"/>
              </a:rPr>
              <a:t>, T) </a:t>
            </a:r>
            <a:r>
              <a:rPr lang="en-US" sz="1400" dirty="0">
                <a:solidFill>
                  <a:srgbClr val="FFFFFF"/>
                </a:solidFill>
                <a:latin typeface="Franklin Gothic Demi" panose="020B0703020102020204" pitchFamily="34" charset="0"/>
                <a:cs typeface="Optima"/>
              </a:rPr>
              <a:t>in the lab to about 7%; </a:t>
            </a:r>
            <a:r>
              <a:rPr lang="en-US" sz="1400" i="1" dirty="0">
                <a:solidFill>
                  <a:srgbClr val="FFFFFF"/>
                </a:solidFill>
                <a:latin typeface="Franklin Gothic Demi" panose="020B0703020102020204" pitchFamily="34" charset="0"/>
                <a:cs typeface="Optima"/>
              </a:rPr>
              <a:t>in-situ</a:t>
            </a:r>
            <a:r>
              <a:rPr lang="en-US" sz="1400" dirty="0">
                <a:solidFill>
                  <a:srgbClr val="FFFFFF"/>
                </a:solidFill>
                <a:latin typeface="Franklin Gothic Demi" panose="020B0703020102020204" pitchFamily="34" charset="0"/>
                <a:cs typeface="Optima"/>
              </a:rPr>
              <a:t> flashers additionally permit in-ice optical measurements </a:t>
            </a:r>
          </a:p>
        </p:txBody>
      </p:sp>
      <p:sp>
        <p:nvSpPr>
          <p:cNvPr id="9" name="Rectangle 8"/>
          <p:cNvSpPr/>
          <p:nvPr/>
        </p:nvSpPr>
        <p:spPr>
          <a:xfrm>
            <a:off x="5542802" y="1074517"/>
            <a:ext cx="3177888" cy="369332"/>
          </a:xfrm>
          <a:prstGeom prst="rect">
            <a:avLst/>
          </a:prstGeom>
          <a:solidFill>
            <a:schemeClr val="accent1">
              <a:lumMod val="75000"/>
            </a:schemeClr>
          </a:solidFill>
        </p:spPr>
        <p:txBody>
          <a:bodyPr wrap="square">
            <a:spAutoFit/>
          </a:bodyPr>
          <a:lstStyle/>
          <a:p>
            <a:pPr>
              <a:spcBef>
                <a:spcPct val="50000"/>
              </a:spcBef>
            </a:pPr>
            <a:r>
              <a:rPr lang="en-US" b="1" dirty="0">
                <a:solidFill>
                  <a:schemeClr val="accent4">
                    <a:lumMod val="60000"/>
                    <a:lumOff val="40000"/>
                  </a:schemeClr>
                </a:solidFill>
                <a:latin typeface="Franklin Gothic Demi" panose="020B0703020102020204" pitchFamily="34" charset="0"/>
                <a:cs typeface="Optima"/>
              </a:rPr>
              <a:t>Optical</a:t>
            </a:r>
          </a:p>
        </p:txBody>
      </p:sp>
      <p:sp>
        <p:nvSpPr>
          <p:cNvPr id="10" name="TextBox 9"/>
          <p:cNvSpPr txBox="1"/>
          <p:nvPr/>
        </p:nvSpPr>
        <p:spPr>
          <a:xfrm>
            <a:off x="2482735" y="5477166"/>
            <a:ext cx="2851265" cy="646331"/>
          </a:xfrm>
          <a:prstGeom prst="rect">
            <a:avLst/>
          </a:prstGeom>
          <a:noFill/>
        </p:spPr>
        <p:txBody>
          <a:bodyPr wrap="square" rtlCol="0">
            <a:spAutoFit/>
          </a:bodyPr>
          <a:lstStyle/>
          <a:p>
            <a:r>
              <a:rPr lang="en-US" sz="1200" dirty="0">
                <a:solidFill>
                  <a:schemeClr val="bg1"/>
                </a:solidFill>
                <a:latin typeface="Franklin Gothic Demi" panose="020B0703020102020204" pitchFamily="34" charset="0"/>
                <a:cs typeface="Optima"/>
              </a:rPr>
              <a:t>FPGA + ARM CPU </a:t>
            </a:r>
            <a:r>
              <a:rPr lang="en-US" sz="1200" dirty="0" err="1">
                <a:solidFill>
                  <a:schemeClr val="bg1"/>
                </a:solidFill>
                <a:latin typeface="Franklin Gothic Demi" panose="020B0703020102020204" pitchFamily="34" charset="0"/>
                <a:cs typeface="Optima"/>
              </a:rPr>
              <a:t>SoC.</a:t>
            </a:r>
            <a:r>
              <a:rPr lang="en-US" sz="1200" dirty="0">
                <a:solidFill>
                  <a:schemeClr val="bg1"/>
                </a:solidFill>
                <a:latin typeface="Franklin Gothic Demi" panose="020B0703020102020204" pitchFamily="34" charset="0"/>
                <a:cs typeface="Optima"/>
              </a:rPr>
              <a:t>   4k-hit deep memory buffer stores hits until readout over 1 Mbit digital link to surface.  </a:t>
            </a:r>
          </a:p>
        </p:txBody>
      </p:sp>
      <p:sp>
        <p:nvSpPr>
          <p:cNvPr id="11" name="TextBox 10"/>
          <p:cNvSpPr txBox="1"/>
          <p:nvPr/>
        </p:nvSpPr>
        <p:spPr>
          <a:xfrm>
            <a:off x="7371602" y="5571386"/>
            <a:ext cx="4349342" cy="461665"/>
          </a:xfrm>
          <a:prstGeom prst="rect">
            <a:avLst/>
          </a:prstGeom>
          <a:noFill/>
        </p:spPr>
        <p:txBody>
          <a:bodyPr wrap="square" rtlCol="0">
            <a:spAutoFit/>
          </a:bodyPr>
          <a:lstStyle/>
          <a:p>
            <a:r>
              <a:rPr lang="en-US" sz="1200" dirty="0">
                <a:solidFill>
                  <a:schemeClr val="bg1"/>
                </a:solidFill>
                <a:latin typeface="Franklin Gothic Demi" panose="020B0703020102020204" pitchFamily="34" charset="0"/>
                <a:cs typeface="Optima"/>
              </a:rPr>
              <a:t>Power supplied by 18 AWG Cu pair to surface (3.5 km).  96 V, 3.75 W per channel (DOM)</a:t>
            </a:r>
          </a:p>
        </p:txBody>
      </p:sp>
      <p:sp>
        <p:nvSpPr>
          <p:cNvPr id="12" name="Rectangle 11"/>
          <p:cNvSpPr/>
          <p:nvPr/>
        </p:nvSpPr>
        <p:spPr>
          <a:xfrm>
            <a:off x="762000" y="5605303"/>
            <a:ext cx="1720735" cy="369332"/>
          </a:xfrm>
          <a:prstGeom prst="rect">
            <a:avLst/>
          </a:prstGeom>
          <a:solidFill>
            <a:schemeClr val="accent6">
              <a:lumMod val="75000"/>
            </a:schemeClr>
          </a:solidFill>
        </p:spPr>
        <p:txBody>
          <a:bodyPr wrap="square">
            <a:spAutoFit/>
          </a:bodyPr>
          <a:lstStyle/>
          <a:p>
            <a:pPr>
              <a:spcBef>
                <a:spcPct val="50000"/>
              </a:spcBef>
            </a:pPr>
            <a:r>
              <a:rPr lang="en-US" b="1" dirty="0">
                <a:solidFill>
                  <a:schemeClr val="accent4">
                    <a:lumMod val="60000"/>
                    <a:lumOff val="40000"/>
                  </a:schemeClr>
                </a:solidFill>
                <a:latin typeface="Franklin Gothic Demi" panose="020B0703020102020204" pitchFamily="34" charset="0"/>
                <a:cs typeface="Optima"/>
              </a:rPr>
              <a:t>Smart Sensor</a:t>
            </a:r>
          </a:p>
        </p:txBody>
      </p:sp>
      <p:sp>
        <p:nvSpPr>
          <p:cNvPr id="13" name="Rectangle 12"/>
          <p:cNvSpPr/>
          <p:nvPr/>
        </p:nvSpPr>
        <p:spPr>
          <a:xfrm>
            <a:off x="5542802" y="5657624"/>
            <a:ext cx="1828800" cy="338554"/>
          </a:xfrm>
          <a:prstGeom prst="rect">
            <a:avLst/>
          </a:prstGeom>
          <a:solidFill>
            <a:schemeClr val="accent4">
              <a:lumMod val="60000"/>
              <a:lumOff val="40000"/>
            </a:schemeClr>
          </a:solidFill>
        </p:spPr>
        <p:txBody>
          <a:bodyPr wrap="square">
            <a:spAutoFit/>
          </a:bodyPr>
          <a:lstStyle/>
          <a:p>
            <a:pPr>
              <a:spcBef>
                <a:spcPct val="50000"/>
              </a:spcBef>
            </a:pPr>
            <a:r>
              <a:rPr lang="en-US" sz="1600" b="1" dirty="0">
                <a:solidFill>
                  <a:srgbClr val="FF0000"/>
                </a:solidFill>
                <a:latin typeface="Franklin Gothic Demi" panose="020B0703020102020204" pitchFamily="34" charset="0"/>
                <a:cs typeface="Optima"/>
              </a:rPr>
              <a:t>Power</a:t>
            </a:r>
          </a:p>
        </p:txBody>
      </p:sp>
      <p:sp>
        <p:nvSpPr>
          <p:cNvPr id="14" name="Rectangle 13"/>
          <p:cNvSpPr/>
          <p:nvPr/>
        </p:nvSpPr>
        <p:spPr>
          <a:xfrm>
            <a:off x="9017030" y="3283517"/>
            <a:ext cx="2703914" cy="338554"/>
          </a:xfrm>
          <a:prstGeom prst="rect">
            <a:avLst/>
          </a:prstGeom>
          <a:solidFill>
            <a:srgbClr val="00B0F0"/>
          </a:solidFill>
        </p:spPr>
        <p:txBody>
          <a:bodyPr wrap="square">
            <a:spAutoFit/>
          </a:bodyPr>
          <a:lstStyle/>
          <a:p>
            <a:pPr>
              <a:spcBef>
                <a:spcPct val="50000"/>
              </a:spcBef>
            </a:pPr>
            <a:r>
              <a:rPr lang="en-US" sz="1600" b="1" dirty="0">
                <a:solidFill>
                  <a:schemeClr val="accent6">
                    <a:lumMod val="75000"/>
                  </a:schemeClr>
                </a:solidFill>
                <a:latin typeface="Franklin Gothic Demi" panose="020B0703020102020204" pitchFamily="34" charset="0"/>
                <a:cs typeface="Optima"/>
              </a:rPr>
              <a:t>Digitizer</a:t>
            </a:r>
          </a:p>
        </p:txBody>
      </p:sp>
      <p:sp>
        <p:nvSpPr>
          <p:cNvPr id="15" name="Rectangle 14"/>
          <p:cNvSpPr/>
          <p:nvPr/>
        </p:nvSpPr>
        <p:spPr>
          <a:xfrm>
            <a:off x="9017030" y="1068421"/>
            <a:ext cx="2703914" cy="338554"/>
          </a:xfrm>
          <a:prstGeom prst="rect">
            <a:avLst/>
          </a:prstGeom>
          <a:solidFill>
            <a:schemeClr val="accent2">
              <a:lumMod val="60000"/>
              <a:lumOff val="40000"/>
            </a:schemeClr>
          </a:solidFill>
        </p:spPr>
        <p:txBody>
          <a:bodyPr wrap="square">
            <a:spAutoFit/>
          </a:bodyPr>
          <a:lstStyle/>
          <a:p>
            <a:pPr>
              <a:spcBef>
                <a:spcPct val="50000"/>
              </a:spcBef>
            </a:pPr>
            <a:r>
              <a:rPr lang="en-US" sz="1600" b="1" dirty="0" err="1">
                <a:solidFill>
                  <a:srgbClr val="7030A0"/>
                </a:solidFill>
                <a:latin typeface="Franklin Gothic Demi" panose="020B0703020102020204" pitchFamily="34" charset="0"/>
                <a:cs typeface="Optima"/>
              </a:rPr>
              <a:t>Communicatons</a:t>
            </a:r>
            <a:r>
              <a:rPr lang="en-US" sz="1600" b="1" dirty="0">
                <a:solidFill>
                  <a:srgbClr val="7030A0"/>
                </a:solidFill>
                <a:latin typeface="Franklin Gothic Demi" panose="020B0703020102020204" pitchFamily="34" charset="0"/>
                <a:cs typeface="Optima"/>
              </a:rPr>
              <a:t> / Timing</a:t>
            </a:r>
          </a:p>
        </p:txBody>
      </p:sp>
      <p:sp>
        <p:nvSpPr>
          <p:cNvPr id="16" name="TextBox 15"/>
          <p:cNvSpPr txBox="1"/>
          <p:nvPr/>
        </p:nvSpPr>
        <p:spPr>
          <a:xfrm>
            <a:off x="9017030" y="3725755"/>
            <a:ext cx="2703914" cy="1569660"/>
          </a:xfrm>
          <a:prstGeom prst="rect">
            <a:avLst/>
          </a:prstGeom>
          <a:noFill/>
        </p:spPr>
        <p:txBody>
          <a:bodyPr wrap="square" rtlCol="0">
            <a:spAutoFit/>
          </a:bodyPr>
          <a:lstStyle/>
          <a:p>
            <a:r>
              <a:rPr lang="en-US" sz="1200" dirty="0">
                <a:solidFill>
                  <a:schemeClr val="bg1"/>
                </a:solidFill>
                <a:latin typeface="Franklin Gothic Demi" panose="020B0703020102020204" pitchFamily="34" charset="0"/>
                <a:cs typeface="Optima"/>
              </a:rPr>
              <a:t>IceCube adopted waveform readout of PMT pulses to deal with complex scattering of photons in ice.  There are two digitizers:</a:t>
            </a:r>
          </a:p>
          <a:p>
            <a:pPr marL="171450" indent="-171450">
              <a:buFont typeface="Wingdings" panose="05000000000000000000" pitchFamily="2" charset="2"/>
              <a:buChar char="§"/>
            </a:pPr>
            <a:r>
              <a:rPr lang="en-US" sz="1200" dirty="0">
                <a:solidFill>
                  <a:schemeClr val="bg1"/>
                </a:solidFill>
                <a:latin typeface="Franklin Gothic Demi" panose="020B0703020102020204" pitchFamily="34" charset="0"/>
                <a:cs typeface="Optima"/>
              </a:rPr>
              <a:t>300 MSPS ASIC 14-bit effective resolution but limited to ~500 ns</a:t>
            </a:r>
          </a:p>
          <a:p>
            <a:pPr marL="171450" indent="-171450">
              <a:buFont typeface="Wingdings" panose="05000000000000000000" pitchFamily="2" charset="2"/>
              <a:buChar char="§"/>
            </a:pPr>
            <a:r>
              <a:rPr lang="en-US" sz="1200" dirty="0">
                <a:solidFill>
                  <a:schemeClr val="bg1"/>
                </a:solidFill>
                <a:latin typeface="Franklin Gothic Demi" panose="020B0703020102020204" pitchFamily="34" charset="0"/>
                <a:cs typeface="Optima"/>
              </a:rPr>
              <a:t>40 MSPS pipelined ADC capture to 6.4 µs</a:t>
            </a:r>
          </a:p>
        </p:txBody>
      </p:sp>
      <p:sp>
        <p:nvSpPr>
          <p:cNvPr id="17" name="TextBox 16"/>
          <p:cNvSpPr txBox="1"/>
          <p:nvPr/>
        </p:nvSpPr>
        <p:spPr>
          <a:xfrm>
            <a:off x="9025025" y="1493213"/>
            <a:ext cx="2695919" cy="1569660"/>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chemeClr val="bg1"/>
                </a:solidFill>
                <a:latin typeface="Franklin Gothic Demi" panose="020B0703020102020204" pitchFamily="34" charset="0"/>
                <a:cs typeface="Optima"/>
              </a:rPr>
              <a:t>Communications is digital at rate of 1 Mbit/s shared by 2 DOMs on a single copper pair. </a:t>
            </a:r>
          </a:p>
          <a:p>
            <a:pPr marL="171450" indent="-171450">
              <a:buFont typeface="Wingdings" panose="05000000000000000000" pitchFamily="2" charset="2"/>
              <a:buChar char="§"/>
            </a:pPr>
            <a:r>
              <a:rPr lang="en-US" sz="1200" dirty="0">
                <a:solidFill>
                  <a:schemeClr val="bg1"/>
                </a:solidFill>
                <a:latin typeface="Franklin Gothic Demi" panose="020B0703020102020204" pitchFamily="34" charset="0"/>
                <a:cs typeface="Optima"/>
              </a:rPr>
              <a:t>The DOMs each timestamp PMT pulses using a local XO.  Nevertheless, 1 ns time resolution is achieved through automatic clock synchronization protocol</a:t>
            </a:r>
          </a:p>
        </p:txBody>
      </p:sp>
    </p:spTree>
    <p:extLst>
      <p:ext uri="{BB962C8B-B14F-4D97-AF65-F5344CB8AC3E}">
        <p14:creationId xmlns:p14="http://schemas.microsoft.com/office/powerpoint/2010/main" val="3270260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solidFill>
              <a:schemeClr val="bg1"/>
            </a:solidFill>
            <a:latin typeface="Franklin Gothic Demi" panose="020B07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13689</TotalTime>
  <Words>5537</Words>
  <Application>Microsoft Office PowerPoint</Application>
  <PresentationFormat>Widescreen</PresentationFormat>
  <Paragraphs>607</Paragraphs>
  <Slides>58</Slides>
  <Notes>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58</vt:i4>
      </vt:variant>
    </vt:vector>
  </HeadingPairs>
  <TitlesOfParts>
    <vt:vector size="75" baseType="lpstr">
      <vt:lpstr>Heiti SC Medium</vt:lpstr>
      <vt:lpstr>Lucida Grande</vt:lpstr>
      <vt:lpstr>ＭＳ Ｐゴシック</vt:lpstr>
      <vt:lpstr>Optima</vt:lpstr>
      <vt:lpstr>Arial</vt:lpstr>
      <vt:lpstr>Arial Bold</vt:lpstr>
      <vt:lpstr>Broadway</vt:lpstr>
      <vt:lpstr>Calibri</vt:lpstr>
      <vt:lpstr>Calibri Light</vt:lpstr>
      <vt:lpstr>Century Gothic</vt:lpstr>
      <vt:lpstr>Franklin Gothic Book</vt:lpstr>
      <vt:lpstr>Franklin Gothic Demi</vt:lpstr>
      <vt:lpstr>Franklin Gothic Medium</vt:lpstr>
      <vt:lpstr>Symbol</vt:lpstr>
      <vt:lpstr>Times New Roman</vt:lpstr>
      <vt:lpstr>Wingdings</vt:lpstr>
      <vt:lpstr>Office Theme</vt:lpstr>
      <vt:lpstr>The Future of Neutrino Multimessenger Astronomy and Neutrino Physics at the South Pole IceCube Gen2 Observatory + The IceCube Upgrade</vt:lpstr>
      <vt:lpstr>Challenge / Opportunity: Cosmic Horizons</vt:lpstr>
      <vt:lpstr>IceCube Gen2 Science Mission</vt:lpstr>
      <vt:lpstr>PowerPoint Presentation</vt:lpstr>
      <vt:lpstr>PowerPoint Presentation</vt:lpstr>
      <vt:lpstr>The IceCube Neutrino Observatory</vt:lpstr>
      <vt:lpstr>Drilling &amp; Deployment</vt:lpstr>
      <vt:lpstr>Hot Water Drilling</vt:lpstr>
      <vt:lpstr>The IceCube Digital Optical Module (DOM)</vt:lpstr>
      <vt:lpstr>Detecting Neutrinos in the Ice</vt:lpstr>
      <vt:lpstr>Flavor Identification in Giant NTs</vt:lpstr>
      <vt:lpstr>Scattered Cherenkov Photon Tracks in Ice: A HE Muon</vt:lpstr>
      <vt:lpstr>Photons from an electromagnetic cascade</vt:lpstr>
      <vt:lpstr>Part IIb: IceCube Gen2 – The Future of Neutrino Astronomy</vt:lpstr>
      <vt:lpstr>Getting Back to those PeV-Scale Neutrinos</vt:lpstr>
      <vt:lpstr>PeV neutrinos don’t need dense detector</vt:lpstr>
      <vt:lpstr>Conceptual Design</vt:lpstr>
      <vt:lpstr>The Deep-Ice High Energy Array (HEA)</vt:lpstr>
      <vt:lpstr>A multi-PMT optical module for IceCube-Gen2</vt:lpstr>
      <vt:lpstr>The D-Egg Dual 8” PMT + Improved Glass</vt:lpstr>
      <vt:lpstr>Other Concepts for Large-Area Photodetectors</vt:lpstr>
      <vt:lpstr>Mobile Drilling System</vt:lpstr>
      <vt:lpstr>EHWD-G2:  Air-Ride Cargo Sleds (ARCS)</vt:lpstr>
      <vt:lpstr>EHWD-G2 Overview:  Power Plant Sled</vt:lpstr>
      <vt:lpstr>EHWD-G2:  Microturbines</vt:lpstr>
      <vt:lpstr>The Radio Array</vt:lpstr>
      <vt:lpstr>The Askaryan Effect</vt:lpstr>
      <vt:lpstr>Askaryan in the Ice</vt:lpstr>
      <vt:lpstr>Ice Attenuation of RF Waves</vt:lpstr>
      <vt:lpstr>Current ARA Status</vt:lpstr>
      <vt:lpstr>ARA Station Design</vt:lpstr>
      <vt:lpstr>ARA and ARIANNA</vt:lpstr>
      <vt:lpstr>Part IIa: The IceCube Upgrade – Initial Extension to IceCube</vt:lpstr>
      <vt:lpstr>Gen2 Phase 1: First Steps</vt:lpstr>
      <vt:lpstr>A Heterogeneous Detector</vt:lpstr>
      <vt:lpstr>Atmospheric Neutrino “Backgrounds”</vt:lpstr>
      <vt:lpstr>Neutrino Mixing</vt:lpstr>
      <vt:lpstr>Improving IceCube Reconstructions</vt:lpstr>
      <vt:lpstr>Timeline</vt:lpstr>
      <vt:lpstr>Conclusions / Predictions / Predications / Predilections</vt:lpstr>
      <vt:lpstr>THE END</vt:lpstr>
      <vt:lpstr>The Case for Multimessenger Astronomy Take all you are given</vt:lpstr>
      <vt:lpstr>IceCube Science</vt:lpstr>
      <vt:lpstr>High-Energy Starting Event (HESE) Analysis</vt:lpstr>
      <vt:lpstr>HESE 6-year Results</vt:lpstr>
      <vt:lpstr>Realtime HE Neutrino Candidate Alerts</vt:lpstr>
      <vt:lpstr>Meanwhile, in the Mediterranean </vt:lpstr>
      <vt:lpstr>Reducing Hole Size: Faster Hole Delivery &amp; Less Fuel</vt:lpstr>
      <vt:lpstr>Surface Veto</vt:lpstr>
      <vt:lpstr>Scintillator Module ‘Prototypes’</vt:lpstr>
      <vt:lpstr>Alternative Approaches to Consider</vt:lpstr>
      <vt:lpstr>Ice</vt:lpstr>
      <vt:lpstr>Large Facility Project Projections</vt:lpstr>
      <vt:lpstr>Reducing Hole Size: Faster Hole Delivery &amp; Less Fuel</vt:lpstr>
      <vt:lpstr>Putting it all Together</vt:lpstr>
      <vt:lpstr>Evolving the IceCube DOM </vt:lpstr>
      <vt:lpstr>Competetive Oscillation Physics Measurements</vt:lpstr>
      <vt:lpstr>To EeV and Above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Kael Hanson</dc:creator>
  <cp:lastModifiedBy>Kael Hanson</cp:lastModifiedBy>
  <cp:revision>141</cp:revision>
  <dcterms:created xsi:type="dcterms:W3CDTF">2016-02-27T22:11:00Z</dcterms:created>
  <dcterms:modified xsi:type="dcterms:W3CDTF">2019-06-12T13:52:46Z</dcterms:modified>
</cp:coreProperties>
</file>