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4"/>
  </p:notesMasterIdLst>
  <p:sldIdLst>
    <p:sldId id="278" r:id="rId2"/>
    <p:sldId id="300" r:id="rId3"/>
    <p:sldId id="301" r:id="rId4"/>
    <p:sldId id="294" r:id="rId5"/>
    <p:sldId id="302" r:id="rId6"/>
    <p:sldId id="290" r:id="rId7"/>
    <p:sldId id="259" r:id="rId8"/>
    <p:sldId id="276" r:id="rId9"/>
    <p:sldId id="291" r:id="rId10"/>
    <p:sldId id="264" r:id="rId11"/>
    <p:sldId id="277" r:id="rId12"/>
    <p:sldId id="292" r:id="rId13"/>
    <p:sldId id="285" r:id="rId14"/>
    <p:sldId id="286" r:id="rId15"/>
    <p:sldId id="298" r:id="rId16"/>
    <p:sldId id="262" r:id="rId17"/>
    <p:sldId id="288" r:id="rId18"/>
    <p:sldId id="287" r:id="rId19"/>
    <p:sldId id="271" r:id="rId20"/>
    <p:sldId id="293" r:id="rId21"/>
    <p:sldId id="295" r:id="rId22"/>
    <p:sldId id="29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02"/>
    <p:restoredTop sz="94641"/>
  </p:normalViewPr>
  <p:slideViewPr>
    <p:cSldViewPr snapToGrid="0" snapToObjects="1">
      <p:cViewPr>
        <p:scale>
          <a:sx n="173" d="100"/>
          <a:sy n="173" d="100"/>
        </p:scale>
        <p:origin x="56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33E42-84E8-9F44-8F7A-1D1CA23D62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7E2C0-4758-0C4D-90DB-C7CA5C44C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E2C0-4758-0C4D-90DB-C7CA5C44C6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44506-75AD-114E-B91E-6DAC00BAB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0489" y="789588"/>
            <a:ext cx="86830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00FF"/>
                </a:solidFill>
              </a:rPr>
              <a:t>What the Composition of Galactic Cosmic Rays Tells us About the Origin of GCRs</a:t>
            </a:r>
          </a:p>
          <a:p>
            <a:pPr algn="ctr">
              <a:spcBef>
                <a:spcPts val="3000"/>
              </a:spcBef>
            </a:pPr>
            <a:r>
              <a:rPr lang="en-US" sz="3600" dirty="0" smtClean="0"/>
              <a:t>M.E. </a:t>
            </a:r>
            <a:r>
              <a:rPr lang="en-US" sz="3600" dirty="0" err="1" smtClean="0"/>
              <a:t>Wiedenbeck</a:t>
            </a:r>
            <a:endParaRPr lang="en-US" sz="3600" dirty="0" smtClean="0"/>
          </a:p>
          <a:p>
            <a:pPr algn="ctr">
              <a:spcBef>
                <a:spcPts val="600"/>
              </a:spcBef>
            </a:pPr>
            <a:r>
              <a:rPr lang="en-US" sz="2800" dirty="0" smtClean="0"/>
              <a:t>Jet Propulsion Laboratory,</a:t>
            </a:r>
          </a:p>
          <a:p>
            <a:pPr algn="ctr"/>
            <a:r>
              <a:rPr lang="en-US" sz="2800" dirty="0" smtClean="0"/>
              <a:t>California Institute of Technology</a:t>
            </a:r>
          </a:p>
          <a:p>
            <a:pPr algn="ctr">
              <a:spcBef>
                <a:spcPts val="3600"/>
              </a:spcBef>
            </a:pPr>
            <a:r>
              <a:rPr lang="en-US" sz="2400" dirty="0"/>
              <a:t>with thanks to the ACE/CRIS and SuperTIGER instrument teams</a:t>
            </a:r>
            <a:endParaRPr lang="en-US" sz="24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72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36" y="3226332"/>
            <a:ext cx="2749006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6768" y="5932591"/>
            <a:ext cx="2411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Wiedenbeck</a:t>
            </a:r>
            <a:r>
              <a:rPr lang="en-US" sz="1200" dirty="0" smtClean="0"/>
              <a:t> et al., </a:t>
            </a:r>
            <a:r>
              <a:rPr lang="en-US" sz="1200" dirty="0" err="1" smtClean="0"/>
              <a:t>ApJL</a:t>
            </a:r>
            <a:r>
              <a:rPr lang="en-US" sz="1200" dirty="0" smtClean="0"/>
              <a:t> (1999)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62" y="217042"/>
            <a:ext cx="3065970" cy="205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1669" y="2245572"/>
            <a:ext cx="2411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Soutoul</a:t>
            </a:r>
            <a:r>
              <a:rPr lang="en-US" sz="1200" dirty="0" smtClean="0"/>
              <a:t> &amp; </a:t>
            </a:r>
            <a:r>
              <a:rPr lang="en-US" sz="1200" dirty="0" err="1" smtClean="0"/>
              <a:t>Cassé</a:t>
            </a:r>
            <a:r>
              <a:rPr lang="en-US" sz="1200" dirty="0" smtClean="0"/>
              <a:t>, </a:t>
            </a:r>
            <a:r>
              <a:rPr lang="en-US" sz="1200" dirty="0" err="1" smtClean="0"/>
              <a:t>ApJ</a:t>
            </a:r>
            <a:r>
              <a:rPr lang="en-US" sz="1200" dirty="0" smtClean="0"/>
              <a:t> (1978)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903693" y="5164715"/>
            <a:ext cx="437330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10" indent="-194310">
              <a:buFont typeface="Arial" charset="0"/>
              <a:buChar char="•"/>
            </a:pPr>
            <a:r>
              <a:rPr lang="en-US" sz="1600" dirty="0" smtClean="0"/>
              <a:t>CRIS measurements of Ni isotopes did not show evidence of </a:t>
            </a:r>
            <a:r>
              <a:rPr lang="en-US" sz="1600" baseline="30000" dirty="0" smtClean="0"/>
              <a:t>59</a:t>
            </a:r>
            <a:r>
              <a:rPr lang="en-US" sz="1600" dirty="0" smtClean="0"/>
              <a:t>Ni</a:t>
            </a:r>
          </a:p>
          <a:p>
            <a:pPr marL="19431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/>
              <a:t>increased statistics since 1999 have not changed that situation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0669" y="322701"/>
            <a:ext cx="5001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Primary Nuclides that Can Decay Only by Orbital Electron Capture</a:t>
            </a:r>
            <a:endParaRPr lang="en-US" sz="2000" dirty="0">
              <a:solidFill>
                <a:srgbClr val="0000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033969" y="2384042"/>
            <a:ext cx="4847961" cy="2743200"/>
            <a:chOff x="4031018" y="1715466"/>
            <a:chExt cx="4847961" cy="27432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1018" y="1715466"/>
              <a:ext cx="2478551" cy="27432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782864" y="1793867"/>
              <a:ext cx="2096115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0"/>
                </a:spcBef>
              </a:pPr>
              <a:r>
                <a:rPr lang="en-US" baseline="30000" dirty="0" smtClean="0"/>
                <a:t>59</a:t>
              </a:r>
              <a:r>
                <a:rPr lang="en-US" dirty="0" smtClean="0"/>
                <a:t>Co, the daughter product of </a:t>
              </a:r>
              <a:r>
                <a:rPr lang="en-US" baseline="30000" dirty="0" smtClean="0"/>
                <a:t>59</a:t>
              </a:r>
              <a:r>
                <a:rPr lang="en-US" dirty="0" smtClean="0"/>
                <a:t>Ni decay, is present</a:t>
              </a:r>
            </a:p>
            <a:p>
              <a:pPr>
                <a:spcBef>
                  <a:spcPts val="4800"/>
                </a:spcBef>
              </a:pPr>
              <a:r>
                <a:rPr lang="en-US" baseline="30000" dirty="0"/>
                <a:t>59</a:t>
              </a:r>
              <a:r>
                <a:rPr lang="en-US" dirty="0"/>
                <a:t>Ni missing in arriving cosmic </a:t>
              </a:r>
              <a:r>
                <a:rPr lang="en-US" dirty="0" smtClean="0"/>
                <a:t>rays</a:t>
              </a:r>
              <a:endParaRPr lang="en-US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5456903" y="3411759"/>
              <a:ext cx="126098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5456903" y="3411759"/>
              <a:ext cx="0" cy="555557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6087396" y="2025485"/>
              <a:ext cx="695468" cy="31950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3880668" y="1074552"/>
            <a:ext cx="500126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600" baseline="30000" dirty="0"/>
              <a:t>59</a:t>
            </a:r>
            <a:r>
              <a:rPr lang="en-US" sz="1600" dirty="0"/>
              <a:t>Ni + e</a:t>
            </a:r>
            <a:r>
              <a:rPr lang="en-US" sz="2000" baseline="30000" dirty="0"/>
              <a:t>-</a:t>
            </a:r>
            <a:r>
              <a:rPr lang="en-US" sz="1600" dirty="0"/>
              <a:t> ⇒ </a:t>
            </a:r>
            <a:r>
              <a:rPr lang="en-US" sz="1600" baseline="30000" dirty="0"/>
              <a:t>59</a:t>
            </a:r>
            <a:r>
              <a:rPr lang="en-US" sz="1600" dirty="0"/>
              <a:t>Co</a:t>
            </a:r>
          </a:p>
          <a:p>
            <a:pPr algn="ctr">
              <a:spcBef>
                <a:spcPts val="600"/>
              </a:spcBef>
            </a:pPr>
            <a:r>
              <a:rPr lang="en-US" sz="1600" dirty="0"/>
              <a:t>traversal of IS matter at</a:t>
            </a:r>
            <a:r>
              <a:rPr lang="en-US" sz="1600" dirty="0" smtClean="0"/>
              <a:t>  cosmic-ray energies strips off orbital electrons and  prevents further decays of </a:t>
            </a:r>
            <a:r>
              <a:rPr lang="en-US" sz="1600" baseline="30000" dirty="0" smtClean="0"/>
              <a:t>59</a:t>
            </a:r>
            <a:r>
              <a:rPr lang="en-US" sz="1600" dirty="0" smtClean="0"/>
              <a:t>Ni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548580" y="2787445"/>
            <a:ext cx="2100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fraction of mass-59 material synthesized as </a:t>
            </a:r>
            <a:r>
              <a:rPr lang="en-US" sz="1200" baseline="30000">
                <a:solidFill>
                  <a:srgbClr val="FF0000"/>
                </a:solidFill>
              </a:rPr>
              <a:t>59</a:t>
            </a:r>
            <a:r>
              <a:rPr lang="en-US" sz="1200">
                <a:solidFill>
                  <a:srgbClr val="FF0000"/>
                </a:solidFill>
              </a:rPr>
              <a:t>Ni</a:t>
            </a:r>
          </a:p>
        </p:txBody>
      </p:sp>
      <p:cxnSp>
        <p:nvCxnSpPr>
          <p:cNvPr id="24" name="Straight Arrow Connector 23"/>
          <p:cNvCxnSpPr>
            <a:stCxn id="12" idx="1"/>
          </p:cNvCxnSpPr>
          <p:nvPr/>
        </p:nvCxnSpPr>
        <p:spPr>
          <a:xfrm flipH="1">
            <a:off x="1423219" y="3018278"/>
            <a:ext cx="125361" cy="314857"/>
          </a:xfrm>
          <a:prstGeom prst="straightConnector1">
            <a:avLst/>
          </a:prstGeom>
          <a:ln w="19050">
            <a:solidFill>
              <a:srgbClr val="FF00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389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11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3284" y="453067"/>
            <a:ext cx="768206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Interpretation of the Lack of </a:t>
            </a:r>
            <a:r>
              <a:rPr lang="en-US" sz="2400" baseline="30000" dirty="0" smtClean="0">
                <a:solidFill>
                  <a:srgbClr val="0000FF"/>
                </a:solidFill>
              </a:rPr>
              <a:t>59</a:t>
            </a:r>
            <a:r>
              <a:rPr lang="en-US" sz="2400" dirty="0" smtClean="0">
                <a:solidFill>
                  <a:srgbClr val="0000FF"/>
                </a:solidFill>
              </a:rPr>
              <a:t>Ni in the Cosmic Rays</a:t>
            </a:r>
          </a:p>
          <a:p>
            <a:pPr marL="19431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/>
              <a:t>two possibilities:</a:t>
            </a:r>
          </a:p>
          <a:p>
            <a:pPr marL="640080" lvl="2" indent="-274320">
              <a:buFont typeface="+mj-lt"/>
              <a:buAutoNum type="alphaLcPeriod"/>
            </a:pPr>
            <a:r>
              <a:rPr lang="en-US" sz="1600" baseline="30000" dirty="0" smtClean="0"/>
              <a:t>59</a:t>
            </a:r>
            <a:r>
              <a:rPr lang="en-US" sz="1600" dirty="0" smtClean="0"/>
              <a:t>Ni was present in supernova ejecta but it spent significantly longer than the half-life (76,000 </a:t>
            </a:r>
            <a:r>
              <a:rPr lang="en-US" sz="1600" dirty="0" err="1" smtClean="0"/>
              <a:t>yr</a:t>
            </a:r>
            <a:r>
              <a:rPr lang="en-US" sz="1600" dirty="0" smtClean="0"/>
              <a:t>) in the interstellar medium with electrons attached before being accelerated</a:t>
            </a:r>
          </a:p>
          <a:p>
            <a:pPr marL="640080" lvl="2" indent="-274320">
              <a:buFont typeface="+mj-lt"/>
              <a:buAutoNum type="alphaLcPeriod"/>
            </a:pPr>
            <a:r>
              <a:rPr lang="en-US" sz="1600" dirty="0" smtClean="0"/>
              <a:t>the nucleosynthesis yield of </a:t>
            </a:r>
            <a:r>
              <a:rPr lang="en-US" sz="1600" baseline="30000" dirty="0" smtClean="0"/>
              <a:t>59</a:t>
            </a:r>
            <a:r>
              <a:rPr lang="en-US" sz="1600" dirty="0" smtClean="0"/>
              <a:t>Ni was so low that the cosmic-ray measurements are not sensitive to the time between nucleosynthesis and acceleration</a:t>
            </a:r>
          </a:p>
          <a:p>
            <a:pPr marL="19431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/>
              <a:t>the early CRIS result (</a:t>
            </a:r>
            <a:r>
              <a:rPr lang="en-US" sz="1600" dirty="0" err="1" smtClean="0"/>
              <a:t>Wiedenbeck</a:t>
            </a:r>
            <a:r>
              <a:rPr lang="en-US" sz="1600" dirty="0" smtClean="0"/>
              <a:t> et al., </a:t>
            </a:r>
            <a:r>
              <a:rPr lang="en-US" sz="1600" dirty="0" err="1" smtClean="0"/>
              <a:t>ApJL</a:t>
            </a:r>
            <a:r>
              <a:rPr lang="en-US" sz="1600" dirty="0" smtClean="0"/>
              <a:t>, 1999) was interpreted as evidence for &gt;10</a:t>
            </a:r>
            <a:r>
              <a:rPr lang="en-US" sz="1600" baseline="30000" dirty="0" smtClean="0"/>
              <a:t>5</a:t>
            </a:r>
            <a:r>
              <a:rPr lang="en-US" sz="1600" dirty="0" smtClean="0"/>
              <a:t> </a:t>
            </a:r>
            <a:r>
              <a:rPr lang="en-US" sz="1600" dirty="0" err="1" smtClean="0"/>
              <a:t>yr</a:t>
            </a:r>
            <a:r>
              <a:rPr lang="en-US" sz="1600" dirty="0" smtClean="0"/>
              <a:t> time delay between nucleosynthesis and acceleration (“possibility a”), based on nucleosynthesis yield calculations current at that time (</a:t>
            </a:r>
            <a:r>
              <a:rPr lang="en-US" sz="1600" dirty="0" err="1" smtClean="0"/>
              <a:t>Woosley</a:t>
            </a:r>
            <a:r>
              <a:rPr lang="en-US" sz="1600" dirty="0"/>
              <a:t> </a:t>
            </a:r>
            <a:r>
              <a:rPr lang="en-US" sz="1600" dirty="0" smtClean="0"/>
              <a:t>&amp; Weaver, </a:t>
            </a:r>
            <a:r>
              <a:rPr lang="en-US" sz="1600" dirty="0" err="1" smtClean="0"/>
              <a:t>ApJS</a:t>
            </a:r>
            <a:r>
              <a:rPr lang="en-US" sz="1600" dirty="0" smtClean="0"/>
              <a:t>, 1995)</a:t>
            </a:r>
          </a:p>
          <a:p>
            <a:pPr marL="19431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/>
              <a:t>recently, </a:t>
            </a:r>
            <a:r>
              <a:rPr lang="en-US" sz="1600" dirty="0" err="1" smtClean="0"/>
              <a:t>Neronov</a:t>
            </a:r>
            <a:r>
              <a:rPr lang="en-US" sz="1600" dirty="0" smtClean="0"/>
              <a:t> &amp; </a:t>
            </a:r>
            <a:r>
              <a:rPr lang="en-US" sz="1600" dirty="0" err="1" smtClean="0"/>
              <a:t>Meynet</a:t>
            </a:r>
            <a:r>
              <a:rPr lang="en-US" sz="1600" dirty="0" smtClean="0"/>
              <a:t> (A&amp;A 2016) pointed out that the more-recent supernova nucleosynthesis calculations of </a:t>
            </a:r>
            <a:r>
              <a:rPr lang="en-US" sz="1600" dirty="0" err="1" smtClean="0"/>
              <a:t>Chieffi</a:t>
            </a:r>
            <a:r>
              <a:rPr lang="en-US" sz="1600" dirty="0" smtClean="0"/>
              <a:t> &amp; </a:t>
            </a:r>
            <a:r>
              <a:rPr lang="en-US" sz="1600" dirty="0" err="1" smtClean="0"/>
              <a:t>Limongi</a:t>
            </a:r>
            <a:r>
              <a:rPr lang="en-US" sz="1600" dirty="0" smtClean="0"/>
              <a:t> (</a:t>
            </a:r>
            <a:r>
              <a:rPr lang="en-US" sz="1600" dirty="0" err="1" smtClean="0"/>
              <a:t>ApJ</a:t>
            </a:r>
            <a:r>
              <a:rPr lang="en-US" sz="1600" dirty="0" smtClean="0"/>
              <a:t>, 2013) found much lower yields of </a:t>
            </a:r>
            <a:r>
              <a:rPr lang="en-US" sz="1600" baseline="30000" dirty="0" smtClean="0"/>
              <a:t>59</a:t>
            </a:r>
            <a:r>
              <a:rPr lang="en-US" sz="1600" dirty="0" smtClean="0"/>
              <a:t>Ni, supporting “possibility b”</a:t>
            </a:r>
          </a:p>
          <a:p>
            <a:pPr marL="19431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/>
              <a:t>the question of whether the lack of </a:t>
            </a:r>
            <a:r>
              <a:rPr lang="en-US" sz="1600" baseline="30000" dirty="0" smtClean="0"/>
              <a:t>59</a:t>
            </a:r>
            <a:r>
              <a:rPr lang="en-US" sz="1600" dirty="0" smtClean="0"/>
              <a:t>Ni is attributable to a long time delay between nucleosynthesis and acceleration remains open</a:t>
            </a:r>
          </a:p>
          <a:p>
            <a:pPr marL="19431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/>
              <a:t>resolving this question is important—a long time delay excludes the possibility that a supernova’s nucleosynthesis products could be accelerated by a shock driven by the same supernova</a:t>
            </a:r>
          </a:p>
          <a:p>
            <a:pPr marL="19431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/>
              <a:t>the resolution depends on conclusively establishing how much </a:t>
            </a:r>
            <a:r>
              <a:rPr lang="en-US" sz="1600" baseline="30000" dirty="0" smtClean="0"/>
              <a:t>59</a:t>
            </a:r>
            <a:r>
              <a:rPr lang="en-US" sz="1600" dirty="0" smtClean="0"/>
              <a:t>Ni is synthesized and ejected by supernovae</a:t>
            </a:r>
          </a:p>
        </p:txBody>
      </p:sp>
    </p:spTree>
    <p:extLst>
      <p:ext uri="{BB962C8B-B14F-4D97-AF65-F5344CB8AC3E}">
        <p14:creationId xmlns:p14="http://schemas.microsoft.com/office/powerpoint/2010/main" val="1143394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12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2844769"/>
            <a:ext cx="3467100" cy="3200400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970206" y="2450022"/>
            <a:ext cx="3394114" cy="3657600"/>
            <a:chOff x="4572000" y="2068360"/>
            <a:chExt cx="3818378" cy="4114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068360"/>
              <a:ext cx="3818378" cy="4114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552894" y="3539614"/>
              <a:ext cx="765072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1 AU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05509" y="2765322"/>
              <a:ext cx="659990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ISM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12957" y="250723"/>
            <a:ext cx="8539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Cosmic Ray Intensity in the Very Local Interstellar Medium (VLISM)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31043" y="6131256"/>
            <a:ext cx="2455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Cummings et al., ApJ 831,18, 2016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1826" y="6093433"/>
            <a:ext cx="2212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Wiedenbeck, SSR 176, 35, 2013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6194" y="825912"/>
            <a:ext cx="8251721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4310">
              <a:buFont typeface="Arial" charset="0"/>
              <a:buChar char="•"/>
            </a:pPr>
            <a:r>
              <a:rPr lang="en-US" sz="1600"/>
              <a:t>solar modulation prevents cosmic rays below a few 100 MeV/nuc from penetrating to the inner heliosphere</a:t>
            </a:r>
          </a:p>
          <a:p>
            <a:pPr marL="285750" indent="-194310">
              <a:spcBef>
                <a:spcPts val="300"/>
              </a:spcBef>
              <a:buFont typeface="Arial" charset="0"/>
              <a:buChar char="•"/>
            </a:pPr>
            <a:r>
              <a:rPr lang="en-US" sz="1600"/>
              <a:t>spectra measured near Earth would allow high intensities below 100 MeV/nuc in the VLISM</a:t>
            </a:r>
          </a:p>
          <a:p>
            <a:pPr marL="285750" indent="-194310">
              <a:spcBef>
                <a:spcPts val="300"/>
              </a:spcBef>
              <a:buFont typeface="Arial" charset="0"/>
              <a:buChar char="•"/>
            </a:pPr>
            <a:r>
              <a:rPr lang="en-US" sz="1600"/>
              <a:t>direct measurements by Voyager 1 now rule out such extreme low-energy increases</a:t>
            </a:r>
          </a:p>
          <a:p>
            <a:pPr marL="285750" indent="-194310">
              <a:spcBef>
                <a:spcPts val="300"/>
              </a:spcBef>
              <a:buFont typeface="Arial" charset="0"/>
              <a:buChar char="•"/>
            </a:pPr>
            <a:r>
              <a:rPr lang="en-US" sz="1600"/>
              <a:t>provides constraints on contribution of GCRs to heating and ionizing the ISM (see Cummings et al. 2016)</a:t>
            </a:r>
          </a:p>
        </p:txBody>
      </p:sp>
    </p:spTree>
    <p:extLst>
      <p:ext uri="{BB962C8B-B14F-4D97-AF65-F5344CB8AC3E}">
        <p14:creationId xmlns:p14="http://schemas.microsoft.com/office/powerpoint/2010/main" val="111663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13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07" y="1007722"/>
            <a:ext cx="4760885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64" y="5838186"/>
            <a:ext cx="3856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Wiedenbeck et al., Proc. 28</a:t>
            </a:r>
            <a:r>
              <a:rPr lang="en-US" sz="1200" baseline="30000"/>
              <a:t>th</a:t>
            </a:r>
            <a:r>
              <a:rPr lang="en-US" sz="1200"/>
              <a:t> ICRC (Tsukuba), 4, 1899, 2003</a:t>
            </a:r>
          </a:p>
          <a:p>
            <a:r>
              <a:rPr lang="en-US" sz="1200"/>
              <a:t>see also Wiedenbeck et al., Space Sci. Rev., 99, 15, 2001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2957" y="250723"/>
            <a:ext cx="8539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Source Composition of Refractory Cosmic-Ray Nuclides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60142" y="1002885"/>
            <a:ext cx="295520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4310">
              <a:buFont typeface="Arial" charset="0"/>
              <a:buChar char="•"/>
            </a:pPr>
            <a:r>
              <a:rPr lang="en-US" sz="1600"/>
              <a:t>within a factor ≲2, all refractory nuclides that have been studied with ACE/CRIS have been found to have solar-like relative abundances</a:t>
            </a:r>
          </a:p>
          <a:p>
            <a:pPr marL="28575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/>
              <a:t>no signature of a particular type of supernova source found—GCR source looks like a mix of many contributions, just like most ISM material</a:t>
            </a:r>
          </a:p>
        </p:txBody>
      </p:sp>
    </p:spTree>
    <p:extLst>
      <p:ext uri="{BB962C8B-B14F-4D97-AF65-F5344CB8AC3E}">
        <p14:creationId xmlns:p14="http://schemas.microsoft.com/office/powerpoint/2010/main" val="207816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7" y="3511807"/>
            <a:ext cx="2786820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872" y="5954282"/>
            <a:ext cx="2206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Binns et al., ApJ, 634, 351, 2005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86114" y="1722122"/>
            <a:ext cx="3406721" cy="1633210"/>
            <a:chOff x="53415" y="1224116"/>
            <a:chExt cx="3406721" cy="1633210"/>
          </a:xfrm>
        </p:grpSpPr>
        <p:grpSp>
          <p:nvGrpSpPr>
            <p:cNvPr id="13" name="Group 12"/>
            <p:cNvGrpSpPr/>
            <p:nvPr/>
          </p:nvGrpSpPr>
          <p:grpSpPr>
            <a:xfrm>
              <a:off x="53415" y="1224116"/>
              <a:ext cx="3406721" cy="1633210"/>
              <a:chOff x="68163" y="781665"/>
              <a:chExt cx="3406721" cy="163321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0737" y="781665"/>
                <a:ext cx="2694147" cy="137160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413387" y="2153265"/>
                <a:ext cx="185829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/>
                  <a:t>Calculated Mass (amu)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8163" y="1250099"/>
                <a:ext cx="1150470" cy="261610"/>
              </a:xfrm>
              <a:prstGeom prst="rect">
                <a:avLst/>
              </a:prstGeom>
              <a:noFill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/>
                  <a:t>Counts per Bin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2603090" y="1297858"/>
              <a:ext cx="653846" cy="2654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16592" y="1250449"/>
              <a:ext cx="1040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ACE / CRIS</a:t>
              </a:r>
            </a:p>
            <a:p>
              <a:pPr algn="ctr"/>
              <a:r>
                <a:rPr lang="en-US" sz="1400"/>
                <a:t>Ne Isotopes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95517" y="388200"/>
            <a:ext cx="764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aseline="30000">
                <a:solidFill>
                  <a:srgbClr val="0000FF"/>
                </a:solidFill>
              </a:rPr>
              <a:t>22</a:t>
            </a:r>
            <a:r>
              <a:rPr lang="en-US" sz="2400">
                <a:solidFill>
                  <a:srgbClr val="0000FF"/>
                </a:solidFill>
              </a:rPr>
              <a:t>Ne/</a:t>
            </a:r>
            <a:r>
              <a:rPr lang="en-US" sz="2400" baseline="30000">
                <a:solidFill>
                  <a:srgbClr val="0000FF"/>
                </a:solidFill>
              </a:rPr>
              <a:t>20</a:t>
            </a:r>
            <a:r>
              <a:rPr lang="en-US" sz="2400">
                <a:solidFill>
                  <a:srgbClr val="0000FF"/>
                </a:solidFill>
              </a:rPr>
              <a:t>Ne </a:t>
            </a:r>
            <a:r>
              <a:rPr lang="mr-IN" sz="2400">
                <a:solidFill>
                  <a:srgbClr val="0000FF"/>
                </a:solidFill>
              </a:rPr>
              <a:t>–</a:t>
            </a:r>
            <a:r>
              <a:rPr lang="en-US" sz="2400">
                <a:solidFill>
                  <a:srgbClr val="0000FF"/>
                </a:solidFill>
              </a:rPr>
              <a:t> the Only GCR Source Isotope Ratio Thus Far Found to Differ Significantly from Solar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707105" y="1361346"/>
            <a:ext cx="4562093" cy="2743200"/>
            <a:chOff x="3953257" y="2610363"/>
            <a:chExt cx="4562093" cy="2743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257" y="2610363"/>
              <a:ext cx="4562093" cy="274320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7388941" y="2617737"/>
              <a:ext cx="457200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443749" y="4228147"/>
            <a:ext cx="5589638" cy="1931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Cassé &amp; Paul (1982) noted that Wolf-Rayet stars are a likely source for the cosmic-ray </a:t>
            </a:r>
            <a:r>
              <a:rPr lang="en-US" sz="1400" baseline="30000"/>
              <a:t>22</a:t>
            </a:r>
            <a:r>
              <a:rPr lang="en-US" sz="1400"/>
              <a:t>Ne bacause:</a:t>
            </a:r>
          </a:p>
          <a:p>
            <a:pPr marL="285750" indent="-194310">
              <a:spcBef>
                <a:spcPts val="300"/>
              </a:spcBef>
              <a:buFont typeface="Arial" charset="0"/>
              <a:buChar char="•"/>
            </a:pPr>
            <a:r>
              <a:rPr lang="en-US" sz="1400"/>
              <a:t>they have high mass-loss rates via fast stellar winds</a:t>
            </a:r>
          </a:p>
          <a:p>
            <a:pPr marL="285750" indent="-194310">
              <a:spcBef>
                <a:spcPts val="300"/>
              </a:spcBef>
              <a:buFont typeface="Arial" charset="0"/>
              <a:buChar char="•"/>
            </a:pPr>
            <a:r>
              <a:rPr lang="en-US" sz="1400"/>
              <a:t>those winds have blown away the hydrogen shell leaving a surface rich in He-burning products</a:t>
            </a:r>
          </a:p>
          <a:p>
            <a:pPr marL="285750" indent="-194310">
              <a:spcBef>
                <a:spcPts val="300"/>
              </a:spcBef>
              <a:buFont typeface="Arial" charset="0"/>
              <a:buChar char="•"/>
            </a:pPr>
            <a:r>
              <a:rPr lang="en-US" sz="1400"/>
              <a:t>He burning produces large enhancements of </a:t>
            </a:r>
            <a:r>
              <a:rPr lang="en-US" sz="1400" baseline="30000"/>
              <a:t>22</a:t>
            </a:r>
            <a:r>
              <a:rPr lang="en-US" sz="1400"/>
              <a:t>Ne because when H is burned to He by the CNO process, residual heavy elements get burned to </a:t>
            </a:r>
            <a:r>
              <a:rPr lang="en-US" sz="1400" baseline="30000"/>
              <a:t>14</a:t>
            </a:r>
            <a:r>
              <a:rPr lang="en-US" sz="1400"/>
              <a:t>N, which then captures alpha particles and produces </a:t>
            </a:r>
            <a:r>
              <a:rPr lang="en-US" sz="1400" baseline="30000"/>
              <a:t>22</a:t>
            </a:r>
            <a:r>
              <a:rPr lang="en-US" sz="1400"/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val="105342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28853" y="5375787"/>
            <a:ext cx="2440858" cy="46166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density of O and B stars in the solar neighborhood (artist’s impression)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42" y="2787430"/>
            <a:ext cx="3461924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80" y="2875920"/>
            <a:ext cx="4014060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2051" y="6002588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Meyer, Drury &amp; Ellison, ApJ, 487, 182 1007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2957" y="250723"/>
            <a:ext cx="8539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Fractionation Based on Volatility and Mass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0836" y="825912"/>
            <a:ext cx="83475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4310">
              <a:buFont typeface="Arial" charset="0"/>
              <a:buChar char="•"/>
            </a:pPr>
            <a:r>
              <a:rPr lang="en-US" sz="1600"/>
              <a:t>ratios of GCR source abundances relative to solar values are a factor ~4 greater for refractory (low FIP) elements than for volatiles (high FIP)</a:t>
            </a:r>
          </a:p>
          <a:p>
            <a:pPr marL="28575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/>
              <a:t>Ellison, Drury &amp; Meyer (1997) proposed that patter is due to acceleration of refractory grains by IS shocks followed by sputtering of suprathermal ions from fast grains in collisions with IS gas</a:t>
            </a:r>
          </a:p>
          <a:p>
            <a:pPr marL="28575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/>
              <a:t>process results in suprathermal ions that can be efficiently accelerated by subsequent shocks </a:t>
            </a:r>
          </a:p>
        </p:txBody>
      </p:sp>
    </p:spTree>
    <p:extLst>
      <p:ext uri="{BB962C8B-B14F-4D97-AF65-F5344CB8AC3E}">
        <p14:creationId xmlns:p14="http://schemas.microsoft.com/office/powerpoint/2010/main" val="190856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67" y="1954160"/>
            <a:ext cx="4432758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8827" y="410569"/>
            <a:ext cx="80728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Relative Abundances of </a:t>
            </a:r>
            <a:r>
              <a:rPr lang="en-US" sz="2400" dirty="0" err="1" smtClean="0">
                <a:solidFill>
                  <a:srgbClr val="0000FF"/>
                </a:solidFill>
              </a:rPr>
              <a:t>Ultraheavy</a:t>
            </a:r>
            <a:r>
              <a:rPr lang="en-US" sz="2400" dirty="0" smtClean="0">
                <a:solidFill>
                  <a:srgbClr val="0000FF"/>
                </a:solidFill>
              </a:rPr>
              <a:t> Elements</a:t>
            </a:r>
          </a:p>
          <a:p>
            <a:pPr marL="194310" indent="-194310">
              <a:spcBef>
                <a:spcPts val="1200"/>
              </a:spcBef>
              <a:buFont typeface="Arial" charset="0"/>
              <a:buChar char="•"/>
            </a:pPr>
            <a:r>
              <a:rPr lang="en-US" dirty="0" smtClean="0"/>
              <a:t>elemental composition has now been extended up through </a:t>
            </a:r>
            <a:r>
              <a:rPr lang="en-US" baseline="-25000" dirty="0" smtClean="0"/>
              <a:t>40</a:t>
            </a:r>
            <a:r>
              <a:rPr lang="en-US" dirty="0" smtClean="0"/>
              <a:t>Zr by the TIGER and SuperTIGER balloon experiments (Rauch et al. 2009; Murphy et al. 2016) and by the ACE/CRIS satellite experiment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3460" y="5184059"/>
            <a:ext cx="3414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Binns</a:t>
            </a:r>
            <a:r>
              <a:rPr lang="en-US" sz="1200" dirty="0"/>
              <a:t> et al., </a:t>
            </a:r>
            <a:r>
              <a:rPr lang="en-US" sz="1200" dirty="0" err="1"/>
              <a:t>Proc. 35</a:t>
            </a:r>
            <a:r>
              <a:rPr lang="en-US" sz="1200" baseline="30000" dirty="0" err="1"/>
              <a:t>th</a:t>
            </a:r>
            <a:r>
              <a:rPr lang="en-US" sz="1200" dirty="0" err="1"/>
              <a:t> ICRC (Busan), paper </a:t>
            </a:r>
            <a:r>
              <a:rPr lang="en-US" sz="1200" dirty="0"/>
              <a:t>CRD070 (presented by R. Mewaldt); see also Wiedenbeck ACE/CRIS Highlight Paper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46588" y="2330244"/>
            <a:ext cx="3680704" cy="2743200"/>
            <a:chOff x="346588" y="2330244"/>
            <a:chExt cx="3680704" cy="27432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88" y="2330244"/>
              <a:ext cx="3680704" cy="27432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37619" y="2462981"/>
              <a:ext cx="140847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ACE / CRIS</a:t>
              </a:r>
            </a:p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9274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8650" y="290123"/>
            <a:ext cx="81466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Fractionation Pattern</a:t>
            </a:r>
          </a:p>
          <a:p>
            <a:pPr marL="19431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400" dirty="0" smtClean="0"/>
              <a:t>refractory elements are enhanced in GCRS relative to volatiles, which is believed to be due to efficient acceleration of dust grains (Ellison et al., </a:t>
            </a:r>
            <a:r>
              <a:rPr lang="en-US" sz="1400" dirty="0" err="1" smtClean="0"/>
              <a:t>ApJ</a:t>
            </a:r>
            <a:r>
              <a:rPr lang="en-US" sz="1400" dirty="0" smtClean="0"/>
              <a:t>, 1997)</a:t>
            </a:r>
          </a:p>
          <a:p>
            <a:pPr marL="19431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400" dirty="0" smtClean="0"/>
              <a:t>Rauch et al. (2008) noted that fractionation is well organized as a function of mass, but only if it is assumed that the source material contains a small admixture of freshly synthesized and ejected “massive star material” (MSM) ⇒ taken as evidence for cosmic-ray acceleration in massive-star associations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826" y="5759245"/>
            <a:ext cx="3414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Binns</a:t>
            </a:r>
            <a:r>
              <a:rPr lang="en-US" sz="1200" dirty="0"/>
              <a:t> et al., </a:t>
            </a:r>
            <a:r>
              <a:rPr lang="en-US" sz="1200" dirty="0" err="1"/>
              <a:t>Proc. 35</a:t>
            </a:r>
            <a:r>
              <a:rPr lang="en-US" sz="1200" baseline="30000" dirty="0" err="1"/>
              <a:t>th</a:t>
            </a:r>
            <a:r>
              <a:rPr lang="en-US" sz="1200" dirty="0" err="1"/>
              <a:t> ICRC (Busan), paper </a:t>
            </a:r>
            <a:r>
              <a:rPr lang="en-US" sz="1200" dirty="0"/>
              <a:t>CRD070 (presented by R. Mewaldt); see also Wiedenbeck ACE/CRIS Highlight Paper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868706" y="2080184"/>
            <a:ext cx="5041828" cy="3657600"/>
            <a:chOff x="1868706" y="2109680"/>
            <a:chExt cx="5041828" cy="3657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706" y="2109680"/>
              <a:ext cx="5041828" cy="36576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620979" y="4653116"/>
              <a:ext cx="988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ACE / CRIS</a:t>
              </a:r>
            </a:p>
            <a:p>
              <a:pPr algn="ctr"/>
              <a:r>
                <a:rPr lang="en-US" sz="1400"/>
                <a:t>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3887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18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65" y="1091380"/>
            <a:ext cx="5520801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650" y="5788742"/>
            <a:ext cx="2969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Binns et al., Space Sci. Rev., 130, 439, 2007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2957" y="250723"/>
            <a:ext cx="8539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A Possible Scenario for Cosmic-Ray Acceleration in a Superbubble</a:t>
            </a:r>
          </a:p>
        </p:txBody>
      </p:sp>
    </p:spTree>
    <p:extLst>
      <p:ext uri="{BB962C8B-B14F-4D97-AF65-F5344CB8AC3E}">
        <p14:creationId xmlns:p14="http://schemas.microsoft.com/office/powerpoint/2010/main" val="1022654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37" y="3423723"/>
            <a:ext cx="2527530" cy="32004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2957" y="250723"/>
            <a:ext cx="8539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Possible Additional Evidence for Acceleration of Interstellar Dust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04236" y="785626"/>
            <a:ext cx="4181164" cy="5034742"/>
            <a:chOff x="704236" y="785626"/>
            <a:chExt cx="4181164" cy="50347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236" y="2162768"/>
              <a:ext cx="3769612" cy="36576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00099" y="785626"/>
              <a:ext cx="376961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400" dirty="0"/>
                <a:t>some interplanetary dust  particles contain submicron size glass particles with embedded metal and sulfides (GEMS):</a:t>
              </a:r>
            </a:p>
            <a:p>
              <a:pPr marL="285750" indent="-194310">
                <a:buFont typeface="Arial" charset="0"/>
                <a:buChar char="•"/>
              </a:pPr>
              <a:r>
                <a:rPr lang="en-US" sz="1400" dirty="0"/>
                <a:t>crystalline center</a:t>
              </a:r>
            </a:p>
            <a:p>
              <a:pPr marL="285750" indent="-194310">
                <a:buFont typeface="Arial" charset="0"/>
                <a:buChar char="•"/>
              </a:pPr>
              <a:r>
                <a:rPr lang="en-US" sz="1400" dirty="0"/>
                <a:t>surrounded by glassy envelope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2868560" y="1600201"/>
              <a:ext cx="1113503" cy="2263877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3758376" y="1800074"/>
              <a:ext cx="1113503" cy="2263877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588340" y="1600199"/>
              <a:ext cx="1393723" cy="0"/>
            </a:xfrm>
            <a:prstGeom prst="line">
              <a:avLst/>
            </a:prstGeom>
            <a:ln w="222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491677" y="1782867"/>
              <a:ext cx="1393723" cy="0"/>
            </a:xfrm>
            <a:prstGeom prst="line">
              <a:avLst/>
            </a:prstGeom>
            <a:ln w="222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412957" y="5987847"/>
            <a:ext cx="2853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Westphal &amp; Bradley, ApJ, 617, 1131, 2004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51397" y="761698"/>
            <a:ext cx="3769612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400" dirty="0"/>
              <a:t>structure interpreted as due to exposure to ionizing radiation</a:t>
            </a:r>
          </a:p>
          <a:p>
            <a:pPr marL="28575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400" dirty="0"/>
              <a:t>Westphal &amp; Bradley suggested grains are accelerated in IS shocks, similar to high-rigidity ions</a:t>
            </a:r>
          </a:p>
          <a:p>
            <a:pPr marL="28575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400" dirty="0"/>
              <a:t>passage through IS gas results in heavy bombardment with low-energy protons</a:t>
            </a:r>
          </a:p>
          <a:p>
            <a:pPr marL="28575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400" dirty="0"/>
              <a:t>irradiation can sometimes knock out suprathermal ions from the grain allowing them to be accelerated more efficiently by subsequent shocks</a:t>
            </a:r>
          </a:p>
        </p:txBody>
      </p:sp>
    </p:spTree>
    <p:extLst>
      <p:ext uri="{BB962C8B-B14F-4D97-AF65-F5344CB8AC3E}">
        <p14:creationId xmlns:p14="http://schemas.microsoft.com/office/powerpoint/2010/main" val="42244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0" y="1168655"/>
            <a:ext cx="6041752" cy="502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2957" y="136014"/>
            <a:ext cx="8539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Isotopic Composition and Elemental Energy Spectra Have are Now Measured up to Z≃30 in Cosmic Rays below ~1 GeV/nuc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892870" y="1168655"/>
            <a:ext cx="1993037" cy="4730496"/>
            <a:chOff x="6855999" y="1296433"/>
            <a:chExt cx="1993037" cy="47304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9921" y="1296433"/>
              <a:ext cx="1959115" cy="2286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5999" y="3740929"/>
              <a:ext cx="1993037" cy="228600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6828498" y="5958143"/>
            <a:ext cx="2197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Lave et al., ApJ, 770, 117, 2013</a:t>
            </a:r>
          </a:p>
        </p:txBody>
      </p:sp>
    </p:spTree>
    <p:extLst>
      <p:ext uri="{BB962C8B-B14F-4D97-AF65-F5344CB8AC3E}">
        <p14:creationId xmlns:p14="http://schemas.microsoft.com/office/powerpoint/2010/main" val="934757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7472" y="6165885"/>
            <a:ext cx="2721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Niebur et al., JGR, 108, A10, 8033, 2003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2957" y="132739"/>
            <a:ext cx="8539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Electron Capture Secondaries Produced During Propagation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6194" y="560448"/>
            <a:ext cx="825172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4310">
              <a:buFont typeface="Arial" charset="0"/>
              <a:buChar char="•"/>
            </a:pPr>
            <a:r>
              <a:rPr lang="en-US" sz="1600"/>
              <a:t>electron attachment cross sections fall rapidly with increasing energy</a:t>
            </a:r>
          </a:p>
          <a:p>
            <a:pPr marL="285750" indent="-194310">
              <a:spcBef>
                <a:spcPts val="300"/>
              </a:spcBef>
              <a:buFont typeface="Arial" charset="0"/>
              <a:buChar char="•"/>
            </a:pPr>
            <a:r>
              <a:rPr lang="en-US" sz="1600"/>
              <a:t>produces a “feature” in the spectra of ec parent and daughter spectra in the ISM</a:t>
            </a:r>
          </a:p>
          <a:p>
            <a:pPr marL="285750" indent="-194310">
              <a:spcBef>
                <a:spcPts val="300"/>
              </a:spcBef>
              <a:buFont typeface="Arial" charset="0"/>
              <a:buChar char="•"/>
            </a:pPr>
            <a:r>
              <a:rPr lang="en-US" sz="1600"/>
              <a:t>proposed as diagnostic of various energy-changing processes: adiabatic deceleration during solar modulation, weak reacceleration during propagation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22543" y="1798371"/>
            <a:ext cx="8374866" cy="4358971"/>
            <a:chOff x="422543" y="1798371"/>
            <a:chExt cx="8374866" cy="4358971"/>
          </a:xfrm>
        </p:grpSpPr>
        <p:grpSp>
          <p:nvGrpSpPr>
            <p:cNvPr id="10" name="Group 9"/>
            <p:cNvGrpSpPr/>
            <p:nvPr/>
          </p:nvGrpSpPr>
          <p:grpSpPr>
            <a:xfrm>
              <a:off x="422543" y="1798371"/>
              <a:ext cx="8374866" cy="4358971"/>
              <a:chOff x="422543" y="1488663"/>
              <a:chExt cx="8374866" cy="4358971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543" y="1961434"/>
                <a:ext cx="4002506" cy="3886200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5851" y="1961434"/>
                <a:ext cx="3973175" cy="388620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069252" y="1488663"/>
                <a:ext cx="34074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time scales for physical processes during propagation in the ISM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349213" y="1488663"/>
                <a:ext cx="344819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effect of electron capture + ec decay on daughter-parent ratios in ISM and near Earth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141195" y="4734233"/>
              <a:ext cx="15890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laboratory half-life of </a:t>
              </a:r>
              <a:r>
                <a:rPr lang="en-US" sz="1400" baseline="30000"/>
                <a:t>51</a:t>
              </a:r>
              <a:r>
                <a:rPr lang="en-US" sz="1400"/>
                <a:t>Cr:  27 days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0632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21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63178" y="147643"/>
            <a:ext cx="8539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Energy Loss Due to Solar Modulation Probed Using</a:t>
            </a:r>
          </a:p>
          <a:p>
            <a:pPr algn="ctr"/>
            <a:r>
              <a:rPr lang="en-US" sz="2400">
                <a:solidFill>
                  <a:srgbClr val="0000FF"/>
                </a:solidFill>
              </a:rPr>
              <a:t>ec-decay Isotope Measurements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70006" y="921774"/>
            <a:ext cx="539790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4310">
              <a:buFont typeface="Arial" charset="0"/>
              <a:buChar char="•"/>
            </a:pPr>
            <a:r>
              <a:rPr lang="en-US" sz="1600"/>
              <a:t>low-energy increase of ec parent/daughter ratio in the VLISM should appear at lower energy at 1 AU during solar maximum than at solar minimum</a:t>
            </a:r>
          </a:p>
          <a:p>
            <a:pPr marL="28575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/>
              <a:t>first attempt to observe effect of solar modulation changes on ec parent/daughter ratio  </a:t>
            </a:r>
            <a:r>
              <a:rPr lang="en-US" sz="1600" baseline="30000"/>
              <a:t>51</a:t>
            </a:r>
            <a:r>
              <a:rPr lang="en-US" sz="1600"/>
              <a:t>V/</a:t>
            </a:r>
            <a:r>
              <a:rPr lang="en-US" sz="1600" baseline="30000"/>
              <a:t>51</a:t>
            </a:r>
            <a:r>
              <a:rPr lang="en-US" sz="1600"/>
              <a:t>Cr made using isotope measurements from ACE/CRIS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914650" y="2642103"/>
            <a:ext cx="5976784" cy="3327818"/>
            <a:chOff x="2914650" y="2642103"/>
            <a:chExt cx="5976784" cy="33278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4650" y="3003716"/>
              <a:ext cx="5943600" cy="263537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457950" y="4859650"/>
              <a:ext cx="24334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FF0000"/>
                  </a:solidFill>
                </a:rPr>
                <a:t>solar maximum data points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78528" y="2642103"/>
              <a:ext cx="16794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FF0000"/>
                  </a:solidFill>
                </a:rPr>
                <a:t>ACE / CRIS data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67498" y="5692922"/>
              <a:ext cx="27210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Niebur et al., JGR, 108, A10, 8033, 2003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55092" y="4859651"/>
              <a:ext cx="24334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FF0000"/>
                  </a:solidFill>
                </a:rPr>
                <a:t>solar minimum data points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41056" y="1009243"/>
            <a:ext cx="2367116" cy="4406021"/>
            <a:chOff x="341056" y="1702399"/>
            <a:chExt cx="2367116" cy="440602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56" y="1702399"/>
              <a:ext cx="2286000" cy="260263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63178" y="4389353"/>
              <a:ext cx="234499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calculated energy distributions at Earth due to mono-energetic distributions in VLISM:</a:t>
              </a:r>
            </a:p>
            <a:p>
              <a:pPr algn="ctr"/>
              <a:r>
                <a:rPr lang="en-US" sz="1400">
                  <a:solidFill>
                    <a:srgbClr val="FF0000"/>
                  </a:solidFill>
                </a:rPr>
                <a:t>solar min</a:t>
              </a:r>
            </a:p>
            <a:p>
              <a:pPr algn="ctr"/>
              <a:r>
                <a:rPr lang="en-US" sz="1400">
                  <a:solidFill>
                    <a:srgbClr val="0000FF"/>
                  </a:solidFill>
                </a:rPr>
                <a:t>solar max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4576" y="5831421"/>
              <a:ext cx="22122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Wiedenbeck, SSR 176, 35, 2013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700548" y="3701845"/>
              <a:ext cx="813005" cy="85540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00548" y="4557252"/>
              <a:ext cx="125362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002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8798" y="93235"/>
            <a:ext cx="7646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0329" y="554900"/>
            <a:ext cx="831809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4310">
              <a:buFont typeface="Arial" charset="0"/>
              <a:buChar char="•"/>
            </a:pPr>
            <a:r>
              <a:rPr lang="en-US"/>
              <a:t>measurements of elemental and isotopic composition and elemental energy spectra below ~1 GeV/nuc are providing important constraints on the origin of cosmic rays and the cosmic ray environment of the solar system:</a:t>
            </a:r>
          </a:p>
          <a:p>
            <a:pPr marL="742950" lvl="1" indent="-194310">
              <a:buFont typeface="Arial" charset="0"/>
              <a:buChar char="•"/>
            </a:pPr>
            <a:r>
              <a:rPr lang="en-US"/>
              <a:t>amount of matter traversed in the Galaxy</a:t>
            </a:r>
          </a:p>
          <a:p>
            <a:pPr marL="742950" lvl="1" indent="-194310">
              <a:buFont typeface="Arial" charset="0"/>
              <a:buChar char="•"/>
            </a:pPr>
            <a:r>
              <a:rPr lang="en-US"/>
              <a:t>time to escape and mean density in regions traversed</a:t>
            </a:r>
          </a:p>
          <a:p>
            <a:pPr marL="742950" lvl="1" indent="-194310">
              <a:buFont typeface="Arial" charset="0"/>
              <a:buChar char="•"/>
            </a:pPr>
            <a:r>
              <a:rPr lang="en-US"/>
              <a:t>upper limits on the time and distance from the supernova that synthesized </a:t>
            </a:r>
            <a:r>
              <a:rPr lang="en-US" baseline="30000"/>
              <a:t>60</a:t>
            </a:r>
            <a:r>
              <a:rPr lang="en-US"/>
              <a:t>Fe</a:t>
            </a:r>
          </a:p>
          <a:p>
            <a:pPr marL="742950" lvl="1" indent="-194310">
              <a:buFont typeface="Arial" charset="0"/>
              <a:buChar char="•"/>
            </a:pPr>
            <a:r>
              <a:rPr lang="en-US"/>
              <a:t>the very low-energy part of the cosmic-ray spectrum in the VLISM (and its contributions to ionizing and heating the ISM)</a:t>
            </a:r>
          </a:p>
          <a:p>
            <a:pPr marL="742950" lvl="1" indent="-194310">
              <a:buFont typeface="Arial" charset="0"/>
              <a:buChar char="•"/>
            </a:pPr>
            <a:r>
              <a:rPr lang="en-US"/>
              <a:t>fractionation and the possible role played by acceleration of interstellar dust</a:t>
            </a:r>
          </a:p>
          <a:p>
            <a:pPr marL="742950" lvl="1" indent="-194310">
              <a:buFont typeface="Arial" charset="0"/>
              <a:buChar char="•"/>
            </a:pPr>
            <a:r>
              <a:rPr lang="en-US"/>
              <a:t>contributions from nucleosynthesis in special environments (</a:t>
            </a:r>
            <a:r>
              <a:rPr lang="en-US" baseline="30000"/>
              <a:t>22</a:t>
            </a:r>
            <a:r>
              <a:rPr lang="en-US"/>
              <a:t>Ne)</a:t>
            </a:r>
          </a:p>
          <a:p>
            <a:pPr marL="285750" indent="-194310">
              <a:spcBef>
                <a:spcPts val="600"/>
              </a:spcBef>
              <a:buFont typeface="Arial" charset="0"/>
              <a:buChar char="•"/>
            </a:pPr>
            <a:r>
              <a:rPr lang="en-US"/>
              <a:t>a model of cosmic ray origin that appears to be consistent with the observations has nucleosynthesis and acceleration occurring in associations of massive stars:</a:t>
            </a:r>
          </a:p>
          <a:p>
            <a:pPr marL="742950" lvl="1" indent="-194310">
              <a:buFont typeface="Arial" charset="0"/>
              <a:buChar char="•"/>
            </a:pPr>
            <a:r>
              <a:rPr lang="en-US"/>
              <a:t>contribute an admixture of “massive start material” that gets accelerated along with old, solar-like interstellar matter</a:t>
            </a:r>
          </a:p>
          <a:p>
            <a:pPr marL="742950" lvl="1" indent="-194310">
              <a:buFont typeface="Arial" charset="0"/>
              <a:buChar char="•"/>
            </a:pPr>
            <a:r>
              <a:rPr lang="en-US"/>
              <a:t>drive supernova shocks that are subsequently responsible for the acceleration</a:t>
            </a:r>
          </a:p>
          <a:p>
            <a:pPr marL="285750" indent="-194310">
              <a:spcBef>
                <a:spcPts val="600"/>
              </a:spcBef>
              <a:buFont typeface="Arial" charset="0"/>
              <a:buChar char="•"/>
            </a:pPr>
            <a:r>
              <a:rPr lang="en-US"/>
              <a:t>an interesting question to consider: can the low-energy cosmic rays we observe near the solar system have predominantly been accelerated and confined locally?</a:t>
            </a:r>
          </a:p>
          <a:p>
            <a:pPr marL="742950" lvl="1" indent="-194310">
              <a:buFont typeface="Arial" charset="0"/>
              <a:buChar char="•"/>
            </a:pPr>
            <a:r>
              <a:rPr lang="en-US"/>
              <a:t>in the local bubble? (density ~0.3 H/cm</a:t>
            </a:r>
            <a:r>
              <a:rPr lang="en-US" baseline="30000"/>
              <a:t>3</a:t>
            </a:r>
            <a:r>
              <a:rPr lang="en-US"/>
              <a:t> is compatible with radioactive seconaries)</a:t>
            </a:r>
          </a:p>
          <a:p>
            <a:pPr marL="742950" lvl="1" indent="-194310">
              <a:buFont typeface="Arial" charset="0"/>
              <a:buChar char="•"/>
            </a:pPr>
            <a:r>
              <a:rPr lang="en-US"/>
              <a:t>what additional tests could answer this question?</a:t>
            </a:r>
          </a:p>
        </p:txBody>
      </p:sp>
    </p:spTree>
    <p:extLst>
      <p:ext uri="{BB962C8B-B14F-4D97-AF65-F5344CB8AC3E}">
        <p14:creationId xmlns:p14="http://schemas.microsoft.com/office/powerpoint/2010/main" val="180900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8650" y="169606"/>
            <a:ext cx="7272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Categories of Cosmic Ray Elements and Isotopes and the Types of Information They Can Provide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43" y="1194209"/>
            <a:ext cx="7398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19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4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43349" y="3016048"/>
            <a:ext cx="8780788" cy="2971800"/>
            <a:chOff x="243349" y="3097162"/>
            <a:chExt cx="8780788" cy="2971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349" y="3097162"/>
              <a:ext cx="4260354" cy="29718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9483" y="3097162"/>
              <a:ext cx="4304654" cy="29718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67812" y="206477"/>
            <a:ext cx="7984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Secondary-to-Primary Ratios:  Matter Traversed in the ISM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942" y="671049"/>
            <a:ext cx="8155858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4310">
              <a:buFont typeface="Arial" charset="0"/>
              <a:buChar char="•"/>
            </a:pPr>
            <a:r>
              <a:rPr lang="en-US" sz="1600"/>
              <a:t>ratios used to derive the “target thickness” in which primaries must have interacted in order to procude the observed secondaries</a:t>
            </a:r>
          </a:p>
          <a:p>
            <a:pPr marL="28575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/>
              <a:t>one of the oldest uses of cosmic-ray composition data</a:t>
            </a:r>
          </a:p>
          <a:p>
            <a:pPr marL="28575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/>
              <a:t>now measured over a wide range of energies</a:t>
            </a:r>
          </a:p>
          <a:p>
            <a:pPr marL="28575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/>
              <a:t>measured fragmentation cross sections now available for interpreting the ratios</a:t>
            </a:r>
          </a:p>
          <a:p>
            <a:pPr marL="28575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/>
              <a:t>decreases at high and at low energies contain important clues about the physics of cosmic-ray transport in the Galaxy (weak reacceleration, shrouded sources, galactic wind, etc.)</a:t>
            </a:r>
          </a:p>
          <a:p>
            <a:pPr marL="285750" indent="-194310">
              <a:spcBef>
                <a:spcPts val="600"/>
              </a:spcBef>
              <a:buFont typeface="Arial" charset="0"/>
              <a:buChar char="•"/>
            </a:pPr>
            <a:endParaRPr lang="en-US" sz="1600"/>
          </a:p>
        </p:txBody>
      </p:sp>
      <p:sp>
        <p:nvSpPr>
          <p:cNvPr id="9" name="TextBox 8"/>
          <p:cNvSpPr txBox="1"/>
          <p:nvPr/>
        </p:nvSpPr>
        <p:spPr>
          <a:xfrm>
            <a:off x="427702" y="6068962"/>
            <a:ext cx="3465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Strong et al., Ann. Rev. Nucl. Part Sci., 57, 285, 2007</a:t>
            </a:r>
          </a:p>
        </p:txBody>
      </p:sp>
    </p:spTree>
    <p:extLst>
      <p:ext uri="{BB962C8B-B14F-4D97-AF65-F5344CB8AC3E}">
        <p14:creationId xmlns:p14="http://schemas.microsoft.com/office/powerpoint/2010/main" val="692988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7812" y="150803"/>
            <a:ext cx="7984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Secondary-to-Primary Ratios (B/C):  Matter Traversed in the ISM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40161" y="671049"/>
            <a:ext cx="444663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4310">
              <a:buFont typeface="Arial" charset="0"/>
              <a:buChar char="•"/>
            </a:pPr>
            <a:r>
              <a:rPr lang="en-US" sz="1600"/>
              <a:t>ratios used to derive the “target thickness” in which primaries must have interacted in order to produce the observed secondaries</a:t>
            </a:r>
          </a:p>
          <a:p>
            <a:pPr marL="28575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/>
              <a:t>one of the oldest uses of cosmic-ray composition data</a:t>
            </a:r>
          </a:p>
          <a:p>
            <a:pPr marL="28575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/>
              <a:t>now measured over a wide range of energies</a:t>
            </a:r>
          </a:p>
          <a:p>
            <a:pPr marL="28575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/>
              <a:t>Voyager 1 measurements now knowledge of B/C down to ~10 MeV/nuc in VLISM</a:t>
            </a:r>
            <a:endParaRPr lang="en-US" sz="1600"/>
          </a:p>
          <a:p>
            <a:pPr marL="28575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/>
              <a:t>decreases at high and at low energies contain important clues about the physics of cosmic-ray transport in the Galaxy (weak reacceleration, shrouded sources, galactic wind, etc.)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3022" y="6051925"/>
            <a:ext cx="2088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Lave</a:t>
            </a:r>
            <a:r>
              <a:rPr lang="en-US" sz="1200"/>
              <a:t> et al., ApJ, 770, 117, 2013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79977" y="5923393"/>
            <a:ext cx="2398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Cummings</a:t>
            </a:r>
            <a:r>
              <a:rPr lang="en-US" sz="1200"/>
              <a:t> et al., ApJ, 831, 18, 2013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36"/>
          <a:stretch/>
        </p:blipFill>
        <p:spPr>
          <a:xfrm>
            <a:off x="495856" y="746207"/>
            <a:ext cx="3677496" cy="266066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29047" y="3394969"/>
            <a:ext cx="2088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Schael presentation</a:t>
            </a:r>
            <a:endParaRPr lang="en-US" sz="1200"/>
          </a:p>
        </p:txBody>
      </p:sp>
      <p:grpSp>
        <p:nvGrpSpPr>
          <p:cNvPr id="27" name="Group 26"/>
          <p:cNvGrpSpPr/>
          <p:nvPr/>
        </p:nvGrpSpPr>
        <p:grpSpPr>
          <a:xfrm>
            <a:off x="4350994" y="4253914"/>
            <a:ext cx="4335806" cy="1645920"/>
            <a:chOff x="4350994" y="4253914"/>
            <a:chExt cx="4335806" cy="164592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994" y="4253914"/>
              <a:ext cx="4335806" cy="1645920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>
              <a:off x="5213555" y="4799982"/>
              <a:ext cx="1244395" cy="597928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567514" y="4790642"/>
              <a:ext cx="5880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rgbClr val="0000FF"/>
                  </a:solidFill>
                </a:rPr>
                <a:t>VLISM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63999" y="3794854"/>
            <a:ext cx="3734161" cy="2316189"/>
            <a:chOff x="363999" y="3802228"/>
            <a:chExt cx="3734161" cy="2316189"/>
          </a:xfrm>
        </p:grpSpPr>
        <p:grpSp>
          <p:nvGrpSpPr>
            <p:cNvPr id="20" name="Group 19"/>
            <p:cNvGrpSpPr/>
            <p:nvPr/>
          </p:nvGrpSpPr>
          <p:grpSpPr>
            <a:xfrm>
              <a:off x="363999" y="3802228"/>
              <a:ext cx="3734161" cy="2316189"/>
              <a:chOff x="363999" y="3647135"/>
              <a:chExt cx="3734161" cy="2316189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363999" y="3647135"/>
                <a:ext cx="3734161" cy="2103120"/>
                <a:chOff x="363999" y="3647135"/>
                <a:chExt cx="3734161" cy="2103120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3999" y="3647135"/>
                  <a:ext cx="3734161" cy="2103120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2495" y="5178948"/>
                  <a:ext cx="2262544" cy="320040"/>
                </a:xfrm>
                <a:prstGeom prst="rect">
                  <a:avLst/>
                </a:prstGeom>
              </p:spPr>
            </p:pic>
          </p:grpSp>
          <p:grpSp>
            <p:nvGrpSpPr>
              <p:cNvPr id="18" name="Group 17"/>
              <p:cNvGrpSpPr/>
              <p:nvPr/>
            </p:nvGrpSpPr>
            <p:grpSpPr>
              <a:xfrm>
                <a:off x="1441143" y="5704182"/>
                <a:ext cx="2460778" cy="259142"/>
                <a:chOff x="1441143" y="5704182"/>
                <a:chExt cx="2460778" cy="259142"/>
              </a:xfrm>
            </p:grpSpPr>
            <p:sp>
              <p:nvSpPr>
                <p:cNvPr id="15" name="TextBox 14"/>
                <p:cNvSpPr txBox="1"/>
                <p:nvPr/>
              </p:nvSpPr>
              <p:spPr>
                <a:xfrm>
                  <a:off x="2247515" y="5717103"/>
                  <a:ext cx="46693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/>
                    <a:t>1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1441143" y="5717103"/>
                  <a:ext cx="43241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/>
                    <a:t>0.1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3088403" y="5704182"/>
                  <a:ext cx="81351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/>
                    <a:t>10 GeV/nuc</a:t>
                  </a:r>
                </a:p>
              </p:txBody>
            </p:sp>
          </p:grpSp>
        </p:grpSp>
        <p:sp>
          <p:nvSpPr>
            <p:cNvPr id="28" name="Oval 27"/>
            <p:cNvSpPr/>
            <p:nvPr/>
          </p:nvSpPr>
          <p:spPr>
            <a:xfrm>
              <a:off x="1327355" y="4542503"/>
              <a:ext cx="671051" cy="340535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43268" y="4844613"/>
              <a:ext cx="553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rgbClr val="0000FF"/>
                  </a:solidFill>
                </a:rPr>
                <a:t>1 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4880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959870"/>
            <a:ext cx="4791321" cy="182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6477" y="3360177"/>
            <a:ext cx="2890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Mewaldt et al., Space Sci. Rev., 99, 27, 2001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5286" y="5788670"/>
            <a:ext cx="4304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radii of circles drawn equal to the distance that each radionuclide can diffuse in it mean life time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1" y="184355"/>
            <a:ext cx="8236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Where and for How Long do Secondary Cosmic Rays Propagate in the Galaxy?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15051" y="781665"/>
            <a:ext cx="285196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4310">
              <a:buFont typeface="Arial" charset="0"/>
              <a:buChar char="•"/>
            </a:pPr>
            <a:r>
              <a:rPr lang="en-US" sz="1600"/>
              <a:t>Reconciling the amount of matter traversed (from B/C) with the time scale inferred from the decay of radioactive secondries requires interstellar densities ~0.3 H atoms/cm</a:t>
            </a:r>
            <a:r>
              <a:rPr lang="en-US" sz="1600" baseline="30000"/>
              <a:t>3</a:t>
            </a:r>
            <a:r>
              <a:rPr lang="en-US" sz="1600"/>
              <a:t>, less than the “typical” IS desity estimate ~1/cm</a:t>
            </a:r>
            <a:r>
              <a:rPr lang="en-US" sz="1600" baseline="30000"/>
              <a:t>3</a:t>
            </a:r>
            <a:r>
              <a:rPr lang="en-US" sz="1600"/>
              <a:t>.</a:t>
            </a:r>
          </a:p>
          <a:p>
            <a:pPr marL="28575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/>
              <a:t>Conclude that GCRs spend a significant fraction of their time in the galactic halo.</a:t>
            </a:r>
          </a:p>
          <a:p>
            <a:pPr marL="28575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/>
              <a:t>Cosmic-ray </a:t>
            </a:r>
            <a:r>
              <a:rPr lang="en-US" sz="1600" baseline="30000"/>
              <a:t>14</a:t>
            </a:r>
            <a:r>
              <a:rPr lang="en-US" sz="1600"/>
              <a:t>C (T</a:t>
            </a:r>
            <a:r>
              <a:rPr lang="en-US" sz="1600" baseline="-25000"/>
              <a:t>1/2</a:t>
            </a:r>
            <a:r>
              <a:rPr lang="en-US" sz="1600"/>
              <a:t>=5730 yr) would sample only the galactic disk, but data are not yet sufficiently background-free to allow this short-lived nuclide to be measured.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42451" y="736734"/>
            <a:ext cx="5580063" cy="2608694"/>
            <a:chOff x="442451" y="736734"/>
            <a:chExt cx="5580063" cy="2608694"/>
          </a:xfrm>
        </p:grpSpPr>
        <p:grpSp>
          <p:nvGrpSpPr>
            <p:cNvPr id="3" name="Group 2"/>
            <p:cNvGrpSpPr/>
            <p:nvPr/>
          </p:nvGrpSpPr>
          <p:grpSpPr>
            <a:xfrm>
              <a:off x="442451" y="736734"/>
              <a:ext cx="5580063" cy="2608694"/>
              <a:chOff x="442451" y="736734"/>
              <a:chExt cx="5580063" cy="260869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2451" y="1059428"/>
                <a:ext cx="5580063" cy="2286000"/>
              </a:xfrm>
              <a:prstGeom prst="rect">
                <a:avLst/>
              </a:prstGeom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2627056" y="736734"/>
                <a:ext cx="14361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/>
                  <a:t>ACE/CRIS data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973394" y="2256521"/>
              <a:ext cx="210164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3307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4844" y="1492152"/>
            <a:ext cx="2918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Fe isotopes:</a:t>
            </a:r>
          </a:p>
          <a:p>
            <a:r>
              <a:rPr lang="en-US" sz="1400" dirty="0" smtClean="0"/>
              <a:t>54, 56, 57, 58:  stable</a:t>
            </a:r>
          </a:p>
          <a:p>
            <a:r>
              <a:rPr lang="en-US" sz="1400" dirty="0" smtClean="0"/>
              <a:t>55:  e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 capture decay only</a:t>
            </a:r>
          </a:p>
          <a:p>
            <a:r>
              <a:rPr lang="en-US" sz="1400" dirty="0" smtClean="0"/>
              <a:t>60:  β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 decay (half-life: 2.6 </a:t>
            </a:r>
            <a:r>
              <a:rPr lang="en-US" sz="1400" dirty="0" err="1" smtClean="0"/>
              <a:t>Myr</a:t>
            </a:r>
            <a:r>
              <a:rPr lang="en-US" sz="1400" dirty="0" smtClean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62243" y="1492152"/>
            <a:ext cx="33452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 isotopes:</a:t>
            </a:r>
          </a:p>
          <a:p>
            <a:r>
              <a:rPr lang="en-US" sz="1400" dirty="0" smtClean="0"/>
              <a:t>57:  e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 capture decay only</a:t>
            </a:r>
          </a:p>
          <a:p>
            <a:r>
              <a:rPr lang="en-US" sz="1400" dirty="0" smtClean="0"/>
              <a:t>59:  stable (and product of </a:t>
            </a:r>
            <a:r>
              <a:rPr lang="en-US" sz="1400" baseline="30000" dirty="0" smtClean="0"/>
              <a:t>59</a:t>
            </a:r>
            <a:r>
              <a:rPr lang="en-US" sz="1400" dirty="0"/>
              <a:t>Ni decay)</a:t>
            </a:r>
            <a:endParaRPr lang="en-US" sz="1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848954" y="177317"/>
            <a:ext cx="744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First Observation of a Primary Cosmic-ray Radionuclide (</a:t>
            </a:r>
            <a:r>
              <a:rPr lang="en-US" sz="2000" baseline="30000" dirty="0" smtClean="0">
                <a:solidFill>
                  <a:srgbClr val="0000FF"/>
                </a:solidFill>
              </a:rPr>
              <a:t>60</a:t>
            </a:r>
            <a:r>
              <a:rPr lang="en-US" sz="2000" dirty="0" smtClean="0">
                <a:solidFill>
                  <a:srgbClr val="0000FF"/>
                </a:solidFill>
              </a:rPr>
              <a:t>Fe)</a:t>
            </a:r>
            <a:endParaRPr lang="en-US" sz="2000" dirty="0">
              <a:solidFill>
                <a:srgbClr val="0000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94071" y="2447811"/>
            <a:ext cx="7800974" cy="3657600"/>
            <a:chOff x="494071" y="2101233"/>
            <a:chExt cx="7800974" cy="3657600"/>
          </a:xfrm>
        </p:grpSpPr>
        <p:grpSp>
          <p:nvGrpSpPr>
            <p:cNvPr id="13" name="Group 12"/>
            <p:cNvGrpSpPr/>
            <p:nvPr/>
          </p:nvGrpSpPr>
          <p:grpSpPr>
            <a:xfrm>
              <a:off x="494071" y="2101233"/>
              <a:ext cx="7800974" cy="3657600"/>
              <a:chOff x="494071" y="2101233"/>
              <a:chExt cx="7800974" cy="36576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071" y="2101233"/>
                <a:ext cx="7800974" cy="365760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594919" y="3191369"/>
                <a:ext cx="71529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FF0000"/>
                    </a:solidFill>
                  </a:rPr>
                  <a:t>15</a:t>
                </a:r>
              </a:p>
              <a:p>
                <a:pPr algn="ctr"/>
                <a:r>
                  <a:rPr lang="en-US" sz="1400" baseline="30000" dirty="0" smtClean="0">
                    <a:solidFill>
                      <a:srgbClr val="FF0000"/>
                    </a:solidFill>
                  </a:rPr>
                  <a:t>60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Fe events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3952567" y="3908831"/>
                <a:ext cx="0" cy="360829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>
              <a:off x="7136376" y="3372703"/>
              <a:ext cx="8425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very </a:t>
              </a:r>
              <a:r>
                <a:rPr lang="en-US" sz="1400" smtClean="0">
                  <a:solidFill>
                    <a:srgbClr val="FF0000"/>
                  </a:solidFill>
                </a:rPr>
                <a:t>little spillover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7084757" y="4667865"/>
              <a:ext cx="584405" cy="67105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7388943" y="4089245"/>
              <a:ext cx="43324" cy="57862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429547" y="6053796"/>
            <a:ext cx="2455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Binns</a:t>
            </a:r>
            <a:r>
              <a:rPr lang="en-US" sz="1200" dirty="0" smtClean="0"/>
              <a:t> et al., Science, 352, 677, 2016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575185" y="607941"/>
            <a:ext cx="8391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51460">
              <a:buFont typeface="Arial" charset="0"/>
              <a:buChar char="•"/>
            </a:pPr>
            <a:r>
              <a:rPr lang="en-US" sz="1600" baseline="30000" dirty="0">
                <a:solidFill>
                  <a:srgbClr val="0000FF"/>
                </a:solidFill>
              </a:rPr>
              <a:t>60</a:t>
            </a:r>
            <a:r>
              <a:rPr lang="en-US" sz="1600" dirty="0">
                <a:solidFill>
                  <a:srgbClr val="0000FF"/>
                </a:solidFill>
              </a:rPr>
              <a:t>Fe is synthesized in supernovae</a:t>
            </a:r>
          </a:p>
          <a:p>
            <a:pPr marL="342900" indent="-251460">
              <a:buFont typeface="Arial" charset="0"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there is no significant source of secondary </a:t>
            </a:r>
            <a:r>
              <a:rPr lang="en-US" sz="1600" baseline="30000" dirty="0">
                <a:solidFill>
                  <a:srgbClr val="0000FF"/>
                </a:solidFill>
              </a:rPr>
              <a:t>60</a:t>
            </a:r>
            <a:r>
              <a:rPr lang="en-US" sz="1600" dirty="0">
                <a:solidFill>
                  <a:srgbClr val="0000FF"/>
                </a:solidFill>
              </a:rPr>
              <a:t>Fe</a:t>
            </a:r>
          </a:p>
          <a:p>
            <a:pPr marL="342900" indent="-251460">
              <a:buFont typeface="Arial" charset="0"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clock is started at the time of stellar nucleosynthesis and not stopped until detection </a:t>
            </a:r>
          </a:p>
        </p:txBody>
      </p:sp>
    </p:spTree>
    <p:extLst>
      <p:ext uri="{BB962C8B-B14F-4D97-AF65-F5344CB8AC3E}">
        <p14:creationId xmlns:p14="http://schemas.microsoft.com/office/powerpoint/2010/main" val="1917390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85800" y="486697"/>
            <a:ext cx="782955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Significance of Surviving </a:t>
            </a:r>
            <a:r>
              <a:rPr lang="en-US" sz="2000" baseline="30000" dirty="0" smtClean="0">
                <a:solidFill>
                  <a:srgbClr val="0000FF"/>
                </a:solidFill>
              </a:rPr>
              <a:t>60</a:t>
            </a:r>
            <a:r>
              <a:rPr lang="en-US" sz="2000" dirty="0" smtClean="0">
                <a:solidFill>
                  <a:srgbClr val="0000FF"/>
                </a:solidFill>
              </a:rPr>
              <a:t>Fe</a:t>
            </a:r>
          </a:p>
          <a:p>
            <a:pPr marL="19431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/>
              <a:t>the </a:t>
            </a:r>
            <a:r>
              <a:rPr lang="en-US" sz="1600" baseline="30000" dirty="0" smtClean="0"/>
              <a:t>60</a:t>
            </a:r>
            <a:r>
              <a:rPr lang="en-US" sz="1600" dirty="0" smtClean="0"/>
              <a:t>Fe primary clock is sensitive to the time between when this nuclide was synthesized in a supernova explosion and when it is observed</a:t>
            </a:r>
          </a:p>
          <a:p>
            <a:pPr marL="19431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the fundamental conclusions that can be drawn from the observation of live </a:t>
            </a:r>
            <a:r>
              <a:rPr lang="en-US" sz="1600" baseline="30000" dirty="0" smtClean="0">
                <a:solidFill>
                  <a:srgbClr val="FF0000"/>
                </a:solidFill>
              </a:rPr>
              <a:t>60</a:t>
            </a:r>
            <a:r>
              <a:rPr lang="en-US" sz="1600" dirty="0" smtClean="0">
                <a:solidFill>
                  <a:srgbClr val="FF0000"/>
                </a:solidFill>
              </a:rPr>
              <a:t>Fe in the cosmic rays are: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600" dirty="0" smtClean="0">
                <a:solidFill>
                  <a:srgbClr val="FF0000"/>
                </a:solidFill>
              </a:rPr>
              <a:t>the nucleosynthesis event did not occur significantly longer ago than the 2.6 </a:t>
            </a:r>
            <a:r>
              <a:rPr lang="en-US" sz="1600" dirty="0" err="1" smtClean="0">
                <a:solidFill>
                  <a:srgbClr val="FF0000"/>
                </a:solidFill>
              </a:rPr>
              <a:t>Myr</a:t>
            </a:r>
            <a:r>
              <a:rPr lang="en-US" sz="1600" dirty="0" smtClean="0">
                <a:solidFill>
                  <a:srgbClr val="FF0000"/>
                </a:solidFill>
              </a:rPr>
              <a:t> half-life of </a:t>
            </a:r>
            <a:r>
              <a:rPr lang="en-US" sz="1600" baseline="30000" dirty="0" smtClean="0">
                <a:solidFill>
                  <a:srgbClr val="FF0000"/>
                </a:solidFill>
              </a:rPr>
              <a:t>60</a:t>
            </a:r>
            <a:r>
              <a:rPr lang="en-US" sz="1600" dirty="0" smtClean="0">
                <a:solidFill>
                  <a:srgbClr val="FF0000"/>
                </a:solidFill>
              </a:rPr>
              <a:t>Fe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sz="1600" dirty="0" smtClean="0">
                <a:solidFill>
                  <a:srgbClr val="FF0000"/>
                </a:solidFill>
              </a:rPr>
              <a:t>the nucleosynthesis event did not occur significantly farther away than cosmic rays can diffuse on this time scale, ~500 - 1000 pc</a:t>
            </a:r>
            <a:endParaRPr lang="en-US" sz="1600" dirty="0">
              <a:solidFill>
                <a:srgbClr val="FF0000"/>
              </a:solidFill>
            </a:endParaRPr>
          </a:p>
          <a:p>
            <a:pPr marL="19431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/>
              <a:t>possible associations have been noted between the supernova that produced the GCR </a:t>
            </a:r>
            <a:r>
              <a:rPr lang="en-US" sz="1600" baseline="30000" dirty="0" smtClean="0"/>
              <a:t>60</a:t>
            </a:r>
            <a:r>
              <a:rPr lang="en-US" sz="1600" dirty="0" smtClean="0"/>
              <a:t>Fe and events responsible for </a:t>
            </a:r>
            <a:r>
              <a:rPr lang="en-US" sz="1600" baseline="30000" dirty="0" smtClean="0"/>
              <a:t>60</a:t>
            </a:r>
            <a:r>
              <a:rPr lang="en-US" sz="1600" dirty="0" smtClean="0"/>
              <a:t>Fe that has been found in samples from the ocean floor and from the lunar regolith indicating a nearby supernova ~2 </a:t>
            </a:r>
            <a:r>
              <a:rPr lang="en-US" sz="1600" dirty="0" err="1" smtClean="0"/>
              <a:t>Myr</a:t>
            </a:r>
            <a:r>
              <a:rPr lang="en-US" sz="1600" dirty="0" smtClean="0"/>
              <a:t> ago (reviewed by Fry et al., </a:t>
            </a:r>
            <a:r>
              <a:rPr lang="en-US" sz="1600" dirty="0" err="1" smtClean="0"/>
              <a:t>ApJ</a:t>
            </a:r>
            <a:r>
              <a:rPr lang="en-US" sz="1600" dirty="0" smtClean="0"/>
              <a:t>, 2016)</a:t>
            </a:r>
          </a:p>
          <a:p>
            <a:pPr marL="19431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/>
              <a:t>the derivation of the synthesized abundance of </a:t>
            </a:r>
            <a:r>
              <a:rPr lang="en-US" sz="1600" baseline="30000" dirty="0" smtClean="0"/>
              <a:t>60</a:t>
            </a:r>
            <a:r>
              <a:rPr lang="en-US" sz="1600" dirty="0" smtClean="0"/>
              <a:t>Fe also depends on the the propagation history of cosmic rays between their sources and Earth—several people have pointed out that our initial estimate of the </a:t>
            </a:r>
            <a:r>
              <a:rPr lang="en-US" sz="1600" baseline="30000" dirty="0" smtClean="0"/>
              <a:t>60</a:t>
            </a:r>
            <a:r>
              <a:rPr lang="en-US" sz="1600" dirty="0" smtClean="0"/>
              <a:t>Fe/</a:t>
            </a:r>
            <a:r>
              <a:rPr lang="en-US" sz="1600" baseline="30000" dirty="0" smtClean="0"/>
              <a:t>56</a:t>
            </a:r>
            <a:r>
              <a:rPr lang="en-US" sz="1600" dirty="0" smtClean="0"/>
              <a:t>Fe ratio in the synthesized material using a simple leaky-box model significantly underestimates the source ratio as compared to a more realistic model in which the synthesis occurs in the galactic disk but cosmic rays diffuse throughout a larger halo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10897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Cosmic Ray Anisotropy Workshop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44506-75AD-114E-B91E-6DAC00BAB5A4}" type="slidenum">
              <a:rPr lang="en-US" smtClean="0"/>
              <a:t>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4" y="2064774"/>
            <a:ext cx="4944127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845" y="1858297"/>
            <a:ext cx="3754379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0942" y="5900863"/>
            <a:ext cx="2890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Breitschwerdt et al., Nature, 532, 73, 2016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942" y="206477"/>
            <a:ext cx="7984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Where Could the </a:t>
            </a:r>
            <a:r>
              <a:rPr lang="en-US" sz="2000" baseline="30000">
                <a:solidFill>
                  <a:srgbClr val="0000FF"/>
                </a:solidFill>
              </a:rPr>
              <a:t>60</a:t>
            </a:r>
            <a:r>
              <a:rPr lang="en-US" sz="2000">
                <a:solidFill>
                  <a:srgbClr val="0000FF"/>
                </a:solidFill>
              </a:rPr>
              <a:t>Fe Have Originated?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942" y="671049"/>
            <a:ext cx="815585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4310">
              <a:buFont typeface="Arial" charset="0"/>
              <a:buChar char="•"/>
            </a:pPr>
            <a:r>
              <a:rPr lang="en-US" sz="1600" baseline="30000"/>
              <a:t>60</a:t>
            </a:r>
            <a:r>
              <a:rPr lang="en-US" sz="1600"/>
              <a:t>Fe detected in ocean sediments has been successfully modeled as coming from supernova that that occurred in the local bubble ~100 pc from the Sun ~2.3 Myr ago</a:t>
            </a:r>
          </a:p>
          <a:p>
            <a:pPr marL="285750" indent="-194310">
              <a:spcBef>
                <a:spcPts val="600"/>
              </a:spcBef>
              <a:buFont typeface="Arial" charset="0"/>
              <a:buChar char="•"/>
            </a:pPr>
            <a:r>
              <a:rPr lang="en-US" sz="1600"/>
              <a:t>these parameters are consistent with the requirement that cosmic-ray </a:t>
            </a:r>
            <a:r>
              <a:rPr lang="en-US" sz="1600" baseline="30000"/>
              <a:t>60</a:t>
            </a:r>
            <a:r>
              <a:rPr lang="en-US" sz="1600"/>
              <a:t>Fe have come from a supernova &lt;1 kpc away that exploded within the last few Myr</a:t>
            </a:r>
          </a:p>
        </p:txBody>
      </p:sp>
    </p:spTree>
    <p:extLst>
      <p:ext uri="{BB962C8B-B14F-4D97-AF65-F5344CB8AC3E}">
        <p14:creationId xmlns:p14="http://schemas.microsoft.com/office/powerpoint/2010/main" val="1558455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5022</TotalTime>
  <Words>2430</Words>
  <Application>Microsoft Macintosh PowerPoint</Application>
  <PresentationFormat>On-screen Show (4:3)</PresentationFormat>
  <Paragraphs>233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Calibri Light</vt:lpstr>
      <vt:lpstr>Mangal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241</cp:revision>
  <cp:lastPrinted>2017-10-12T13:18:51Z</cp:lastPrinted>
  <dcterms:created xsi:type="dcterms:W3CDTF">2017-07-11T01:03:52Z</dcterms:created>
  <dcterms:modified xsi:type="dcterms:W3CDTF">2017-10-12T13:19:33Z</dcterms:modified>
</cp:coreProperties>
</file>