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439" r:id="rId3"/>
    <p:sldId id="470" r:id="rId4"/>
    <p:sldId id="424" r:id="rId5"/>
    <p:sldId id="458" r:id="rId6"/>
    <p:sldId id="446" r:id="rId7"/>
    <p:sldId id="438" r:id="rId8"/>
    <p:sldId id="437" r:id="rId9"/>
    <p:sldId id="425" r:id="rId10"/>
    <p:sldId id="471" r:id="rId11"/>
    <p:sldId id="432" r:id="rId12"/>
    <p:sldId id="433" r:id="rId13"/>
    <p:sldId id="435" r:id="rId14"/>
    <p:sldId id="440" r:id="rId15"/>
    <p:sldId id="459" r:id="rId16"/>
    <p:sldId id="466" r:id="rId17"/>
    <p:sldId id="429" r:id="rId18"/>
    <p:sldId id="447" r:id="rId19"/>
    <p:sldId id="441" r:id="rId20"/>
    <p:sldId id="448" r:id="rId21"/>
    <p:sldId id="453" r:id="rId22"/>
    <p:sldId id="454" r:id="rId23"/>
    <p:sldId id="463" r:id="rId24"/>
    <p:sldId id="452" r:id="rId25"/>
    <p:sldId id="467" r:id="rId26"/>
    <p:sldId id="472" r:id="rId27"/>
    <p:sldId id="473" r:id="rId28"/>
    <p:sldId id="481" r:id="rId29"/>
    <p:sldId id="478" r:id="rId30"/>
    <p:sldId id="479" r:id="rId31"/>
    <p:sldId id="480" r:id="rId32"/>
    <p:sldId id="474" r:id="rId33"/>
    <p:sldId id="475" r:id="rId34"/>
    <p:sldId id="476" r:id="rId35"/>
    <p:sldId id="477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05" autoAdjust="0"/>
    <p:restoredTop sz="91172" autoAdjust="0"/>
  </p:normalViewPr>
  <p:slideViewPr>
    <p:cSldViewPr snapToObjects="1">
      <p:cViewPr>
        <p:scale>
          <a:sx n="100" d="100"/>
          <a:sy n="100" d="100"/>
        </p:scale>
        <p:origin x="528" y="144"/>
      </p:cViewPr>
      <p:guideLst>
        <p:guide orient="horz" pos="2160"/>
        <p:guide pos="2880"/>
      </p:guideLst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336BAA1-7BEB-574F-9332-A8CB6336891F}" type="datetime1">
              <a:rPr lang="en-US"/>
              <a:pPr>
                <a:defRPr/>
              </a:pPr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11E3C2-1F4F-7F48-9F15-03EDCD9FB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949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6950A4-0CF8-574E-9BF4-9F0DC096EE7E}" type="datetime1">
              <a:rPr lang="en-US"/>
              <a:pPr>
                <a:defRPr/>
              </a:pPr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2B729C-E057-6B48-8C18-E4752CC8D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677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Questions: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28600" marR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What is energy range of charge ID plot, and are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backsplash effects included?</a:t>
            </a:r>
          </a:p>
          <a:p>
            <a:pPr marL="228600" marR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55E0F7-852B-C74B-8A8F-E722AF3E4C6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60131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pdg.lbl.gov</a:t>
            </a:r>
            <a:r>
              <a:rPr lang="en-US" dirty="0" smtClean="0"/>
              <a:t>/2016/</a:t>
            </a:r>
            <a:r>
              <a:rPr lang="en-US" dirty="0" err="1" smtClean="0"/>
              <a:t>AtomicNuclearProperties</a:t>
            </a:r>
            <a:r>
              <a:rPr lang="en-US" dirty="0" smtClean="0"/>
              <a:t>/</a:t>
            </a:r>
            <a:r>
              <a:rPr lang="en-US" dirty="0" err="1" smtClean="0"/>
              <a:t>critical_energy.html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7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ACD ribbons are scintillator ribbons to cover gaps in tile </a:t>
            </a:r>
            <a:r>
              <a:rPr lang="en-US" altLang="en-US" dirty="0" smtClean="0"/>
              <a:t>coverage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26° orbit</a:t>
            </a:r>
            <a:r>
              <a:rPr lang="en-US" altLang="en-US" baseline="0" dirty="0" smtClean="0"/>
              <a:t> inclination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Dimensions and layout of CAL and ACD segments?</a:t>
            </a:r>
          </a:p>
          <a:p>
            <a:endParaRPr lang="en-US" altLang="en-US" dirty="0"/>
          </a:p>
          <a:p>
            <a:r>
              <a:rPr lang="en-US" altLang="en-US" dirty="0"/>
              <a:t>ACD: </a:t>
            </a:r>
            <a:r>
              <a:rPr lang="en-US" altLang="en-US" dirty="0">
                <a:solidFill>
                  <a:srgbClr val="008000"/>
                </a:solidFill>
              </a:rPr>
              <a:t>0.9997 efficiency for tagging singly charged particles; 0.06 radiation lengths</a:t>
            </a:r>
          </a:p>
          <a:p>
            <a:endParaRPr lang="en-US" altLang="en-US" dirty="0">
              <a:solidFill>
                <a:srgbClr val="008000"/>
              </a:solidFill>
            </a:endParaRPr>
          </a:p>
          <a:p>
            <a:r>
              <a:rPr lang="en-US" altLang="en-US" dirty="0">
                <a:solidFill>
                  <a:srgbClr val="008000"/>
                </a:solidFill>
              </a:rPr>
              <a:t>On axis total: 10.1 radiation </a:t>
            </a:r>
            <a:r>
              <a:rPr lang="en-US" altLang="en-US" dirty="0" smtClean="0">
                <a:solidFill>
                  <a:srgbClr val="008000"/>
                </a:solidFill>
              </a:rPr>
              <a:t>lengths</a:t>
            </a:r>
          </a:p>
          <a:p>
            <a:endParaRPr lang="en-US" altLang="en-US" dirty="0" smtClean="0">
              <a:solidFill>
                <a:srgbClr val="008000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1200" u="sng" dirty="0" smtClean="0">
                <a:solidFill>
                  <a:srgbClr val="FF0000"/>
                </a:solidFill>
                <a:latin typeface="Calibri" charset="0"/>
              </a:rPr>
              <a:t>Tracker</a:t>
            </a:r>
            <a:r>
              <a:rPr lang="en-US" altLang="en-US" sz="1200" dirty="0" smtClean="0">
                <a:solidFill>
                  <a:srgbClr val="FF0000"/>
                </a:solidFill>
                <a:latin typeface="Calibri" charset="0"/>
              </a:rPr>
              <a:t>: 16 modules: tungsten conversion foils + 80 m</a:t>
            </a:r>
            <a:r>
              <a:rPr lang="en-US" altLang="en-US" sz="1200" baseline="30000" dirty="0" smtClean="0">
                <a:solidFill>
                  <a:srgbClr val="FF0000"/>
                </a:solidFill>
                <a:latin typeface="Calibri" charset="0"/>
              </a:rPr>
              <a:t>2</a:t>
            </a:r>
            <a:r>
              <a:rPr lang="en-US" altLang="en-US" sz="1200" dirty="0" smtClean="0">
                <a:solidFill>
                  <a:srgbClr val="FF0000"/>
                </a:solidFill>
                <a:latin typeface="Calibri" charset="0"/>
              </a:rPr>
              <a:t> of silicon strip detectors in 36 layers, 1.5 radiation lengths on-axis (73 cm^2 of active silicon)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1200" u="sng" dirty="0" smtClean="0">
                <a:solidFill>
                  <a:srgbClr val="0000FF"/>
                </a:solidFill>
                <a:latin typeface="Calibri" charset="0"/>
              </a:rPr>
              <a:t>Calorimeter</a:t>
            </a:r>
            <a:r>
              <a:rPr lang="en-US" altLang="en-US" sz="1200" dirty="0" smtClean="0">
                <a:solidFill>
                  <a:srgbClr val="0000FF"/>
                </a:solidFill>
                <a:latin typeface="Calibri" charset="0"/>
              </a:rPr>
              <a:t>: 16 modules: 96 Cesium Iodide crystals per module, 8.6 radiation lengths on-axis, gives 3D energy deposition distribution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1200" u="sng" dirty="0" smtClean="0">
                <a:solidFill>
                  <a:srgbClr val="008000"/>
                </a:solidFill>
                <a:latin typeface="Calibri" charset="0"/>
              </a:rPr>
              <a:t>Anti-Coincidence Detector</a:t>
            </a:r>
            <a:r>
              <a:rPr lang="en-US" altLang="en-US" sz="1200" dirty="0" smtClean="0">
                <a:solidFill>
                  <a:srgbClr val="008000"/>
                </a:solidFill>
                <a:latin typeface="Calibri" charset="0"/>
              </a:rPr>
              <a:t>: charged particle veto surrounding Tracker, 89 plastic scintillator tiles + 8 ribbons,  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32FC03C-F456-5443-A6C2-9303A787A91F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28517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horizontal bands are </a:t>
            </a:r>
            <a:r>
              <a:rPr lang="en-US" dirty="0" smtClean="0"/>
              <a:t>CNO</a:t>
            </a:r>
          </a:p>
          <a:p>
            <a:endParaRPr lang="en-US" dirty="0" smtClean="0"/>
          </a:p>
          <a:p>
            <a:r>
              <a:rPr lang="en-US" dirty="0" smtClean="0"/>
              <a:t>H,</a:t>
            </a:r>
            <a:r>
              <a:rPr lang="en-US" baseline="0" dirty="0" smtClean="0"/>
              <a:t> He, B, Be, Li ,C, N, 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0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analysis was:</a:t>
            </a:r>
          </a:p>
          <a:p>
            <a:r>
              <a:rPr lang="en-US" dirty="0" smtClean="0"/>
              <a:t>1 year of data, 1.6M events, upper limits 0.5</a:t>
            </a:r>
            <a:r>
              <a:rPr lang="en-US" baseline="0" dirty="0" smtClean="0"/>
              <a:t>% to 10%</a:t>
            </a:r>
          </a:p>
          <a:p>
            <a:r>
              <a:rPr lang="en-US" dirty="0" smtClean="0"/>
              <a:t>PRD 82, 092003 (2010)</a:t>
            </a:r>
          </a:p>
          <a:p>
            <a:endParaRPr lang="en-US" dirty="0" smtClean="0"/>
          </a:p>
          <a:p>
            <a:r>
              <a:rPr lang="en-US" dirty="0" smtClean="0"/>
              <a:t>Latest analysis is:</a:t>
            </a:r>
          </a:p>
          <a:p>
            <a:r>
              <a:rPr lang="en-US" dirty="0" smtClean="0"/>
              <a:t>6 years of data, Pass 8, 12.2M events</a:t>
            </a:r>
          </a:p>
          <a:p>
            <a:r>
              <a:rPr lang="en-US" dirty="0" smtClean="0"/>
              <a:t>Factor of 7.6 in stats</a:t>
            </a:r>
          </a:p>
          <a:p>
            <a:r>
              <a:rPr lang="en-US" dirty="0" smtClean="0"/>
              <a:t>Factor of 6 in </a:t>
            </a:r>
            <a:r>
              <a:rPr lang="en-US" dirty="0" err="1" smtClean="0"/>
              <a:t>livetime</a:t>
            </a:r>
            <a:endParaRPr lang="en-US" dirty="0" smtClean="0"/>
          </a:p>
          <a:p>
            <a:r>
              <a:rPr lang="en-US" dirty="0" smtClean="0"/>
              <a:t>So</a:t>
            </a:r>
            <a:r>
              <a:rPr lang="en-US" baseline="0" dirty="0" smtClean="0"/>
              <a:t> factor of 7.6/6 = 1.27 = ~30% improvement due to Pass 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5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3072 pixels on the sky, each 13.4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 smtClean="0"/>
          </a:p>
          <a:p>
            <a:r>
              <a:rPr lang="en-US" dirty="0" smtClean="0"/>
              <a:t>Reference </a:t>
            </a:r>
            <a:r>
              <a:rPr lang="en-US" dirty="0" smtClean="0"/>
              <a:t>map: average of 25 realizations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81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3072 pixels on the sky, each ~13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29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62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Figure 72. Distribution of the path length-corrected crystal energy deposition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for a sample of events used to inter-calibrate the low-energy and high-energy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CAL energy ranges. The peaks corresponding to the most abundant Galactic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CR species are clearly visible, though the composition differs somewhat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the Galactic CRs because of secondary production in the ACD and TKR.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Ne: Z=10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dE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/dx scales as Z^2 (Bethe-Bloch)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B/Ne Z ratio: 5/10 so 2^2 = expected ratio of 4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Actual ratio is 1350 / 350 = 3.9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B729C-E057-6B48-8C18-E4752CC8D79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5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33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2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68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0"/>
            <a:ext cx="461962" cy="2952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8" r:id="rId3"/>
    <p:sldLayoutId id="2147485349" r:id="rId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31063main_Fermi-fu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"/>
          <a:stretch/>
        </p:blipFill>
        <p:spPr>
          <a:xfrm>
            <a:off x="1295400" y="533400"/>
            <a:ext cx="6324600" cy="4347004"/>
          </a:xfrm>
          <a:prstGeom prst="rect">
            <a:avLst/>
          </a:prstGeom>
        </p:spPr>
      </p:pic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Fermi LAT studies of cosmic-ray anisotropy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at the 100 GeV scale</a:t>
            </a:r>
            <a:endParaRPr lang="en-US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Subtitle 2"/>
          <p:cNvSpPr txBox="1">
            <a:spLocks/>
          </p:cNvSpPr>
          <p:nvPr/>
        </p:nvSpPr>
        <p:spPr bwMode="auto">
          <a:xfrm>
            <a:off x="0" y="5105400"/>
            <a:ext cx="914400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Justin Vandenbroucke and Matthew Meehan (University of Wisconsin)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Calibri" charset="0"/>
                <a:cs typeface="Arial" charset="0"/>
              </a:rPr>
              <a:t>f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or the Fermi Large Area Telescope Collaboration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October 11, 2017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Cosmic Ray Anisotropy 2017, Guadalajara, Mexico</a:t>
            </a:r>
            <a:endParaRPr lang="en-US" sz="2000" dirty="0">
              <a:solidFill>
                <a:schemeClr val="bg1"/>
              </a:solidFill>
              <a:latin typeface="Calibri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" y="5579860"/>
            <a:ext cx="1143000" cy="1108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74504"/>
            <a:ext cx="4648200" cy="1143000"/>
          </a:xfrm>
        </p:spPr>
        <p:txBody>
          <a:bodyPr/>
          <a:lstStyle/>
          <a:p>
            <a:r>
              <a:rPr lang="en-US" smtClean="0"/>
              <a:t>Data-driven reference </a:t>
            </a:r>
            <a:r>
              <a:rPr lang="en-US" dirty="0" smtClean="0"/>
              <a:t>map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971800"/>
            <a:ext cx="8839200" cy="3505200"/>
          </a:xfrm>
        </p:spPr>
        <p:txBody>
          <a:bodyPr/>
          <a:lstStyle/>
          <a:p>
            <a:r>
              <a:rPr lang="en-US" sz="2400" dirty="0" smtClean="0"/>
              <a:t>In each energy bin and one-year time bin:</a:t>
            </a:r>
            <a:endParaRPr lang="en-US" sz="2400" dirty="0"/>
          </a:p>
          <a:p>
            <a:r>
              <a:rPr lang="en-US" sz="2400" dirty="0" smtClean="0"/>
              <a:t>Determine average number of events </a:t>
            </a:r>
            <a:r>
              <a:rPr lang="en-US" sz="2400" i="1" dirty="0" smtClean="0"/>
              <a:t>N</a:t>
            </a:r>
            <a:r>
              <a:rPr lang="en-US" sz="2400" dirty="0" smtClean="0"/>
              <a:t> in each second of </a:t>
            </a:r>
            <a:r>
              <a:rPr lang="en-US" sz="2400" dirty="0" err="1" smtClean="0"/>
              <a:t>livetime</a:t>
            </a:r>
            <a:endParaRPr lang="en-US" sz="2400" dirty="0" smtClean="0"/>
          </a:p>
          <a:p>
            <a:r>
              <a:rPr lang="en-US" sz="2400" dirty="0" smtClean="0"/>
              <a:t>Histogram events in detector (theta, phi) coordinates</a:t>
            </a:r>
            <a:endParaRPr lang="en-US" sz="2400" dirty="0"/>
          </a:p>
          <a:p>
            <a:r>
              <a:rPr lang="en-US" sz="2400" dirty="0" smtClean="0"/>
              <a:t>From </a:t>
            </a:r>
            <a:r>
              <a:rPr lang="en-US" sz="2400" i="1" dirty="0" smtClean="0"/>
              <a:t>N</a:t>
            </a:r>
            <a:r>
              <a:rPr lang="en-US" sz="2400" dirty="0" smtClean="0"/>
              <a:t>, choose Poisson count for each second of </a:t>
            </a:r>
            <a:r>
              <a:rPr lang="en-US" sz="2400" dirty="0" err="1" smtClean="0"/>
              <a:t>livetime</a:t>
            </a:r>
            <a:endParaRPr lang="en-US" sz="2400" dirty="0"/>
          </a:p>
          <a:p>
            <a:r>
              <a:rPr lang="en-US" sz="2400" dirty="0" smtClean="0"/>
              <a:t>Choose direction of each event from (theta, phi) distribution</a:t>
            </a:r>
            <a:endParaRPr lang="en-US" sz="2400" dirty="0"/>
          </a:p>
          <a:p>
            <a:r>
              <a:rPr lang="en-US" sz="2400" dirty="0"/>
              <a:t>Calculate sky direction from </a:t>
            </a:r>
            <a:r>
              <a:rPr lang="en-US" sz="2400" dirty="0" smtClean="0"/>
              <a:t>spacecraft pointing</a:t>
            </a:r>
          </a:p>
          <a:p>
            <a:r>
              <a:rPr lang="en-US" sz="2400" dirty="0" smtClean="0"/>
              <a:t>Build sky map</a:t>
            </a:r>
          </a:p>
          <a:p>
            <a:r>
              <a:rPr lang="en-US" sz="2400" dirty="0" smtClean="0"/>
              <a:t>Average 25 realizations </a:t>
            </a:r>
            <a:r>
              <a:rPr lang="en-US" sz="2400" dirty="0"/>
              <a:t>to beat down statistical </a:t>
            </a:r>
            <a:r>
              <a:rPr lang="en-US" sz="2400" dirty="0" smtClean="0"/>
              <a:t>noise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49104"/>
            <a:ext cx="3673244" cy="282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55364" y="1736489"/>
            <a:ext cx="6410760" cy="4483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year </a:t>
            </a:r>
            <a:r>
              <a:rPr lang="en-US" dirty="0" smtClean="0"/>
              <a:t>reference map </a:t>
            </a:r>
            <a:r>
              <a:rPr lang="en-US" dirty="0" smtClean="0"/>
              <a:t>compared to </a:t>
            </a:r>
            <a:r>
              <a:rPr lang="en-US" dirty="0" smtClean="0"/>
              <a:t>data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b="-372"/>
          <a:stretch/>
        </p:blipFill>
        <p:spPr>
          <a:xfrm>
            <a:off x="4514559" y="2296876"/>
            <a:ext cx="464502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/>
          <a:stretch/>
        </p:blipFill>
        <p:spPr>
          <a:xfrm>
            <a:off x="-152400" y="2286000"/>
            <a:ext cx="4666959" cy="272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4933890"/>
            <a:ext cx="2707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quatorial coordinates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920489" y="1824335"/>
            <a:ext cx="60805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Data                                           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721"/>
            <a:ext cx="8229600" cy="1143000"/>
          </a:xfrm>
        </p:spPr>
        <p:txBody>
          <a:bodyPr/>
          <a:lstStyle/>
          <a:p>
            <a:r>
              <a:rPr lang="en-US" dirty="0" smtClean="0"/>
              <a:t>8 year relative intensity and significance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46541"/>
            <a:ext cx="454146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46541"/>
            <a:ext cx="4562856" cy="2743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1533875"/>
            <a:ext cx="2707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</a:t>
            </a:r>
            <a:r>
              <a:rPr lang="en-US" sz="2000" smtClean="0"/>
              <a:t>quatorial coordinates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990600" y="4978973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(data - reference) / reference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990002" y="4978973"/>
            <a:ext cx="2238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Li-Ma significance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72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Single-pixel significance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6" y="1563624"/>
            <a:ext cx="6632448" cy="49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723900"/>
          </a:xfrm>
        </p:spPr>
        <p:txBody>
          <a:bodyPr/>
          <a:lstStyle/>
          <a:p>
            <a:r>
              <a:rPr lang="en-US" dirty="0" smtClean="0"/>
              <a:t>8 year angular power spectrum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1170"/>
            <a:ext cx="5638800" cy="4488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486400"/>
            <a:ext cx="76550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i="1" dirty="0" smtClean="0"/>
              <a:t>C</a:t>
            </a:r>
            <a:r>
              <a:rPr lang="en-US" sz="2000" i="1" baseline="-25000" dirty="0" smtClean="0"/>
              <a:t>N</a:t>
            </a:r>
            <a:r>
              <a:rPr lang="en-US" sz="2000" dirty="0" smtClean="0"/>
              <a:t> (noise power expected due to finite statistics) subtracted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Excess power found in dipole and quadrupole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We are investigating systematic effects that could explain them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2685260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umulative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reco</a:t>
            </a:r>
            <a:r>
              <a:rPr lang="en-US" sz="2000" dirty="0" smtClean="0"/>
              <a:t> &gt; 78 GeV)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140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Systematic rate effect:</a:t>
            </a:r>
            <a:br>
              <a:rPr lang="en-US" dirty="0" smtClean="0"/>
            </a:br>
            <a:r>
              <a:rPr lang="en-US" dirty="0" smtClean="0"/>
              <a:t>1% variation of event rate with local geomagnetic field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334000" cy="3965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105" y="5075872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It is not a </a:t>
            </a:r>
            <a:r>
              <a:rPr lang="en-US" sz="1800" dirty="0" err="1" smtClean="0"/>
              <a:t>livetime</a:t>
            </a:r>
            <a:r>
              <a:rPr lang="en-US" sz="1800" dirty="0" smtClean="0"/>
              <a:t> effect (is present after </a:t>
            </a:r>
            <a:r>
              <a:rPr lang="en-US" sz="1800" dirty="0" err="1" smtClean="0"/>
              <a:t>livetime</a:t>
            </a:r>
            <a:r>
              <a:rPr lang="en-US" sz="1800" dirty="0" smtClean="0"/>
              <a:t> accounting)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Weaker field causes higher rate of low energy events: pileup/ghosts reduces rate of high quality events passing selection cuts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Original reference map algorithm assumed rate is constant (neglected this effect)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Can this explain excess dipole and quadrupole power?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420266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</a:t>
            </a:r>
            <a:r>
              <a:rPr lang="en-US" sz="1800" dirty="0" smtClean="0"/>
              <a:t>eak field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443411" y="42026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</a:t>
            </a:r>
            <a:r>
              <a:rPr lang="en-US" sz="1800" dirty="0" smtClean="0"/>
              <a:t>trong field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519611" y="2057400"/>
            <a:ext cx="426218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6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715"/>
            <a:ext cx="8229600" cy="1143000"/>
          </a:xfrm>
        </p:spPr>
        <p:txBody>
          <a:bodyPr/>
          <a:lstStyle/>
          <a:p>
            <a:r>
              <a:rPr lang="en-US" dirty="0" smtClean="0"/>
              <a:t>Monte Carlo investigation of </a:t>
            </a:r>
            <a:r>
              <a:rPr lang="en-US" dirty="0" smtClean="0"/>
              <a:t>geomagnetic rate </a:t>
            </a:r>
            <a:r>
              <a:rPr lang="en-US" dirty="0" smtClean="0"/>
              <a:t>effect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490756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56" y="1003300"/>
            <a:ext cx="4612894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1803399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z</a:t>
            </a:r>
            <a:r>
              <a:rPr lang="en-US" sz="2000" dirty="0" smtClean="0"/>
              <a:t>oomed out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580434" y="1803399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z</a:t>
            </a:r>
            <a:r>
              <a:rPr lang="en-US" sz="2000" dirty="0" smtClean="0"/>
              <a:t>oomed in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953000"/>
            <a:ext cx="74783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Monte Carlo with amplitude of rate variation scaled by factor 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For true size of effect (f=1):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light excess power found in dipole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No excess power found in quadrupole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489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Dipole amplitude vs. energy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101299"/>
            <a:ext cx="6667500" cy="438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7840" y="5664056"/>
            <a:ext cx="6868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Bands give range of expected dipole amplitude due to statistical noise under null hypothesis (isotropic sky)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96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LAT dipole upper limits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1856"/>
            <a:ext cx="7137400" cy="4690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5712563"/>
            <a:ext cx="5160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Note: Fermi LAT upper limits are cumulative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0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863600"/>
          </a:xfrm>
        </p:spPr>
        <p:txBody>
          <a:bodyPr/>
          <a:lstStyle/>
          <a:p>
            <a:r>
              <a:rPr lang="en-US" dirty="0" smtClean="0"/>
              <a:t>Conclusion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" y="762000"/>
            <a:ext cx="8883650" cy="5562600"/>
          </a:xfrm>
        </p:spPr>
        <p:txBody>
          <a:bodyPr/>
          <a:lstStyle/>
          <a:p>
            <a:r>
              <a:rPr lang="en-US" sz="2100" dirty="0" smtClean="0"/>
              <a:t>LAT cosmic-ray electron anisotropy upper limits are strongest </a:t>
            </a:r>
            <a:r>
              <a:rPr lang="en-US" sz="2100" dirty="0" smtClean="0"/>
              <a:t>ever</a:t>
            </a:r>
            <a:endParaRPr lang="en-US" sz="2100" dirty="0" smtClean="0"/>
          </a:p>
          <a:p>
            <a:r>
              <a:rPr lang="en-US" sz="2100" dirty="0" smtClean="0"/>
              <a:t>0.16 billion well-reconstructed proton events recorded in 8 years of LAT data provide sensitivity to dipole amplitude ~5 x 10</a:t>
            </a:r>
            <a:r>
              <a:rPr lang="en-US" sz="2100" baseline="30000" dirty="0" smtClean="0"/>
              <a:t>-4</a:t>
            </a:r>
          </a:p>
          <a:p>
            <a:r>
              <a:rPr lang="en-US" sz="2100" dirty="0" smtClean="0"/>
              <a:t>1</a:t>
            </a:r>
            <a:r>
              <a:rPr lang="en-US" sz="2100" dirty="0"/>
              <a:t>% </a:t>
            </a:r>
            <a:r>
              <a:rPr lang="en-US" sz="2100" dirty="0" smtClean="0"/>
              <a:t>geomagnetic variation </a:t>
            </a:r>
            <a:r>
              <a:rPr lang="en-US" sz="2100" dirty="0"/>
              <a:t>in event rate produces small </a:t>
            </a:r>
            <a:r>
              <a:rPr lang="en-US" sz="2100" dirty="0" smtClean="0"/>
              <a:t>systematic effect consistent </a:t>
            </a:r>
            <a:r>
              <a:rPr lang="en-US" sz="2100" dirty="0"/>
              <a:t>with </a:t>
            </a:r>
            <a:r>
              <a:rPr lang="en-US" sz="2100" dirty="0" smtClean="0"/>
              <a:t>small </a:t>
            </a:r>
            <a:r>
              <a:rPr lang="en-US" sz="2100" dirty="0"/>
              <a:t>(&gt;2 </a:t>
            </a:r>
            <a:r>
              <a:rPr lang="en-US" sz="2100" dirty="0" err="1" smtClean="0"/>
              <a:t>σ</a:t>
            </a:r>
            <a:r>
              <a:rPr lang="en-US" sz="2100" dirty="0" smtClean="0"/>
              <a:t>) </a:t>
            </a:r>
            <a:r>
              <a:rPr lang="en-US" sz="2100" dirty="0" smtClean="0"/>
              <a:t>observed </a:t>
            </a:r>
            <a:r>
              <a:rPr lang="en-US" sz="2100" dirty="0"/>
              <a:t>dipole </a:t>
            </a:r>
            <a:r>
              <a:rPr lang="en-US" sz="2100" dirty="0" smtClean="0"/>
              <a:t>amplitude</a:t>
            </a:r>
          </a:p>
          <a:p>
            <a:r>
              <a:rPr lang="en-US" sz="2100" dirty="0" smtClean="0"/>
              <a:t>Now </a:t>
            </a:r>
            <a:r>
              <a:rPr lang="en-US" sz="2100" dirty="0" smtClean="0"/>
              <a:t>developing (blind, first on Monte Carlo) </a:t>
            </a:r>
            <a:r>
              <a:rPr lang="en-US" sz="2100" dirty="0" err="1" smtClean="0"/>
              <a:t>McIlwain</a:t>
            </a:r>
            <a:r>
              <a:rPr lang="en-US" sz="2100" dirty="0" smtClean="0"/>
              <a:t>-dependent reference map construction to remove this systematic effect</a:t>
            </a:r>
          </a:p>
          <a:p>
            <a:r>
              <a:rPr lang="en-US" sz="2100" dirty="0" smtClean="0"/>
              <a:t>Significant (&gt;3 </a:t>
            </a:r>
            <a:r>
              <a:rPr lang="en-US" sz="2100" dirty="0" err="1" smtClean="0"/>
              <a:t>σ</a:t>
            </a:r>
            <a:r>
              <a:rPr lang="en-US" sz="2100" dirty="0" smtClean="0"/>
              <a:t>) quadrupole is under investigation: not due to rate effect but may be caused by another effect such as residual back-entering events</a:t>
            </a:r>
          </a:p>
          <a:p>
            <a:r>
              <a:rPr lang="en-US" sz="2100" dirty="0" smtClean="0"/>
              <a:t>LAT upper limits on dipole amplitude between </a:t>
            </a:r>
            <a:r>
              <a:rPr lang="en-US" sz="2100" dirty="0" smtClean="0"/>
              <a:t>78 GeV </a:t>
            </a:r>
            <a:r>
              <a:rPr lang="en-US" sz="2100" dirty="0" smtClean="0"/>
              <a:t>and 10 </a:t>
            </a:r>
            <a:r>
              <a:rPr lang="en-US" sz="2100" dirty="0" err="1" smtClean="0"/>
              <a:t>TeV</a:t>
            </a:r>
            <a:endParaRPr lang="en-US" sz="2100" dirty="0"/>
          </a:p>
          <a:p>
            <a:r>
              <a:rPr lang="en-US" sz="2100" dirty="0" smtClean="0"/>
              <a:t>Strongest full-sky constraints (including </a:t>
            </a:r>
            <a:r>
              <a:rPr lang="en-US" sz="2100" dirty="0" err="1" smtClean="0"/>
              <a:t>dec.</a:t>
            </a:r>
            <a:r>
              <a:rPr lang="en-US" sz="2100" dirty="0" smtClean="0"/>
              <a:t> component) in any energy range</a:t>
            </a:r>
          </a:p>
          <a:p>
            <a:r>
              <a:rPr lang="en-US" sz="2100" dirty="0" smtClean="0"/>
              <a:t>Strongest pure-proton constraints in any energy range</a:t>
            </a:r>
          </a:p>
          <a:p>
            <a:r>
              <a:rPr lang="en-US" sz="2100" dirty="0" smtClean="0"/>
              <a:t>After understanding proton anisotropy systematics, will study solar dipole </a:t>
            </a:r>
            <a:r>
              <a:rPr lang="en-US" sz="2100" dirty="0" smtClean="0"/>
              <a:t>and heavier species (helium etc.)</a:t>
            </a:r>
          </a:p>
          <a:p>
            <a:r>
              <a:rPr lang="en-US" sz="2100" dirty="0" smtClean="0"/>
              <a:t>More </a:t>
            </a:r>
            <a:r>
              <a:rPr lang="en-US" sz="2100" dirty="0"/>
              <a:t>details in 1708.07796 (ICRC 2017</a:t>
            </a:r>
            <a:r>
              <a:rPr lang="en-US" sz="2100" dirty="0" smtClean="0"/>
              <a:t>)</a:t>
            </a:r>
            <a:endParaRPr lang="en-US" sz="2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76400"/>
            <a:ext cx="6019800" cy="4648200"/>
          </a:xfrm>
        </p:spPr>
        <p:txBody>
          <a:bodyPr/>
          <a:lstStyle/>
          <a:p>
            <a:r>
              <a:rPr lang="en-US" sz="2800" dirty="0" smtClean="0"/>
              <a:t>The Fermi Large Area Telescope</a:t>
            </a:r>
          </a:p>
          <a:p>
            <a:r>
              <a:rPr lang="en-US" sz="2800" dirty="0" smtClean="0"/>
              <a:t>Cosmic-ray electron anisotropy</a:t>
            </a:r>
          </a:p>
          <a:p>
            <a:r>
              <a:rPr lang="en-US" sz="2800" dirty="0" smtClean="0"/>
              <a:t>Cosmic-ray proton anisotropy</a:t>
            </a:r>
          </a:p>
          <a:p>
            <a:pPr lvl="1"/>
            <a:r>
              <a:rPr lang="en-US" dirty="0" smtClean="0"/>
              <a:t>Event selection and statistics</a:t>
            </a:r>
          </a:p>
          <a:p>
            <a:pPr lvl="1"/>
            <a:r>
              <a:rPr lang="en-US" dirty="0" smtClean="0"/>
              <a:t>Energy and angular resolution</a:t>
            </a:r>
          </a:p>
          <a:p>
            <a:pPr lvl="1"/>
            <a:r>
              <a:rPr lang="en-US" dirty="0" smtClean="0"/>
              <a:t>Reference map technique</a:t>
            </a:r>
          </a:p>
          <a:p>
            <a:pPr lvl="1"/>
            <a:r>
              <a:rPr lang="en-US" dirty="0" smtClean="0"/>
              <a:t>Preliminary r</a:t>
            </a:r>
            <a:r>
              <a:rPr lang="en-US" dirty="0" smtClean="0"/>
              <a:t>esults</a:t>
            </a:r>
            <a:endParaRPr lang="en-US" dirty="0" smtClean="0"/>
          </a:p>
          <a:p>
            <a:r>
              <a:rPr lang="en-US" sz="2800" dirty="0" smtClean="0"/>
              <a:t>Conclusion and outlook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76" y="0"/>
            <a:ext cx="8229600" cy="838200"/>
          </a:xfrm>
        </p:spPr>
        <p:txBody>
          <a:bodyPr/>
          <a:lstStyle/>
          <a:p>
            <a:r>
              <a:rPr lang="en-US" dirty="0" smtClean="0"/>
              <a:t>Dependence of rate on </a:t>
            </a:r>
            <a:r>
              <a:rPr lang="en-US" dirty="0" err="1" smtClean="0"/>
              <a:t>McIlwain</a:t>
            </a:r>
            <a:r>
              <a:rPr lang="en-US" dirty="0" smtClean="0"/>
              <a:t> L in 8 energy bins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685800"/>
            <a:ext cx="6473952" cy="5370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104733"/>
            <a:ext cx="7478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Significant rate variation in lowest 4 energy </a:t>
            </a:r>
            <a:r>
              <a:rPr lang="en-US" sz="2000" dirty="0" smtClean="0"/>
              <a:t>bins; </a:t>
            </a:r>
            <a:r>
              <a:rPr lang="en-US" sz="2000" dirty="0" smtClean="0"/>
              <a:t>not in highest 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23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Distribution of LAT geomagnetic position (</a:t>
            </a:r>
            <a:r>
              <a:rPr lang="en-US" dirty="0" err="1" smtClean="0"/>
              <a:t>McIlwain</a:t>
            </a:r>
            <a:r>
              <a:rPr lang="en-US" dirty="0" smtClean="0"/>
              <a:t> L)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53236"/>
            <a:ext cx="6470904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023928"/>
            <a:ext cx="6888480" cy="51206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-15240"/>
            <a:ext cx="8229600" cy="1143000"/>
          </a:xfrm>
        </p:spPr>
        <p:txBody>
          <a:bodyPr/>
          <a:lstStyle/>
          <a:p>
            <a:r>
              <a:rPr lang="en-US"/>
              <a:t>Monte Carlo investigation of rate effect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6015335"/>
            <a:ext cx="8024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 is scale factor that determines amplitude of rate variation</a:t>
            </a:r>
          </a:p>
        </p:txBody>
      </p:sp>
    </p:spTree>
    <p:extLst>
      <p:ext uri="{BB962C8B-B14F-4D97-AF65-F5344CB8AC3E}">
        <p14:creationId xmlns:p14="http://schemas.microsoft.com/office/powerpoint/2010/main" val="7005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"/>
            <a:ext cx="8229600" cy="1143000"/>
          </a:xfrm>
        </p:spPr>
        <p:txBody>
          <a:bodyPr/>
          <a:lstStyle/>
          <a:p>
            <a:r>
              <a:rPr lang="en-US"/>
              <a:t>Monte Carlo investigation of rate effect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89930"/>
            <a:ext cx="6632448" cy="5120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6015335"/>
            <a:ext cx="8024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 is scale factor that determines amplitude of rate variation</a:t>
            </a:r>
          </a:p>
        </p:txBody>
      </p:sp>
    </p:spTree>
    <p:extLst>
      <p:ext uri="{BB962C8B-B14F-4D97-AF65-F5344CB8AC3E}">
        <p14:creationId xmlns:p14="http://schemas.microsoft.com/office/powerpoint/2010/main" val="32161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10190"/>
            <a:ext cx="4730409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715"/>
            <a:ext cx="8229600" cy="1143000"/>
          </a:xfrm>
        </p:spPr>
        <p:txBody>
          <a:bodyPr/>
          <a:lstStyle/>
          <a:p>
            <a:r>
              <a:rPr lang="en-US" dirty="0" smtClean="0"/>
              <a:t>Monte Carlo investigation of rate effect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953000"/>
            <a:ext cx="70920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 is scale factor that determines amplitude of rate variation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For true size of effect (f=1):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light excess power found in dipole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No excess power found in quadrupole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" y="1003065"/>
            <a:ext cx="449880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fluxes at Fermi LAT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3312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5147998"/>
            <a:ext cx="3598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Fermi LAT, </a:t>
            </a:r>
            <a:r>
              <a:rPr lang="en-US" sz="2000" dirty="0" err="1" smtClean="0"/>
              <a:t>ApJS</a:t>
            </a:r>
            <a:r>
              <a:rPr lang="en-US" sz="2000" dirty="0" smtClean="0"/>
              <a:t> 203:4 (2012)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0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4898"/>
          </a:xfrm>
        </p:spPr>
        <p:txBody>
          <a:bodyPr/>
          <a:lstStyle/>
          <a:p>
            <a:r>
              <a:rPr lang="en-US" dirty="0" smtClean="0"/>
              <a:t>Fermi LAT gamma-ray acceptance (Pass 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29061"/>
            <a:ext cx="8305800" cy="5295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6038790"/>
            <a:ext cx="3598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Fermi LAT, </a:t>
            </a:r>
            <a:r>
              <a:rPr lang="en-US" sz="2000" dirty="0" err="1" smtClean="0"/>
              <a:t>ApJS</a:t>
            </a:r>
            <a:r>
              <a:rPr lang="en-US" sz="2000" dirty="0" smtClean="0"/>
              <a:t> 203:4 (2012)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151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dirty="0" smtClean="0"/>
              <a:t>Fermi LAT p</a:t>
            </a:r>
            <a:r>
              <a:rPr lang="en-US" dirty="0" smtClean="0"/>
              <a:t>roton </a:t>
            </a:r>
            <a:r>
              <a:rPr lang="en-US" dirty="0" smtClean="0"/>
              <a:t>energy spectrum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77545"/>
            <a:ext cx="7315200" cy="5125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6153090"/>
            <a:ext cx="4624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David Green for Fermi LAT, ICRC 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84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4898"/>
          </a:xfrm>
        </p:spPr>
        <p:txBody>
          <a:bodyPr/>
          <a:lstStyle/>
          <a:p>
            <a:r>
              <a:rPr lang="en-US" dirty="0" smtClean="0"/>
              <a:t>Fermi LAT proton acceptance (Pass 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5910727"/>
            <a:ext cx="4624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David Green for Fermi LAT, ICRC 2017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19536"/>
            <a:ext cx="7289207" cy="489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620266"/>
          </a:xfrm>
        </p:spPr>
        <p:txBody>
          <a:bodyPr/>
          <a:lstStyle/>
          <a:p>
            <a:pPr eaLnBrk="1" hangingPunct="1"/>
            <a:r>
              <a:rPr lang="en-US" altLang="en-US" dirty="0"/>
              <a:t>The Fermi Large Area Telescope (</a:t>
            </a:r>
            <a:r>
              <a:rPr lang="en-US" altLang="en-US"/>
              <a:t>LAT</a:t>
            </a:r>
            <a:r>
              <a:rPr lang="en-US" altLang="en-US" smtClean="0"/>
              <a:t>)</a:t>
            </a:r>
            <a:endParaRPr lang="en-US" altLang="en-US" dirty="0"/>
          </a:p>
        </p:txBody>
      </p:sp>
      <p:sp>
        <p:nvSpPr>
          <p:cNvPr id="26626" name="AutoShape 3"/>
          <p:cNvSpPr>
            <a:spLocks/>
          </p:cNvSpPr>
          <p:nvPr/>
        </p:nvSpPr>
        <p:spPr bwMode="auto">
          <a:xfrm>
            <a:off x="5029200" y="1660525"/>
            <a:ext cx="3978275" cy="4171950"/>
          </a:xfrm>
          <a:prstGeom prst="roundRect">
            <a:avLst>
              <a:gd name="adj" fmla="val 431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296" tIns="41148" rIns="82296" bIns="4114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t="5168" r="9985" b="616"/>
          <a:stretch>
            <a:fillRect/>
          </a:stretch>
        </p:blipFill>
        <p:spPr bwMode="auto">
          <a:xfrm>
            <a:off x="5075238" y="2232025"/>
            <a:ext cx="39084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5"/>
          <p:cNvSpPr>
            <a:spLocks/>
          </p:cNvSpPr>
          <p:nvPr/>
        </p:nvSpPr>
        <p:spPr bwMode="auto">
          <a:xfrm>
            <a:off x="7554410" y="5347494"/>
            <a:ext cx="15144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700" b="1" dirty="0">
                <a:solidFill>
                  <a:srgbClr val="1500FF"/>
                </a:solidFill>
              </a:rPr>
              <a:t>Calorimeter</a:t>
            </a:r>
          </a:p>
        </p:txBody>
      </p:sp>
      <p:sp>
        <p:nvSpPr>
          <p:cNvPr id="26629" name="Rectangle 6"/>
          <p:cNvSpPr>
            <a:spLocks/>
          </p:cNvSpPr>
          <p:nvPr/>
        </p:nvSpPr>
        <p:spPr bwMode="auto">
          <a:xfrm>
            <a:off x="5218113" y="4675188"/>
            <a:ext cx="6810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900" b="1">
                <a:solidFill>
                  <a:srgbClr val="008500"/>
                </a:solidFill>
              </a:rPr>
              <a:t>ACD</a:t>
            </a:r>
          </a:p>
        </p:txBody>
      </p:sp>
      <p:sp>
        <p:nvSpPr>
          <p:cNvPr id="26630" name="Rectangle 7"/>
          <p:cNvSpPr>
            <a:spLocks/>
          </p:cNvSpPr>
          <p:nvPr/>
        </p:nvSpPr>
        <p:spPr bwMode="auto">
          <a:xfrm>
            <a:off x="8003401" y="2128942"/>
            <a:ext cx="9636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700" b="1">
                <a:solidFill>
                  <a:srgbClr val="FF0000"/>
                </a:solidFill>
              </a:rPr>
              <a:t>Tracker</a:t>
            </a:r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>
            <a:off x="6856413" y="5303838"/>
            <a:ext cx="609600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6632" name="Line 9"/>
          <p:cNvSpPr>
            <a:spLocks noChangeShapeType="1"/>
          </p:cNvSpPr>
          <p:nvPr/>
        </p:nvSpPr>
        <p:spPr bwMode="auto">
          <a:xfrm rot="10800000" flipH="1">
            <a:off x="6718300" y="2457450"/>
            <a:ext cx="1487488" cy="7715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 flipH="1">
            <a:off x="5600700" y="3886200"/>
            <a:ext cx="184150" cy="8302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26634" name="Rectangle 11"/>
          <p:cNvSpPr>
            <a:spLocks/>
          </p:cNvSpPr>
          <p:nvPr/>
        </p:nvSpPr>
        <p:spPr bwMode="auto">
          <a:xfrm>
            <a:off x="5622925" y="1752600"/>
            <a:ext cx="871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200">
                <a:solidFill>
                  <a:srgbClr val="333333"/>
                </a:solidFill>
              </a:rPr>
              <a:t>~1.8 m</a:t>
            </a:r>
          </a:p>
        </p:txBody>
      </p:sp>
      <p:sp>
        <p:nvSpPr>
          <p:cNvPr id="26635" name="Line 12"/>
          <p:cNvSpPr>
            <a:spLocks noChangeShapeType="1"/>
          </p:cNvSpPr>
          <p:nvPr/>
        </p:nvSpPr>
        <p:spPr bwMode="auto">
          <a:xfrm rot="10800000" flipH="1">
            <a:off x="5132388" y="2095500"/>
            <a:ext cx="2433637" cy="30797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296" tIns="41148" rIns="82296" bIns="41148"/>
          <a:lstStyle/>
          <a:p>
            <a:endParaRPr lang="en-US"/>
          </a:p>
        </p:txBody>
      </p:sp>
      <p:grpSp>
        <p:nvGrpSpPr>
          <p:cNvPr id="26636" name="Group 14"/>
          <p:cNvGrpSpPr>
            <a:grpSpLocks/>
          </p:cNvGrpSpPr>
          <p:nvPr/>
        </p:nvGrpSpPr>
        <p:grpSpPr bwMode="auto">
          <a:xfrm>
            <a:off x="5994400" y="3262313"/>
            <a:ext cx="1265238" cy="2085975"/>
            <a:chOff x="0" y="0"/>
            <a:chExt cx="885" cy="1459"/>
          </a:xfrm>
        </p:grpSpPr>
        <p:sp>
          <p:nvSpPr>
            <p:cNvPr id="26645" name="Line 15"/>
            <p:cNvSpPr>
              <a:spLocks noChangeShapeType="1"/>
            </p:cNvSpPr>
            <p:nvPr/>
          </p:nvSpPr>
          <p:spPr bwMode="auto">
            <a:xfrm flipH="1">
              <a:off x="305" y="0"/>
              <a:ext cx="137" cy="1411"/>
            </a:xfrm>
            <a:prstGeom prst="line">
              <a:avLst/>
            </a:prstGeom>
            <a:noFill/>
            <a:ln w="38100">
              <a:solidFill>
                <a:srgbClr val="0A00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16"/>
            <p:cNvSpPr>
              <a:spLocks noChangeShapeType="1"/>
            </p:cNvSpPr>
            <p:nvPr/>
          </p:nvSpPr>
          <p:spPr bwMode="auto">
            <a:xfrm>
              <a:off x="442" y="0"/>
              <a:ext cx="81" cy="1403"/>
            </a:xfrm>
            <a:prstGeom prst="line">
              <a:avLst/>
            </a:prstGeom>
            <a:noFill/>
            <a:ln w="38100">
              <a:solidFill>
                <a:srgbClr val="0A00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Rectangle 17"/>
            <p:cNvSpPr>
              <a:spLocks/>
            </p:cNvSpPr>
            <p:nvPr/>
          </p:nvSpPr>
          <p:spPr bwMode="auto">
            <a:xfrm>
              <a:off x="560" y="1104"/>
              <a:ext cx="325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0000"/>
                  </a:solidFill>
                </a:rPr>
                <a:t>e</a:t>
              </a:r>
              <a:r>
                <a:rPr lang="en-US" altLang="en-US" sz="1800" baseline="320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6648" name="Rectangle 18"/>
            <p:cNvSpPr>
              <a:spLocks/>
            </p:cNvSpPr>
            <p:nvPr/>
          </p:nvSpPr>
          <p:spPr bwMode="auto">
            <a:xfrm>
              <a:off x="0" y="1104"/>
              <a:ext cx="294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0000"/>
                  </a:solidFill>
                </a:rPr>
                <a:t>e</a:t>
              </a:r>
              <a:r>
                <a:rPr lang="en-US" altLang="en-US" sz="1800" baseline="32000">
                  <a:solidFill>
                    <a:srgbClr val="FF0000"/>
                  </a:solidFill>
                </a:rPr>
                <a:t>-</a:t>
              </a:r>
            </a:p>
          </p:txBody>
        </p:sp>
      </p:grpSp>
      <p:grpSp>
        <p:nvGrpSpPr>
          <p:cNvPr id="26637" name="Group 19"/>
          <p:cNvGrpSpPr>
            <a:grpSpLocks/>
          </p:cNvGrpSpPr>
          <p:nvPr/>
        </p:nvGrpSpPr>
        <p:grpSpPr bwMode="auto">
          <a:xfrm>
            <a:off x="6626225" y="1631950"/>
            <a:ext cx="439738" cy="1597025"/>
            <a:chOff x="0" y="0"/>
            <a:chExt cx="308" cy="1117"/>
          </a:xfrm>
        </p:grpSpPr>
        <p:sp>
          <p:nvSpPr>
            <p:cNvPr id="26643" name="Line 20"/>
            <p:cNvSpPr>
              <a:spLocks noChangeShapeType="1"/>
            </p:cNvSpPr>
            <p:nvPr/>
          </p:nvSpPr>
          <p:spPr bwMode="auto">
            <a:xfrm flipH="1">
              <a:off x="0" y="76"/>
              <a:ext cx="40" cy="10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Rectangle 21"/>
            <p:cNvSpPr>
              <a:spLocks/>
            </p:cNvSpPr>
            <p:nvPr/>
          </p:nvSpPr>
          <p:spPr bwMode="auto">
            <a:xfrm>
              <a:off x="107" y="0"/>
              <a:ext cx="201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0000"/>
                  </a:solidFill>
                </a:rPr>
                <a:t>γ</a:t>
              </a:r>
            </a:p>
          </p:txBody>
        </p:sp>
      </p:grpSp>
      <p:sp>
        <p:nvSpPr>
          <p:cNvPr id="26641" name="Content Placeholder 2"/>
          <p:cNvSpPr txBox="1">
            <a:spLocks/>
          </p:cNvSpPr>
          <p:nvPr/>
        </p:nvSpPr>
        <p:spPr bwMode="auto">
          <a:xfrm>
            <a:off x="63500" y="615057"/>
            <a:ext cx="4621213" cy="299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000" u="sng" dirty="0">
                <a:solidFill>
                  <a:srgbClr val="FF0000"/>
                </a:solidFill>
                <a:latin typeface="Calibri" charset="0"/>
              </a:rPr>
              <a:t>Tracker</a:t>
            </a:r>
            <a:r>
              <a:rPr lang="en-US" altLang="en-US" sz="2000" dirty="0">
                <a:solidFill>
                  <a:srgbClr val="FF0000"/>
                </a:solidFill>
                <a:latin typeface="Calibri" charset="0"/>
              </a:rPr>
              <a:t>: </a:t>
            </a:r>
            <a:r>
              <a:rPr lang="en-US" altLang="en-US" sz="2000" dirty="0" smtClean="0">
                <a:solidFill>
                  <a:srgbClr val="FF0000"/>
                </a:solidFill>
                <a:latin typeface="Calibri" charset="0"/>
              </a:rPr>
              <a:t>tungsten </a:t>
            </a:r>
            <a:r>
              <a:rPr lang="en-US" altLang="en-US" sz="2000" dirty="0">
                <a:solidFill>
                  <a:srgbClr val="FF0000"/>
                </a:solidFill>
                <a:latin typeface="Calibri" charset="0"/>
              </a:rPr>
              <a:t>conversion foils + </a:t>
            </a:r>
            <a:r>
              <a:rPr lang="en-US" altLang="en-US" sz="2000" dirty="0" smtClean="0">
                <a:solidFill>
                  <a:srgbClr val="FF0000"/>
                </a:solidFill>
                <a:latin typeface="Calibri" charset="0"/>
              </a:rPr>
              <a:t>silicon </a:t>
            </a:r>
            <a:r>
              <a:rPr lang="en-US" altLang="en-US" sz="2000" dirty="0">
                <a:solidFill>
                  <a:srgbClr val="FF0000"/>
                </a:solidFill>
                <a:latin typeface="Calibri" charset="0"/>
              </a:rPr>
              <a:t>strip </a:t>
            </a:r>
            <a:r>
              <a:rPr lang="en-US" altLang="en-US" sz="2000" dirty="0" smtClean="0">
                <a:solidFill>
                  <a:srgbClr val="FF0000"/>
                </a:solidFill>
                <a:latin typeface="Calibri" charset="0"/>
              </a:rPr>
              <a:t>detectors, </a:t>
            </a:r>
            <a:r>
              <a:rPr lang="en-US" altLang="en-US" sz="2000" dirty="0">
                <a:solidFill>
                  <a:srgbClr val="FF0000"/>
                </a:solidFill>
                <a:latin typeface="Calibri" charset="0"/>
              </a:rPr>
              <a:t>1.5 radiation lengths </a:t>
            </a:r>
            <a:r>
              <a:rPr lang="en-US" altLang="en-US" sz="2000" dirty="0" smtClean="0">
                <a:solidFill>
                  <a:srgbClr val="FF0000"/>
                </a:solidFill>
                <a:latin typeface="Calibri" charset="0"/>
              </a:rPr>
              <a:t>on-axis</a:t>
            </a:r>
            <a:endParaRPr lang="en-US" altLang="en-US" sz="2000" dirty="0">
              <a:solidFill>
                <a:srgbClr val="FF0000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000" u="sng" dirty="0">
                <a:solidFill>
                  <a:srgbClr val="0000FF"/>
                </a:solidFill>
                <a:latin typeface="Calibri" charset="0"/>
              </a:rPr>
              <a:t>Calorimeter</a:t>
            </a:r>
            <a:r>
              <a:rPr lang="en-US" altLang="en-US" sz="2000" dirty="0">
                <a:solidFill>
                  <a:srgbClr val="0000FF"/>
                </a:solidFill>
                <a:latin typeface="Calibri" charset="0"/>
              </a:rPr>
              <a:t>: </a:t>
            </a:r>
            <a:r>
              <a:rPr lang="en-US" altLang="en-US" sz="2000" dirty="0" smtClean="0">
                <a:solidFill>
                  <a:srgbClr val="0000FF"/>
                </a:solidFill>
                <a:latin typeface="Calibri" charset="0"/>
              </a:rPr>
              <a:t>1536 </a:t>
            </a:r>
            <a:r>
              <a:rPr lang="en-US" altLang="en-US" sz="2000" dirty="0">
                <a:solidFill>
                  <a:srgbClr val="0000FF"/>
                </a:solidFill>
                <a:latin typeface="Calibri" charset="0"/>
              </a:rPr>
              <a:t>Cesium Iodide </a:t>
            </a:r>
            <a:r>
              <a:rPr lang="en-US" altLang="en-US" sz="2000" dirty="0" smtClean="0">
                <a:solidFill>
                  <a:srgbClr val="0000FF"/>
                </a:solidFill>
                <a:latin typeface="Calibri" charset="0"/>
              </a:rPr>
              <a:t>crystals, </a:t>
            </a:r>
            <a:r>
              <a:rPr lang="en-US" altLang="en-US" sz="2000" dirty="0">
                <a:solidFill>
                  <a:srgbClr val="0000FF"/>
                </a:solidFill>
                <a:latin typeface="Calibri" charset="0"/>
              </a:rPr>
              <a:t>8.6 radiation lengths on-axis, gives 3D energy deposition </a:t>
            </a:r>
            <a:r>
              <a:rPr lang="en-US" altLang="en-US" sz="2000" dirty="0" smtClean="0">
                <a:solidFill>
                  <a:srgbClr val="0000FF"/>
                </a:solidFill>
                <a:latin typeface="Calibri" charset="0"/>
              </a:rPr>
              <a:t>distribution</a:t>
            </a:r>
            <a:endParaRPr lang="en-US" altLang="en-US" sz="2000" dirty="0">
              <a:solidFill>
                <a:srgbClr val="0000FF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000" u="sng" dirty="0">
                <a:solidFill>
                  <a:srgbClr val="008000"/>
                </a:solidFill>
                <a:latin typeface="Calibri" charset="0"/>
              </a:rPr>
              <a:t>Anti-Coincidence Detector</a:t>
            </a:r>
            <a:r>
              <a:rPr lang="en-US" altLang="en-US" sz="2000" dirty="0">
                <a:solidFill>
                  <a:srgbClr val="008000"/>
                </a:solidFill>
                <a:latin typeface="Calibri" charset="0"/>
              </a:rPr>
              <a:t>: charged particle veto surrounding Tracker, 89 plastic scintillator tiles + 8 </a:t>
            </a:r>
            <a:r>
              <a:rPr lang="en-US" altLang="en-US" sz="2000" dirty="0" smtClean="0">
                <a:solidFill>
                  <a:srgbClr val="008000"/>
                </a:solidFill>
                <a:latin typeface="Calibri" charset="0"/>
              </a:rPr>
              <a:t>ribbons</a:t>
            </a:r>
            <a:endParaRPr lang="en-US" altLang="en-US" sz="2000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26642" name="TextBox 27"/>
          <p:cNvSpPr txBox="1">
            <a:spLocks noChangeArrowheads="1"/>
          </p:cNvSpPr>
          <p:nvPr/>
        </p:nvSpPr>
        <p:spPr bwMode="auto">
          <a:xfrm>
            <a:off x="5116513" y="5996092"/>
            <a:ext cx="386715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Atwood et al., </a:t>
            </a:r>
            <a:r>
              <a:rPr lang="en-US" altLang="en-US" sz="1800" dirty="0" err="1"/>
              <a:t>ApJ</a:t>
            </a:r>
            <a:r>
              <a:rPr lang="en-US" altLang="en-US" sz="1800" dirty="0"/>
              <a:t> 697, 1071 (2009)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idx="1"/>
          </p:nvPr>
        </p:nvSpPr>
        <p:spPr>
          <a:xfrm>
            <a:off x="61119" y="3937794"/>
            <a:ext cx="4822825" cy="2615406"/>
          </a:xfrm>
        </p:spPr>
        <p:txBody>
          <a:bodyPr/>
          <a:lstStyle/>
          <a:p>
            <a:r>
              <a:rPr lang="en-US" sz="2000" dirty="0" smtClean="0"/>
              <a:t>A space-based detector complementary to ground-based instruments</a:t>
            </a:r>
          </a:p>
          <a:p>
            <a:r>
              <a:rPr lang="en-US" sz="2000" dirty="0" smtClean="0"/>
              <a:t>Views 4π sky</a:t>
            </a:r>
          </a:p>
          <a:p>
            <a:r>
              <a:rPr lang="en-US" sz="2000" dirty="0" smtClean="0"/>
              <a:t>Direct identification of primary particles</a:t>
            </a:r>
          </a:p>
          <a:p>
            <a:r>
              <a:rPr lang="en-US" sz="2000" dirty="0" smtClean="0"/>
              <a:t>Low energy threshold</a:t>
            </a:r>
          </a:p>
          <a:p>
            <a:r>
              <a:rPr lang="en-US" sz="2000" dirty="0" smtClean="0"/>
              <a:t>Small effective </a:t>
            </a:r>
            <a:r>
              <a:rPr lang="en-US" sz="2000" dirty="0" smtClean="0"/>
              <a:t>area</a:t>
            </a:r>
            <a:r>
              <a:rPr lang="en-US" sz="2000" dirty="0"/>
              <a:t> </a:t>
            </a:r>
            <a:r>
              <a:rPr lang="en-US" sz="2000" dirty="0" smtClean="0"/>
              <a:t>compared to ground-based</a:t>
            </a:r>
            <a:endParaRPr lang="en-US" sz="20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3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3481"/>
          </a:xfrm>
        </p:spPr>
        <p:txBody>
          <a:bodyPr/>
          <a:lstStyle/>
          <a:p>
            <a:r>
              <a:rPr lang="en-US" dirty="0" smtClean="0"/>
              <a:t>Fermi LAT proton statistics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8119"/>
            <a:ext cx="6969067" cy="4842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9860" y="6031908"/>
            <a:ext cx="4624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David Green for Fermi LAT, ICRC 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5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3481"/>
          </a:xfrm>
        </p:spPr>
        <p:txBody>
          <a:bodyPr/>
          <a:lstStyle/>
          <a:p>
            <a:r>
              <a:rPr lang="en-US" dirty="0" smtClean="0"/>
              <a:t>Contamination by other species in proton selection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59860" y="6031908"/>
            <a:ext cx="4624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David Green for Fermi LAT, ICRC 2017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7063"/>
            <a:ext cx="7162800" cy="475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5" y="1087333"/>
            <a:ext cx="6999099" cy="462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815" y="0"/>
            <a:ext cx="8229600" cy="760292"/>
          </a:xfrm>
        </p:spPr>
        <p:txBody>
          <a:bodyPr/>
          <a:lstStyle/>
          <a:p>
            <a:r>
              <a:rPr lang="en-US" dirty="0" smtClean="0"/>
              <a:t>Heavy ions: charge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56275" y="5931611"/>
            <a:ext cx="3598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Fermi LAT, </a:t>
            </a:r>
            <a:r>
              <a:rPr lang="en-US" sz="2000" dirty="0" err="1" smtClean="0"/>
              <a:t>ApJS</a:t>
            </a:r>
            <a:r>
              <a:rPr lang="en-US" sz="2000" dirty="0" smtClean="0"/>
              <a:t> 203:4 (2012)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52031" y="4114800"/>
            <a:ext cx="15199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  <a:r>
              <a:rPr lang="en-US" smtClean="0"/>
              <a:t>light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n-US" dirty="0" smtClean="0"/>
              <a:t>Cosmic-ray electron energy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15962"/>
            <a:ext cx="7608609" cy="5151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5888856"/>
            <a:ext cx="4903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 LAT, PRD 95 082007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n-US" dirty="0" smtClean="0"/>
              <a:t>Cosmic-ray electron energy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8149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905422"/>
            <a:ext cx="4988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 LAT, PRD 82, 092004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2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dirty="0" smtClean="0"/>
              <a:t>Electromagnetic shower maximum:</a:t>
            </a:r>
            <a:br>
              <a:rPr lang="en-US" dirty="0" smtClean="0"/>
            </a:br>
            <a:r>
              <a:rPr lang="en-US" dirty="0" smtClean="0"/>
              <a:t>back of the envelope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17638"/>
            <a:ext cx="8077200" cy="4983162"/>
          </a:xfrm>
        </p:spPr>
        <p:txBody>
          <a:bodyPr/>
          <a:lstStyle/>
          <a:p>
            <a:r>
              <a:rPr lang="en-US" sz="2400" dirty="0" smtClean="0"/>
              <a:t>What is maximum gamma or electron energy for which </a:t>
            </a:r>
            <a:r>
              <a:rPr lang="en-US" sz="2400" dirty="0" err="1" smtClean="0"/>
              <a:t>Xmax</a:t>
            </a:r>
            <a:r>
              <a:rPr lang="en-US" sz="2400" dirty="0" smtClean="0"/>
              <a:t> is contained within 10 radiation lengths?</a:t>
            </a:r>
          </a:p>
          <a:p>
            <a:r>
              <a:rPr lang="en-US" sz="2400" dirty="0" err="1" smtClean="0"/>
              <a:t>t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 =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/X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ln(E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/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crit</a:t>
            </a:r>
            <a:r>
              <a:rPr lang="en-US" sz="2400" dirty="0" smtClean="0"/>
              <a:t>)/ln(2)</a:t>
            </a:r>
          </a:p>
          <a:p>
            <a:r>
              <a:rPr lang="en-US" sz="2400" dirty="0" smtClean="0"/>
              <a:t>ln(2)*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 = ln(E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/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crit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When does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 = 10?</a:t>
            </a:r>
          </a:p>
          <a:p>
            <a:r>
              <a:rPr lang="en-US" sz="2400" dirty="0" smtClean="0"/>
              <a:t>If </a:t>
            </a:r>
            <a:r>
              <a:rPr lang="en-US" sz="2400" dirty="0" err="1" smtClean="0"/>
              <a:t>Ecrit</a:t>
            </a:r>
            <a:r>
              <a:rPr lang="en-US" sz="2400" dirty="0" smtClean="0"/>
              <a:t> = 40 MeV (silicon),</a:t>
            </a:r>
          </a:p>
          <a:p>
            <a:pPr lvl="1"/>
            <a:r>
              <a:rPr lang="en-US" sz="2400" dirty="0" err="1"/>
              <a:t>e</a:t>
            </a:r>
            <a:r>
              <a:rPr lang="en-US" sz="2400" dirty="0" err="1" smtClean="0"/>
              <a:t>xp</a:t>
            </a:r>
            <a:r>
              <a:rPr lang="en-US" sz="2400" dirty="0" smtClean="0"/>
              <a:t>(6.9 ) = 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/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crit</a:t>
            </a:r>
            <a:endParaRPr lang="en-US" sz="2400" baseline="-25000" dirty="0" smtClean="0"/>
          </a:p>
          <a:p>
            <a:pPr lvl="1"/>
            <a:r>
              <a:rPr lang="en-US" sz="2400" dirty="0" smtClean="0"/>
              <a:t>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crit</a:t>
            </a:r>
            <a:r>
              <a:rPr lang="en-US" sz="2400" dirty="0" smtClean="0"/>
              <a:t>*1022 = ~40 GeV if 10 radiation length pure Si</a:t>
            </a:r>
          </a:p>
          <a:p>
            <a:pPr lvl="1"/>
            <a:r>
              <a:rPr lang="en-US" sz="2400" dirty="0" smtClean="0"/>
              <a:t>Also tungsten</a:t>
            </a:r>
          </a:p>
          <a:p>
            <a:r>
              <a:rPr lang="en-US" sz="2400" dirty="0" smtClean="0"/>
              <a:t>CAL (</a:t>
            </a:r>
            <a:r>
              <a:rPr lang="en-US" sz="2400" dirty="0" err="1" smtClean="0"/>
              <a:t>CsI</a:t>
            </a:r>
            <a:r>
              <a:rPr lang="en-US" sz="2400" dirty="0" smtClean="0"/>
              <a:t>) </a:t>
            </a:r>
            <a:r>
              <a:rPr lang="en-US" sz="2400" dirty="0" err="1" smtClean="0"/>
              <a:t>Ecrit</a:t>
            </a:r>
            <a:r>
              <a:rPr lang="en-US" sz="2400" dirty="0" smtClean="0"/>
              <a:t> = 11 MeV</a:t>
            </a:r>
          </a:p>
          <a:p>
            <a:pPr lvl="1"/>
            <a:r>
              <a:rPr lang="en-US" sz="2400" dirty="0" smtClean="0"/>
              <a:t>E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~10 GeV if 10 radiation length pure CAL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16" y="0"/>
            <a:ext cx="8229600" cy="1143000"/>
          </a:xfrm>
        </p:spPr>
        <p:txBody>
          <a:bodyPr/>
          <a:lstStyle/>
          <a:p>
            <a:r>
              <a:rPr lang="en-US" dirty="0" smtClean="0"/>
              <a:t>Charge identification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63" y="990600"/>
            <a:ext cx="6563832" cy="4490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7150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Unlike ground-based detectors</a:t>
            </a:r>
            <a:r>
              <a:rPr lang="en-US" sz="2000" smtClean="0"/>
              <a:t>, the LAT can cleanly </a:t>
            </a:r>
            <a:r>
              <a:rPr lang="en-US" sz="2000" dirty="0" smtClean="0"/>
              <a:t>separate protons</a:t>
            </a:r>
            <a:r>
              <a:rPr lang="en-US" sz="2000" smtClean="0"/>
              <a:t>, helium, </a:t>
            </a:r>
            <a:r>
              <a:rPr lang="en-US" sz="2000" dirty="0" smtClean="0"/>
              <a:t>heavy 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24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84" y="350838"/>
            <a:ext cx="7253816" cy="5440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 smtClean="0"/>
              <a:t>Hadron-lepton separation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3319" y="5875476"/>
            <a:ext cx="7355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The LAT </a:t>
            </a:r>
            <a:r>
              <a:rPr lang="en-US" sz="2000" smtClean="0"/>
              <a:t>can </a:t>
            </a:r>
            <a:r>
              <a:rPr lang="en-US" sz="2000" smtClean="0"/>
              <a:t>cleanly </a:t>
            </a:r>
            <a:r>
              <a:rPr lang="en-US" sz="2000" dirty="0" smtClean="0"/>
              <a:t>separate protons and </a:t>
            </a:r>
            <a:r>
              <a:rPr lang="en-US" sz="2000" dirty="0" smtClean="0"/>
              <a:t>electrons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More details on classifier in Fermi LAT, PRD 95, 082007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2332038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</a:t>
            </a:r>
            <a:r>
              <a:rPr lang="en-US" sz="1800" dirty="0" smtClean="0"/>
              <a:t>xample </a:t>
            </a:r>
            <a:r>
              <a:rPr lang="en-US" sz="1800" dirty="0" smtClean="0"/>
              <a:t>energy bin (455-830 GeV)</a:t>
            </a:r>
            <a:endParaRPr lang="en-US" sz="18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934200" y="2057400"/>
            <a:ext cx="0" cy="342900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6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7271828" cy="4937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34408"/>
          </a:xfrm>
        </p:spPr>
        <p:txBody>
          <a:bodyPr/>
          <a:lstStyle/>
          <a:p>
            <a:r>
              <a:rPr lang="en-US" dirty="0" smtClean="0"/>
              <a:t>Cosmic-ray </a:t>
            </a:r>
            <a:r>
              <a:rPr lang="en-US" dirty="0" err="1" smtClean="0"/>
              <a:t>electron+positron</a:t>
            </a:r>
            <a:r>
              <a:rPr lang="en-US" dirty="0" smtClean="0"/>
              <a:t> anisotropy search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2478" y="5389999"/>
            <a:ext cx="7080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No anisotropy found between 42 GeV and 2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Upper limits constrain contribution from Vela (local pulsar)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PRL </a:t>
            </a:r>
            <a:r>
              <a:rPr lang="en-US" sz="2000" dirty="0" smtClean="0"/>
              <a:t>118, 091103 (2017)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3886200"/>
            <a:ext cx="381386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a</a:t>
            </a:r>
            <a:r>
              <a:rPr lang="en-US" sz="1800" dirty="0" smtClean="0"/>
              <a:t>lso used to constrain dark matter: </a:t>
            </a:r>
          </a:p>
          <a:p>
            <a:r>
              <a:rPr lang="en-US" sz="1800" dirty="0" smtClean="0"/>
              <a:t>Fermi LAT, PRD 84, 032007 (2011)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67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/>
          <a:lstStyle/>
          <a:p>
            <a:r>
              <a:rPr lang="en-US" dirty="0" smtClean="0"/>
              <a:t>Proton energy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76" y="914400"/>
            <a:ext cx="6786048" cy="464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769114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Although hadronic showers are not contained, shower profile fit achieves good energy resolution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58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" y="538163"/>
            <a:ext cx="8216900" cy="6162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/>
          <a:lstStyle/>
          <a:p>
            <a:r>
              <a:rPr lang="en-US" dirty="0" smtClean="0"/>
              <a:t>Proton angular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22788" y="2945517"/>
            <a:ext cx="254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Median angular error is ~0.01°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More than 90% of events are &lt;0.1°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61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525"/>
            <a:ext cx="8229600" cy="1143000"/>
          </a:xfrm>
        </p:spPr>
        <p:txBody>
          <a:bodyPr/>
          <a:lstStyle/>
          <a:p>
            <a:r>
              <a:rPr lang="en-US" dirty="0" smtClean="0"/>
              <a:t>Removing geomagnetic effects</a:t>
            </a:r>
            <a:br>
              <a:rPr lang="en-US" dirty="0" smtClean="0"/>
            </a:br>
            <a:r>
              <a:rPr lang="en-US" dirty="0" smtClean="0"/>
              <a:t>by removing events far off the instrument axis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Justin Vandenbroucke                                     Fermi LAT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E987253-B894-114D-BDC2-8F3A1EBD88E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75206"/>
            <a:ext cx="4663440" cy="292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60" y="1475206"/>
            <a:ext cx="4666960" cy="2926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156623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𝜃 </a:t>
            </a:r>
            <a:r>
              <a:rPr lang="en-US" dirty="0" smtClean="0"/>
              <a:t>&lt; 60°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17960" y="1188358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𝜃 &lt; </a:t>
            </a:r>
            <a:r>
              <a:rPr lang="en-US" dirty="0" smtClean="0"/>
              <a:t>45°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5103674"/>
            <a:ext cx="5115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Example for lowest energy bin (78-139 GeV)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Tighter cut removes </a:t>
            </a:r>
            <a:r>
              <a:rPr lang="en-US" sz="1800" dirty="0" smtClean="0"/>
              <a:t>more events </a:t>
            </a:r>
            <a:r>
              <a:rPr lang="en-US" sz="1800" dirty="0" smtClean="0"/>
              <a:t>near horizon </a:t>
            </a:r>
            <a:r>
              <a:rPr lang="en-US" sz="1800" dirty="0" smtClean="0"/>
              <a:t>(with large </a:t>
            </a:r>
            <a:r>
              <a:rPr lang="en-US" sz="1800" dirty="0" smtClean="0"/>
              <a:t>geomagnetic deflection)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We </a:t>
            </a:r>
            <a:r>
              <a:rPr lang="en-US" sz="1800" dirty="0"/>
              <a:t>use 𝜃 &lt; </a:t>
            </a:r>
            <a:r>
              <a:rPr lang="en-US" sz="1800" dirty="0" smtClean="0"/>
              <a:t>45°below 139 GeV and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𝜃 </a:t>
            </a:r>
            <a:r>
              <a:rPr lang="en-US" sz="1800" dirty="0"/>
              <a:t>&lt; </a:t>
            </a:r>
            <a:r>
              <a:rPr lang="en-US" sz="1800" dirty="0" smtClean="0"/>
              <a:t>50</a:t>
            </a:r>
            <a:r>
              <a:rPr lang="en-US" sz="1800" dirty="0"/>
              <a:t>°</a:t>
            </a:r>
            <a:r>
              <a:rPr lang="en-US" sz="1800" dirty="0" smtClean="0"/>
              <a:t>above 139 GeV</a:t>
            </a:r>
            <a:endParaRPr lang="en-US" sz="1800" dirty="0"/>
          </a:p>
          <a:p>
            <a:pPr marL="342900" indent="-342900"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944348" y="4321314"/>
            <a:ext cx="5795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</a:t>
            </a:r>
            <a:r>
              <a:rPr lang="en-US" sz="2000" dirty="0" smtClean="0"/>
              <a:t>ltitude-azimuth coordinates</a:t>
            </a:r>
          </a:p>
          <a:p>
            <a:pPr algn="ctr"/>
            <a:r>
              <a:rPr lang="en-US" sz="2000" dirty="0" smtClean="0"/>
              <a:t>(based on instantaneous spacecraft coordinates)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675257"/>
            <a:ext cx="2391254" cy="18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36654</TotalTime>
  <Words>1685</Words>
  <Application>Microsoft Macintosh PowerPoint</Application>
  <PresentationFormat>On-screen Show (4:3)</PresentationFormat>
  <Paragraphs>272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ＭＳ Ｐゴシック</vt:lpstr>
      <vt:lpstr>Arial</vt:lpstr>
      <vt:lpstr>Office Theme</vt:lpstr>
      <vt:lpstr>Fermi LAT studies of cosmic-ray anisotropy at the 100 GeV scale</vt:lpstr>
      <vt:lpstr>Outline</vt:lpstr>
      <vt:lpstr>The Fermi Large Area Telescope (LAT)</vt:lpstr>
      <vt:lpstr>Charge identification</vt:lpstr>
      <vt:lpstr>Hadron-lepton separation</vt:lpstr>
      <vt:lpstr>Cosmic-ray electron+positron anisotropy search</vt:lpstr>
      <vt:lpstr>Proton energy resolution</vt:lpstr>
      <vt:lpstr>Proton angular resolution</vt:lpstr>
      <vt:lpstr>Removing geomagnetic effects by removing events far off the instrument axis</vt:lpstr>
      <vt:lpstr>Data-driven reference map algorithm</vt:lpstr>
      <vt:lpstr>8 year reference map compared to data map</vt:lpstr>
      <vt:lpstr>8 year relative intensity and significance</vt:lpstr>
      <vt:lpstr>Single-pixel significance distribution</vt:lpstr>
      <vt:lpstr>8 year angular power spectrum</vt:lpstr>
      <vt:lpstr>Systematic rate effect: 1% variation of event rate with local geomagnetic field</vt:lpstr>
      <vt:lpstr>Monte Carlo investigation of geomagnetic rate effect</vt:lpstr>
      <vt:lpstr>Dipole amplitude vs. energy</vt:lpstr>
      <vt:lpstr>LAT dipole upper limits</vt:lpstr>
      <vt:lpstr>Conclusion and outlook</vt:lpstr>
      <vt:lpstr>Additional slides</vt:lpstr>
      <vt:lpstr>Dependence of rate on McIlwain L in 8 energy bins</vt:lpstr>
      <vt:lpstr>Distribution of LAT geomagnetic position (McIlwain L)</vt:lpstr>
      <vt:lpstr>Monte Carlo investigation of rate effect</vt:lpstr>
      <vt:lpstr>Monte Carlo investigation of rate effect</vt:lpstr>
      <vt:lpstr>Monte Carlo investigation of rate effect</vt:lpstr>
      <vt:lpstr>Particle fluxes at Fermi LAT</vt:lpstr>
      <vt:lpstr>Fermi LAT gamma-ray acceptance (Pass 7)</vt:lpstr>
      <vt:lpstr>Fermi LAT proton energy spectrum</vt:lpstr>
      <vt:lpstr>Fermi LAT proton acceptance (Pass 8)</vt:lpstr>
      <vt:lpstr>Fermi LAT proton statistics</vt:lpstr>
      <vt:lpstr>Contamination by other species in proton selection</vt:lpstr>
      <vt:lpstr>Heavy ions: charge resolution</vt:lpstr>
      <vt:lpstr>Cosmic-ray electron energy resolution</vt:lpstr>
      <vt:lpstr>Cosmic-ray electron energy resolution</vt:lpstr>
      <vt:lpstr>Electromagnetic shower maximum: back of the envelope</vt:lpstr>
    </vt:vector>
  </TitlesOfParts>
  <Manager/>
  <Company>Stanford University</Company>
  <LinksUpToDate>false</LinksUpToDate>
  <SharedDoc>false</SharedDoc>
  <HyperlinkBase/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 5 and front-end modules</dc:title>
  <dc:subject/>
  <dc:creator>Justin Vandenbroucke</dc:creator>
  <cp:keywords/>
  <dc:description/>
  <cp:lastModifiedBy>Justin Vandenbroucke</cp:lastModifiedBy>
  <cp:revision>1354</cp:revision>
  <dcterms:created xsi:type="dcterms:W3CDTF">2013-05-10T04:07:05Z</dcterms:created>
  <dcterms:modified xsi:type="dcterms:W3CDTF">2017-10-12T20:55:57Z</dcterms:modified>
  <cp:category/>
</cp:coreProperties>
</file>