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2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60" r:id="rId4"/>
    <p:sldId id="261" r:id="rId5"/>
    <p:sldId id="275" r:id="rId6"/>
    <p:sldId id="264" r:id="rId7"/>
    <p:sldId id="265" r:id="rId8"/>
    <p:sldId id="266" r:id="rId9"/>
    <p:sldId id="267" r:id="rId10"/>
    <p:sldId id="273" r:id="rId11"/>
    <p:sldId id="276" r:id="rId12"/>
    <p:sldId id="281" r:id="rId13"/>
    <p:sldId id="282" r:id="rId14"/>
    <p:sldId id="270" r:id="rId15"/>
    <p:sldId id="280" r:id="rId16"/>
    <p:sldId id="272" r:id="rId17"/>
    <p:sldId id="274" r:id="rId18"/>
    <p:sldId id="284" r:id="rId19"/>
    <p:sldId id="278" r:id="rId20"/>
    <p:sldId id="279" r:id="rId21"/>
    <p:sldId id="27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5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4C654-0F12-DE4F-80E3-1902B93B4F4E}" type="datetimeFigureOut">
              <a:rPr lang="en-US" smtClean="0"/>
              <a:t>1/19/18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A785B-790B-4441-93CA-16CB17CA0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74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7A635-ECE1-D84D-BCBA-96BB02093E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54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3A30-38A1-0B4B-90B2-409C0E9E55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91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1F83-2F97-1E4E-B5D9-BAEE13646FA6}" type="datetimeFigureOut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6F3D-1298-5D4E-B548-8F7A04608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6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1F83-2F97-1E4E-B5D9-BAEE13646FA6}" type="datetimeFigureOut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6F3D-1298-5D4E-B548-8F7A04608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82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1F83-2F97-1E4E-B5D9-BAEE13646FA6}" type="datetimeFigureOut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6F3D-1298-5D4E-B548-8F7A04608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88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1F83-2F97-1E4E-B5D9-BAEE13646FA6}" type="datetimeFigureOut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6F3D-1298-5D4E-B548-8F7A04608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14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1F83-2F97-1E4E-B5D9-BAEE13646FA6}" type="datetimeFigureOut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6F3D-1298-5D4E-B548-8F7A04608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2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1F83-2F97-1E4E-B5D9-BAEE13646FA6}" type="datetimeFigureOut">
              <a:rPr lang="en-US" smtClean="0"/>
              <a:t>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6F3D-1298-5D4E-B548-8F7A04608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3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1F83-2F97-1E4E-B5D9-BAEE13646FA6}" type="datetimeFigureOut">
              <a:rPr lang="en-US" smtClean="0"/>
              <a:t>1/19/18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6F3D-1298-5D4E-B548-8F7A04608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73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1F83-2F97-1E4E-B5D9-BAEE13646FA6}" type="datetimeFigureOut">
              <a:rPr lang="en-US" smtClean="0"/>
              <a:t>1/19/18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6F3D-1298-5D4E-B548-8F7A04608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7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1F83-2F97-1E4E-B5D9-BAEE13646FA6}" type="datetimeFigureOut">
              <a:rPr lang="en-US" smtClean="0"/>
              <a:t>1/19/18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6F3D-1298-5D4E-B548-8F7A04608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9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1F83-2F97-1E4E-B5D9-BAEE13646FA6}" type="datetimeFigureOut">
              <a:rPr lang="en-US" smtClean="0"/>
              <a:t>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6F3D-1298-5D4E-B548-8F7A04608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1F83-2F97-1E4E-B5D9-BAEE13646FA6}" type="datetimeFigureOut">
              <a:rPr lang="en-US" smtClean="0"/>
              <a:t>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6F3D-1298-5D4E-B548-8F7A04608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43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91F83-2F97-1E4E-B5D9-BAEE13646FA6}" type="datetimeFigureOut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86F3D-1298-5D4E-B548-8F7A04608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3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emf"/><Relationship Id="rId3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oleObject" Target="../embeddings/oleObject18.bin"/><Relationship Id="rId5" Type="http://schemas.openxmlformats.org/officeDocument/2006/relationships/image" Target="../media/image28.emf"/><Relationship Id="rId6" Type="http://schemas.openxmlformats.org/officeDocument/2006/relationships/image" Target="../media/image3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emf"/><Relationship Id="rId12" Type="http://schemas.openxmlformats.org/officeDocument/2006/relationships/image" Target="../media/image37.emf"/><Relationship Id="rId13" Type="http://schemas.openxmlformats.org/officeDocument/2006/relationships/image" Target="../media/image38.emf"/><Relationship Id="rId14" Type="http://schemas.openxmlformats.org/officeDocument/2006/relationships/oleObject" Target="../embeddings/oleObject22.bin"/><Relationship Id="rId15" Type="http://schemas.openxmlformats.org/officeDocument/2006/relationships/image" Target="../media/image3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9.emf"/><Relationship Id="rId4" Type="http://schemas.openxmlformats.org/officeDocument/2006/relationships/oleObject" Target="../embeddings/oleObject19.bin"/><Relationship Id="rId5" Type="http://schemas.openxmlformats.org/officeDocument/2006/relationships/image" Target="../media/image31.em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32.emf"/><Relationship Id="rId8" Type="http://schemas.openxmlformats.org/officeDocument/2006/relationships/oleObject" Target="../embeddings/oleObject21.bin"/><Relationship Id="rId9" Type="http://schemas.openxmlformats.org/officeDocument/2006/relationships/image" Target="../media/image33.emf"/><Relationship Id="rId10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7.bin"/><Relationship Id="rId12" Type="http://schemas.openxmlformats.org/officeDocument/2006/relationships/image" Target="../media/image43.emf"/><Relationship Id="rId13" Type="http://schemas.openxmlformats.org/officeDocument/2006/relationships/oleObject" Target="../embeddings/oleObject28.bin"/><Relationship Id="rId14" Type="http://schemas.openxmlformats.org/officeDocument/2006/relationships/image" Target="../media/image4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23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24.bin"/><Relationship Id="rId6" Type="http://schemas.openxmlformats.org/officeDocument/2006/relationships/image" Target="../media/image40.emf"/><Relationship Id="rId7" Type="http://schemas.openxmlformats.org/officeDocument/2006/relationships/oleObject" Target="../embeddings/oleObject25.bin"/><Relationship Id="rId8" Type="http://schemas.openxmlformats.org/officeDocument/2006/relationships/image" Target="../media/image41.emf"/><Relationship Id="rId9" Type="http://schemas.openxmlformats.org/officeDocument/2006/relationships/oleObject" Target="../embeddings/oleObject26.bin"/><Relationship Id="rId10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Relationship Id="rId3" Type="http://schemas.openxmlformats.org/officeDocument/2006/relationships/image" Target="../media/image6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8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0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11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12.e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4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5.e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16.emf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1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emf"/><Relationship Id="rId12" Type="http://schemas.openxmlformats.org/officeDocument/2006/relationships/image" Target="../media/image24.png"/><Relationship Id="rId13" Type="http://schemas.openxmlformats.org/officeDocument/2006/relationships/oleObject" Target="../embeddings/oleObject17.bin"/><Relationship Id="rId14" Type="http://schemas.openxmlformats.org/officeDocument/2006/relationships/image" Target="../media/image2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4" Type="http://schemas.openxmlformats.org/officeDocument/2006/relationships/oleObject" Target="../embeddings/oleObject13.bin"/><Relationship Id="rId5" Type="http://schemas.openxmlformats.org/officeDocument/2006/relationships/image" Target="../media/image18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19.e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20.emf"/><Relationship Id="rId10" Type="http://schemas.openxmlformats.org/officeDocument/2006/relationships/oleObject" Target="../embeddings/oleObject1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87469"/>
            <a:ext cx="9144000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Heliospheric Effects on the Anisotropy of </a:t>
            </a:r>
            <a:r>
              <a:rPr lang="en-US" sz="3200" dirty="0" err="1" smtClean="0">
                <a:latin typeface="Arial"/>
                <a:cs typeface="Arial"/>
              </a:rPr>
              <a:t>TeV</a:t>
            </a:r>
            <a:r>
              <a:rPr lang="en-US" sz="3200" dirty="0" smtClean="0">
                <a:latin typeface="Arial"/>
                <a:cs typeface="Arial"/>
              </a:rPr>
              <a:t> Cosmic Rays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829" y="3255462"/>
            <a:ext cx="7981683" cy="1824288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Ming Zhang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Florida Institute of Technology, Melbourne, FL, USA</a:t>
            </a:r>
          </a:p>
          <a:p>
            <a:endParaRPr lang="en-US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Nikolai 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cs typeface="Arial"/>
              </a:rPr>
              <a:t>Pogorelov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University of Alabama in Huntsville. USA</a:t>
            </a:r>
          </a:p>
          <a:p>
            <a:endParaRPr lang="en-US" sz="2000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73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mag_xz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632967"/>
            <a:ext cx="7726680" cy="6671887"/>
          </a:xfrm>
          <a:prstGeom prst="rect">
            <a:avLst/>
          </a:prstGeom>
        </p:spPr>
      </p:pic>
      <p:pic>
        <p:nvPicPr>
          <p:cNvPr id="2" name="Picture 1" descr="traj_tai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76" y="213771"/>
            <a:ext cx="8496300" cy="6426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1200" y="45706"/>
            <a:ext cx="772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Trajectories arriving in tail directions (XZ projection only)</a:t>
            </a:r>
          </a:p>
          <a:p>
            <a:r>
              <a:rPr lang="en-US" sz="2400" dirty="0" smtClean="0"/>
              <a:t>(a) East side of HDP (b) </a:t>
            </a:r>
            <a:r>
              <a:rPr lang="en-US" sz="2400" dirty="0"/>
              <a:t>W</a:t>
            </a:r>
            <a:r>
              <a:rPr lang="en-US" sz="2400" dirty="0" smtClean="0"/>
              <a:t>est side of HDP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5053774" y="2826197"/>
            <a:ext cx="36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33542" y="1990551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827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mag_xz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483575"/>
            <a:ext cx="7726680" cy="6671887"/>
          </a:xfrm>
          <a:prstGeom prst="rect">
            <a:avLst/>
          </a:prstGeom>
        </p:spPr>
      </p:pic>
      <p:pic>
        <p:nvPicPr>
          <p:cNvPr id="2" name="Picture 1" descr="traj_b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" y="66508"/>
            <a:ext cx="8496300" cy="6426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6267" y="3510610"/>
            <a:ext cx="282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55511" y="1349331"/>
            <a:ext cx="38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2059" y="66508"/>
            <a:ext cx="95805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Trajectories separated by bow wave (XZ projection only): (c) West; (d) East</a:t>
            </a:r>
            <a:endParaRPr lang="en-US" sz="2200" dirty="0"/>
          </a:p>
        </p:txBody>
      </p:sp>
      <p:sp>
        <p:nvSpPr>
          <p:cNvPr id="14" name="Freeform 13"/>
          <p:cNvSpPr/>
          <p:nvPr/>
        </p:nvSpPr>
        <p:spPr>
          <a:xfrm>
            <a:off x="5992797" y="755731"/>
            <a:ext cx="1681573" cy="4576374"/>
          </a:xfrm>
          <a:custGeom>
            <a:avLst/>
            <a:gdLst>
              <a:gd name="connsiteX0" fmla="*/ 724173 w 1681573"/>
              <a:gd name="connsiteY0" fmla="*/ 0 h 4576374"/>
              <a:gd name="connsiteX1" fmla="*/ 1081012 w 1681573"/>
              <a:gd name="connsiteY1" fmla="*/ 430347 h 4576374"/>
              <a:gd name="connsiteX2" fmla="*/ 1301412 w 1681573"/>
              <a:gd name="connsiteY2" fmla="*/ 776724 h 4576374"/>
              <a:gd name="connsiteX3" fmla="*/ 1458841 w 1681573"/>
              <a:gd name="connsiteY3" fmla="*/ 1039131 h 4576374"/>
              <a:gd name="connsiteX4" fmla="*/ 1626766 w 1681573"/>
              <a:gd name="connsiteY4" fmla="*/ 1406500 h 4576374"/>
              <a:gd name="connsiteX5" fmla="*/ 1679242 w 1681573"/>
              <a:gd name="connsiteY5" fmla="*/ 1721389 h 4576374"/>
              <a:gd name="connsiteX6" fmla="*/ 1563794 w 1681573"/>
              <a:gd name="connsiteY6" fmla="*/ 2319676 h 4576374"/>
              <a:gd name="connsiteX7" fmla="*/ 1427356 w 1681573"/>
              <a:gd name="connsiteY7" fmla="*/ 2687045 h 4576374"/>
              <a:gd name="connsiteX8" fmla="*/ 1112498 w 1681573"/>
              <a:gd name="connsiteY8" fmla="*/ 3274836 h 4576374"/>
              <a:gd name="connsiteX9" fmla="*/ 797640 w 1681573"/>
              <a:gd name="connsiteY9" fmla="*/ 3715680 h 4576374"/>
              <a:gd name="connsiteX10" fmla="*/ 451296 w 1681573"/>
              <a:gd name="connsiteY10" fmla="*/ 4146027 h 4576374"/>
              <a:gd name="connsiteX11" fmla="*/ 125943 w 1681573"/>
              <a:gd name="connsiteY11" fmla="*/ 4492404 h 4576374"/>
              <a:gd name="connsiteX12" fmla="*/ 0 w 1681573"/>
              <a:gd name="connsiteY12" fmla="*/ 4576374 h 4576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573" h="4576374">
                <a:moveTo>
                  <a:pt x="724173" y="0"/>
                </a:moveTo>
                <a:cubicBezTo>
                  <a:pt x="854489" y="150446"/>
                  <a:pt x="984806" y="300893"/>
                  <a:pt x="1081012" y="430347"/>
                </a:cubicBezTo>
                <a:cubicBezTo>
                  <a:pt x="1177218" y="559801"/>
                  <a:pt x="1238440" y="675260"/>
                  <a:pt x="1301412" y="776724"/>
                </a:cubicBezTo>
                <a:cubicBezTo>
                  <a:pt x="1364384" y="878188"/>
                  <a:pt x="1404615" y="934168"/>
                  <a:pt x="1458841" y="1039131"/>
                </a:cubicBezTo>
                <a:cubicBezTo>
                  <a:pt x="1513067" y="1144094"/>
                  <a:pt x="1590033" y="1292790"/>
                  <a:pt x="1626766" y="1406500"/>
                </a:cubicBezTo>
                <a:cubicBezTo>
                  <a:pt x="1663499" y="1520210"/>
                  <a:pt x="1689737" y="1569193"/>
                  <a:pt x="1679242" y="1721389"/>
                </a:cubicBezTo>
                <a:cubicBezTo>
                  <a:pt x="1668747" y="1873585"/>
                  <a:pt x="1605775" y="2158733"/>
                  <a:pt x="1563794" y="2319676"/>
                </a:cubicBezTo>
                <a:cubicBezTo>
                  <a:pt x="1521813" y="2480619"/>
                  <a:pt x="1502572" y="2527852"/>
                  <a:pt x="1427356" y="2687045"/>
                </a:cubicBezTo>
                <a:cubicBezTo>
                  <a:pt x="1352140" y="2846238"/>
                  <a:pt x="1217451" y="3103397"/>
                  <a:pt x="1112498" y="3274836"/>
                </a:cubicBezTo>
                <a:cubicBezTo>
                  <a:pt x="1007545" y="3446275"/>
                  <a:pt x="907840" y="3570482"/>
                  <a:pt x="797640" y="3715680"/>
                </a:cubicBezTo>
                <a:cubicBezTo>
                  <a:pt x="687440" y="3860878"/>
                  <a:pt x="563245" y="4016573"/>
                  <a:pt x="451296" y="4146027"/>
                </a:cubicBezTo>
                <a:cubicBezTo>
                  <a:pt x="339346" y="4275481"/>
                  <a:pt x="201159" y="4420680"/>
                  <a:pt x="125943" y="4492404"/>
                </a:cubicBezTo>
                <a:cubicBezTo>
                  <a:pt x="50727" y="4564128"/>
                  <a:pt x="0" y="4576374"/>
                  <a:pt x="0" y="4576374"/>
                </a:cubicBezTo>
              </a:path>
            </a:pathLst>
          </a:custGeom>
          <a:noFill/>
          <a:ln w="57150" cmpd="sng">
            <a:solidFill>
              <a:schemeClr val="bg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7063872">
            <a:off x="6582243" y="2689682"/>
            <a:ext cx="1773076" cy="557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Bow wave</a:t>
            </a:r>
            <a:endParaRPr lang="en-US" cap="none" spc="0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1527" y="1983760"/>
            <a:ext cx="30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?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KTai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0" y="0"/>
            <a:ext cx="41148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" y="1803401"/>
            <a:ext cx="109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Map A: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90500" y="3849301"/>
            <a:ext cx="109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Map B: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3500" y="5930901"/>
            <a:ext cx="109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Map C: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858000" y="1967301"/>
            <a:ext cx="1409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Map A  - Map C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654800" y="3987800"/>
            <a:ext cx="1409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Map B  - Map C</a:t>
            </a:r>
            <a:endParaRPr lang="en-US" sz="12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399541"/>
              </p:ext>
            </p:extLst>
          </p:nvPr>
        </p:nvGraphicFramePr>
        <p:xfrm>
          <a:off x="5224429" y="5328444"/>
          <a:ext cx="3513137" cy="120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4" imgW="1854200" imgH="635000" progId="Equation.3">
                  <p:embed/>
                </p:oleObj>
              </mc:Choice>
              <mc:Fallback>
                <p:oleObj name="Equation" r:id="rId4" imgW="18542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24429" y="5328444"/>
                        <a:ext cx="3513137" cy="1204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72205" y="3939582"/>
            <a:ext cx="1658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(Least </a:t>
            </a:r>
            <a:r>
              <a:rPr lang="en-US" sz="1400" dirty="0" smtClean="0">
                <a:latin typeface="Symbol" charset="2"/>
                <a:cs typeface="Symbol" charset="2"/>
              </a:rPr>
              <a:t>c</a:t>
            </a:r>
            <a:r>
              <a:rPr lang="en-US" sz="1400" baseline="30000" dirty="0" smtClean="0"/>
              <a:t>2 </a:t>
            </a:r>
            <a:r>
              <a:rPr lang="en-US" sz="1400" dirty="0" smtClean="0"/>
              <a:t>linear </a:t>
            </a:r>
            <a:r>
              <a:rPr lang="en-US" sz="1400" baseline="30000" dirty="0" smtClean="0"/>
              <a:t> </a:t>
            </a:r>
            <a:r>
              <a:rPr lang="en-US" sz="1400" dirty="0" smtClean="0"/>
              <a:t>fit)</a:t>
            </a:r>
            <a:endParaRPr lang="en-US" sz="1400" dirty="0"/>
          </a:p>
        </p:txBody>
      </p:sp>
      <p:pic>
        <p:nvPicPr>
          <p:cNvPr id="12" name="Picture 11" descr="10KTaildev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67" y="13810"/>
            <a:ext cx="4262604" cy="51088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2723" y="13810"/>
            <a:ext cx="1891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B</a:t>
            </a:r>
            <a:r>
              <a:rPr lang="en-US" sz="2400" baseline="-25000" dirty="0" err="1" smtClean="0">
                <a:latin typeface="Arial"/>
                <a:cs typeface="Arial"/>
              </a:rPr>
              <a:t>ism</a:t>
            </a:r>
            <a:r>
              <a:rPr lang="en-US" sz="2400" dirty="0" smtClean="0">
                <a:latin typeface="Arial"/>
                <a:cs typeface="Arial"/>
              </a:rPr>
              <a:t>=4 </a:t>
            </a:r>
            <a:r>
              <a:rPr lang="en-US" sz="2400" dirty="0" err="1" smtClean="0">
                <a:latin typeface="Symbol" charset="2"/>
                <a:cs typeface="Symbol" charset="2"/>
              </a:rPr>
              <a:t>m</a:t>
            </a:r>
            <a:r>
              <a:rPr lang="en-US" sz="2400" dirty="0" err="1" smtClean="0">
                <a:latin typeface="Arial"/>
                <a:cs typeface="Arial"/>
              </a:rPr>
              <a:t>G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866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KTai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3" y="-108915"/>
            <a:ext cx="4114800" cy="6858000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301868"/>
              </p:ext>
            </p:extLst>
          </p:nvPr>
        </p:nvGraphicFramePr>
        <p:xfrm>
          <a:off x="4167188" y="2124075"/>
          <a:ext cx="1243012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Equation" r:id="rId4" imgW="762000" imgH="203200" progId="Equation.3">
                  <p:embed/>
                </p:oleObj>
              </mc:Choice>
              <mc:Fallback>
                <p:oleObj name="Equation" r:id="rId4" imgW="762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67188" y="2124075"/>
                        <a:ext cx="1243012" cy="334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074146"/>
              </p:ext>
            </p:extLst>
          </p:nvPr>
        </p:nvGraphicFramePr>
        <p:xfrm>
          <a:off x="4079875" y="3911600"/>
          <a:ext cx="1366838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Equation" r:id="rId6" imgW="812800" imgH="203200" progId="Equation.3">
                  <p:embed/>
                </p:oleObj>
              </mc:Choice>
              <mc:Fallback>
                <p:oleObj name="Equation" r:id="rId6" imgW="812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79875" y="3911600"/>
                        <a:ext cx="1366838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612785"/>
              </p:ext>
            </p:extLst>
          </p:nvPr>
        </p:nvGraphicFramePr>
        <p:xfrm>
          <a:off x="4252913" y="250825"/>
          <a:ext cx="912812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Equation" r:id="rId8" imgW="558800" imgH="190500" progId="Equation.3">
                  <p:embed/>
                </p:oleObj>
              </mc:Choice>
              <mc:Fallback>
                <p:oleObj name="Equation" r:id="rId8" imgW="5588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52913" y="250825"/>
                        <a:ext cx="912812" cy="31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16095" y="2777920"/>
            <a:ext cx="2388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1444687" y="2781534"/>
            <a:ext cx="252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2318981" y="2835605"/>
            <a:ext cx="223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2544941" y="2792240"/>
            <a:ext cx="248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e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2992750" y="2667587"/>
            <a:ext cx="2460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3106114" y="2625764"/>
            <a:ext cx="252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</a:t>
            </a:r>
            <a:endParaRPr lang="en-US" sz="1000" dirty="0"/>
          </a:p>
        </p:txBody>
      </p:sp>
      <p:pic>
        <p:nvPicPr>
          <p:cNvPr id="18" name="Picture 17" descr="Graph5_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35" y="-70485"/>
            <a:ext cx="3450076" cy="2194560"/>
          </a:xfrm>
          <a:prstGeom prst="rect">
            <a:avLst/>
          </a:prstGeom>
        </p:spPr>
      </p:pic>
      <p:pic>
        <p:nvPicPr>
          <p:cNvPr id="19" name="Picture 18" descr="Graph5_2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35" y="1528484"/>
            <a:ext cx="3450077" cy="2194560"/>
          </a:xfrm>
          <a:prstGeom prst="rect">
            <a:avLst/>
          </a:prstGeom>
        </p:spPr>
      </p:pic>
      <p:pic>
        <p:nvPicPr>
          <p:cNvPr id="20" name="Picture 19" descr="Graph5_3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898" y="4919315"/>
            <a:ext cx="3450077" cy="2194560"/>
          </a:xfrm>
          <a:prstGeom prst="rect">
            <a:avLst/>
          </a:prstGeom>
        </p:spPr>
      </p:pic>
      <p:pic>
        <p:nvPicPr>
          <p:cNvPr id="21" name="Picture 20" descr="Graph5_4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36" y="3303915"/>
            <a:ext cx="3450077" cy="219456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9675629"/>
              </p:ext>
            </p:extLst>
          </p:nvPr>
        </p:nvGraphicFramePr>
        <p:xfrm>
          <a:off x="4167188" y="6392863"/>
          <a:ext cx="256063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Equation" r:id="rId14" imgW="1828800" imgH="228600" progId="Equation.3">
                  <p:embed/>
                </p:oleObj>
              </mc:Choice>
              <mc:Fallback>
                <p:oleObj name="Equation" r:id="rId14" imgW="1828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167188" y="6392863"/>
                        <a:ext cx="2560637" cy="320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/>
          <p:nvPr/>
        </p:nvCxnSpPr>
        <p:spPr>
          <a:xfrm flipH="1">
            <a:off x="3477931" y="721515"/>
            <a:ext cx="923600" cy="15151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3694400" y="2337709"/>
            <a:ext cx="385475" cy="1213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3694400" y="3405551"/>
            <a:ext cx="385475" cy="5060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3477932" y="3723045"/>
            <a:ext cx="1298811" cy="26698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12887" y="721515"/>
            <a:ext cx="11120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Compton-Getting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69289" y="2439365"/>
            <a:ext cx="15217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Unidirectional</a:t>
            </a:r>
          </a:p>
          <a:p>
            <a:r>
              <a:rPr lang="en-US" sz="1600" dirty="0" smtClean="0">
                <a:latin typeface="Arial"/>
                <a:cs typeface="Arial"/>
              </a:rPr>
              <a:t>flow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35325" y="4303286"/>
            <a:ext cx="14557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Bi-directional</a:t>
            </a:r>
          </a:p>
          <a:p>
            <a:r>
              <a:rPr lang="en-US" sz="1600" dirty="0" smtClean="0">
                <a:latin typeface="Arial"/>
                <a:cs typeface="Arial"/>
              </a:rPr>
              <a:t>flow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09719" y="5548282"/>
            <a:ext cx="11120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Density gradient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985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833" y="219433"/>
            <a:ext cx="7772400" cy="631268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TeV</a:t>
            </a:r>
            <a:r>
              <a:rPr lang="en-US" sz="2800" dirty="0" smtClean="0"/>
              <a:t> cosmic ray transport in LISM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02218" y="1608331"/>
            <a:ext cx="4369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Parallel to magnetic field</a:t>
            </a:r>
            <a:endParaRPr lang="en-US" sz="24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182944"/>
              </p:ext>
            </p:extLst>
          </p:nvPr>
        </p:nvGraphicFramePr>
        <p:xfrm>
          <a:off x="1420953" y="2696939"/>
          <a:ext cx="6503988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0" name="Equation" r:id="rId3" imgW="3784600" imgH="368300" progId="Equation.3">
                  <p:embed/>
                </p:oleObj>
              </mc:Choice>
              <mc:Fallback>
                <p:oleObj name="Equation" r:id="rId3" imgW="37846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20953" y="2696939"/>
                        <a:ext cx="6503988" cy="633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576828"/>
              </p:ext>
            </p:extLst>
          </p:nvPr>
        </p:nvGraphicFramePr>
        <p:xfrm>
          <a:off x="1449388" y="2130425"/>
          <a:ext cx="29908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1" name="Equation" r:id="rId5" imgW="1739900" imgH="393700" progId="Equation.3">
                  <p:embed/>
                </p:oleObj>
              </mc:Choice>
              <mc:Fallback>
                <p:oleObj name="Equation" r:id="rId5" imgW="1739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49388" y="2130425"/>
                        <a:ext cx="2990850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0093695"/>
              </p:ext>
            </p:extLst>
          </p:nvPr>
        </p:nvGraphicFramePr>
        <p:xfrm>
          <a:off x="1464028" y="3330351"/>
          <a:ext cx="3862388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2" name="Equation" r:id="rId7" imgW="2247900" imgH="203200" progId="Equation.3">
                  <p:embed/>
                </p:oleObj>
              </mc:Choice>
              <mc:Fallback>
                <p:oleObj name="Equation" r:id="rId7" imgW="2247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64028" y="3330351"/>
                        <a:ext cx="3862388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437752"/>
              </p:ext>
            </p:extLst>
          </p:nvPr>
        </p:nvGraphicFramePr>
        <p:xfrm>
          <a:off x="496888" y="1123950"/>
          <a:ext cx="7027862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3" name="Equation" r:id="rId9" imgW="4089400" imgH="228600" progId="Equation.3">
                  <p:embed/>
                </p:oleObj>
              </mc:Choice>
              <mc:Fallback>
                <p:oleObj name="Equation" r:id="rId9" imgW="4089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6888" y="1123950"/>
                        <a:ext cx="7027862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76198" y="3714274"/>
            <a:ext cx="4369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Perpendicular to magnetic field</a:t>
            </a:r>
            <a:endParaRPr lang="en-US" sz="24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361562"/>
              </p:ext>
            </p:extLst>
          </p:nvPr>
        </p:nvGraphicFramePr>
        <p:xfrm>
          <a:off x="1409700" y="4751388"/>
          <a:ext cx="471487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4" name="Equation" r:id="rId11" imgW="2743200" imgH="406400" progId="Equation.3">
                  <p:embed/>
                </p:oleObj>
              </mc:Choice>
              <mc:Fallback>
                <p:oleObj name="Equation" r:id="rId11" imgW="2743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09700" y="4751388"/>
                        <a:ext cx="4714875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992435"/>
              </p:ext>
            </p:extLst>
          </p:nvPr>
        </p:nvGraphicFramePr>
        <p:xfrm>
          <a:off x="1339850" y="4322763"/>
          <a:ext cx="4170363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5" name="Equation" r:id="rId13" imgW="2425700" imgH="215900" progId="Equation.3">
                  <p:embed/>
                </p:oleObj>
              </mc:Choice>
              <mc:Fallback>
                <p:oleObj name="Equation" r:id="rId13" imgW="2425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339850" y="4322763"/>
                        <a:ext cx="4170363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74833" y="5487350"/>
            <a:ext cx="814225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TeV</a:t>
            </a:r>
            <a:r>
              <a:rPr lang="en-US" sz="2400" dirty="0" smtClean="0"/>
              <a:t> cosmic ray transport in LISM is dominated by parallel diffusion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2597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516" y="400092"/>
            <a:ext cx="4766155" cy="2783084"/>
          </a:xfrm>
          <a:prstGeom prst="rect">
            <a:avLst/>
          </a:prstGeom>
        </p:spPr>
      </p:pic>
      <p:pic>
        <p:nvPicPr>
          <p:cNvPr id="4" name="Picture 3" descr="tibet_hdp_rainb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253" y="317500"/>
            <a:ext cx="4663440" cy="31611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466367">
            <a:off x="3300043" y="2387462"/>
            <a:ext cx="4997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HDP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 rot="17112253">
            <a:off x="842035" y="1388812"/>
            <a:ext cx="1561356" cy="6331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 cap="none" spc="0" dirty="0" smtClean="0">
                <a:ln w="12700">
                  <a:noFill/>
                  <a:prstDash val="solid"/>
                </a:ln>
              </a:rPr>
              <a:t>Bow wave</a:t>
            </a:r>
            <a:endParaRPr lang="en-US" sz="1400" b="1" cap="none" spc="0" dirty="0">
              <a:ln w="12700">
                <a:noFill/>
                <a:prstDash val="solid"/>
              </a:ln>
            </a:endParaRPr>
          </a:p>
        </p:txBody>
      </p:sp>
      <p:sp>
        <p:nvSpPr>
          <p:cNvPr id="8" name="Rectangle 7"/>
          <p:cNvSpPr/>
          <p:nvPr/>
        </p:nvSpPr>
        <p:spPr>
          <a:xfrm rot="17091165">
            <a:off x="1702844" y="2210652"/>
            <a:ext cx="1620008" cy="1393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400" b="1" cap="none" spc="0" dirty="0" smtClean="0">
                <a:ln w="12700">
                  <a:noFill/>
                  <a:prstDash val="solid"/>
                </a:ln>
              </a:rPr>
              <a:t>Plane </a:t>
            </a:r>
            <a:r>
              <a:rPr lang="en-US" sz="1400" b="1" cap="none" spc="0" dirty="0" err="1" smtClean="0">
                <a:ln w="12700">
                  <a:noFill/>
                  <a:prstDash val="solid"/>
                </a:ln>
              </a:rPr>
              <a:t>perp</a:t>
            </a:r>
            <a:r>
              <a:rPr lang="en-US" sz="1400" b="1" cap="none" spc="0" dirty="0" smtClean="0">
                <a:ln w="12700">
                  <a:noFill/>
                  <a:prstDash val="solid"/>
                </a:ln>
              </a:rPr>
              <a:t> to </a:t>
            </a:r>
            <a:r>
              <a:rPr lang="en-US" sz="1400" b="1" cap="none" spc="0" dirty="0" err="1" smtClean="0">
                <a:ln w="12700">
                  <a:noFill/>
                  <a:prstDash val="solid"/>
                </a:ln>
              </a:rPr>
              <a:t>B</a:t>
            </a:r>
            <a:r>
              <a:rPr lang="en-US" sz="1400" b="1" cap="none" spc="0" baseline="-25000" dirty="0" err="1" smtClean="0">
                <a:ln w="12700">
                  <a:noFill/>
                  <a:prstDash val="solid"/>
                </a:ln>
              </a:rPr>
              <a:t>ism</a:t>
            </a:r>
            <a:endParaRPr lang="en-US" sz="1400" b="1" cap="none" spc="0" baseline="-25000" dirty="0">
              <a:ln w="12700">
                <a:noFill/>
                <a:prstDash val="solid"/>
              </a:ln>
            </a:endParaRPr>
          </a:p>
        </p:txBody>
      </p:sp>
      <p:sp>
        <p:nvSpPr>
          <p:cNvPr id="10" name="Rectangle 9"/>
          <p:cNvSpPr/>
          <p:nvPr/>
        </p:nvSpPr>
        <p:spPr>
          <a:xfrm rot="17061038">
            <a:off x="5902258" y="2059580"/>
            <a:ext cx="1470767" cy="6143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935769"/>
              </a:avLst>
            </a:prstTxWarp>
            <a:spAutoFit/>
          </a:bodyPr>
          <a:lstStyle/>
          <a:p>
            <a:pPr algn="ctr"/>
            <a:r>
              <a:rPr lang="en-US" sz="1400" b="1" cap="none" spc="0" dirty="0" smtClean="0">
                <a:ln w="12700">
                  <a:noFill/>
                  <a:prstDash val="solid"/>
                </a:ln>
              </a:rPr>
              <a:t>Plane </a:t>
            </a:r>
            <a:r>
              <a:rPr lang="en-US" sz="1400" b="1" cap="none" spc="0" dirty="0" err="1" smtClean="0">
                <a:ln w="12700">
                  <a:noFill/>
                  <a:prstDash val="solid"/>
                </a:ln>
              </a:rPr>
              <a:t>perp</a:t>
            </a:r>
            <a:r>
              <a:rPr lang="en-US" sz="1400" b="1" cap="none" spc="0" dirty="0" smtClean="0">
                <a:ln w="12700">
                  <a:noFill/>
                  <a:prstDash val="solid"/>
                </a:ln>
              </a:rPr>
              <a:t> to </a:t>
            </a:r>
            <a:r>
              <a:rPr lang="en-US" sz="1400" b="1" cap="none" spc="0" dirty="0" err="1" smtClean="0">
                <a:ln w="12700">
                  <a:noFill/>
                  <a:prstDash val="solid"/>
                </a:ln>
              </a:rPr>
              <a:t>B</a:t>
            </a:r>
            <a:r>
              <a:rPr lang="en-US" sz="1400" b="1" cap="none" spc="0" baseline="-25000" dirty="0" err="1" smtClean="0">
                <a:ln w="12700">
                  <a:noFill/>
                  <a:prstDash val="solid"/>
                </a:ln>
              </a:rPr>
              <a:t>ism</a:t>
            </a:r>
            <a:endParaRPr lang="en-US" sz="1400" b="1" cap="none" spc="0" baseline="-25000" dirty="0">
              <a:ln w="12700">
                <a:noFill/>
                <a:prstDash val="solid"/>
              </a:ln>
            </a:endParaRPr>
          </a:p>
        </p:txBody>
      </p:sp>
      <p:sp>
        <p:nvSpPr>
          <p:cNvPr id="7" name="Rectangle 6"/>
          <p:cNvSpPr/>
          <p:nvPr/>
        </p:nvSpPr>
        <p:spPr>
          <a:xfrm rot="17112253">
            <a:off x="5608616" y="826701"/>
            <a:ext cx="1561356" cy="19323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 cap="none" spc="0" dirty="0" smtClean="0">
                <a:ln w="12700">
                  <a:noFill/>
                  <a:prstDash val="solid"/>
                </a:ln>
              </a:rPr>
              <a:t>Bow wave</a:t>
            </a:r>
            <a:endParaRPr lang="en-US" sz="1400" b="1" cap="none" spc="0" dirty="0">
              <a:ln w="12700">
                <a:noFill/>
                <a:prstDash val="solid"/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 rot="16466367">
            <a:off x="7706293" y="2256295"/>
            <a:ext cx="4997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HDP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4155102" y="-86303"/>
            <a:ext cx="3748223" cy="4284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6198" y="3183176"/>
            <a:ext cx="2046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Tibet Measurement</a:t>
            </a:r>
            <a:endParaRPr lang="en-US" sz="1400" dirty="0"/>
          </a:p>
        </p:txBody>
      </p:sp>
      <p:pic>
        <p:nvPicPr>
          <p:cNvPr id="3" name="Picture 2" descr="ribbon11_eqv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87" y="3478624"/>
            <a:ext cx="4507867" cy="2841847"/>
          </a:xfrm>
          <a:prstGeom prst="rect">
            <a:avLst/>
          </a:prstGeom>
        </p:spPr>
      </p:pic>
      <p:pic>
        <p:nvPicPr>
          <p:cNvPr id="9" name="Picture 8" descr="ribbon17_eqvw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56" y="3490953"/>
            <a:ext cx="4414415" cy="28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2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bet_hdp_rainbow.pd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253" y="356184"/>
            <a:ext cx="4663440" cy="3072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466367">
            <a:off x="3300043" y="2225342"/>
            <a:ext cx="4997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HDP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 rot="17112253">
            <a:off x="842035" y="1226692"/>
            <a:ext cx="1561356" cy="6331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 cap="none" spc="0" dirty="0" smtClean="0">
                <a:ln w="12700">
                  <a:noFill/>
                  <a:prstDash val="solid"/>
                </a:ln>
              </a:rPr>
              <a:t>Bow wave</a:t>
            </a:r>
            <a:endParaRPr lang="en-US" sz="1400" b="1" cap="none" spc="0" dirty="0">
              <a:ln w="12700">
                <a:noFill/>
                <a:prstDash val="solid"/>
              </a:ln>
            </a:endParaRPr>
          </a:p>
        </p:txBody>
      </p:sp>
      <p:sp>
        <p:nvSpPr>
          <p:cNvPr id="8" name="Rectangle 7"/>
          <p:cNvSpPr/>
          <p:nvPr/>
        </p:nvSpPr>
        <p:spPr>
          <a:xfrm rot="17091165">
            <a:off x="1702844" y="2048532"/>
            <a:ext cx="1620008" cy="1393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400" b="1" cap="none" spc="0" dirty="0" smtClean="0">
                <a:ln w="12700">
                  <a:noFill/>
                  <a:prstDash val="solid"/>
                </a:ln>
              </a:rPr>
              <a:t>Plane </a:t>
            </a:r>
            <a:r>
              <a:rPr lang="en-US" sz="1400" b="1" cap="none" spc="0" dirty="0" err="1" smtClean="0">
                <a:ln w="12700">
                  <a:noFill/>
                  <a:prstDash val="solid"/>
                </a:ln>
              </a:rPr>
              <a:t>perp</a:t>
            </a:r>
            <a:r>
              <a:rPr lang="en-US" sz="1400" b="1" cap="none" spc="0" dirty="0" smtClean="0">
                <a:ln w="12700">
                  <a:noFill/>
                  <a:prstDash val="solid"/>
                </a:ln>
              </a:rPr>
              <a:t> to </a:t>
            </a:r>
            <a:r>
              <a:rPr lang="en-US" sz="1400" b="1" cap="none" spc="0" dirty="0" err="1" smtClean="0">
                <a:ln w="12700">
                  <a:noFill/>
                  <a:prstDash val="solid"/>
                </a:ln>
              </a:rPr>
              <a:t>B</a:t>
            </a:r>
            <a:r>
              <a:rPr lang="en-US" sz="1400" b="1" cap="none" spc="0" baseline="-25000" dirty="0" err="1" smtClean="0">
                <a:ln w="12700">
                  <a:noFill/>
                  <a:prstDash val="solid"/>
                </a:ln>
              </a:rPr>
              <a:t>ism</a:t>
            </a:r>
            <a:endParaRPr lang="en-US" sz="1400" b="1" cap="none" spc="0" baseline="-25000" dirty="0">
              <a:ln w="12700">
                <a:noFill/>
                <a:prstDash val="solid"/>
              </a:ln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86" y="3562293"/>
            <a:ext cx="4279900" cy="2425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47850" y="0"/>
            <a:ext cx="2967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with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ism</a:t>
            </a:r>
            <a:r>
              <a:rPr lang="en-US" dirty="0" smtClean="0"/>
              <a:t>=3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6310" y="6135041"/>
            <a:ext cx="2967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with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ism</a:t>
            </a:r>
            <a:r>
              <a:rPr lang="en-US" dirty="0" smtClean="0"/>
              <a:t>=4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G</a:t>
            </a:r>
            <a:endParaRPr lang="en-US" dirty="0"/>
          </a:p>
        </p:txBody>
      </p:sp>
      <p:pic>
        <p:nvPicPr>
          <p:cNvPr id="3" name="Picture 2" descr="Graph5_70000.pd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342158"/>
            <a:ext cx="5175504" cy="3264408"/>
          </a:xfrm>
          <a:prstGeom prst="rect">
            <a:avLst/>
          </a:prstGeom>
        </p:spPr>
      </p:pic>
      <p:pic>
        <p:nvPicPr>
          <p:cNvPr id="9" name="Picture 8" descr="Graph5.pd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131" y="3342102"/>
            <a:ext cx="5029200" cy="31897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13346" y="6172659"/>
            <a:ext cx="2967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with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ism</a:t>
            </a:r>
            <a:r>
              <a:rPr lang="en-US" dirty="0" smtClean="0"/>
              <a:t>=3.5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G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13282" y="-34757"/>
            <a:ext cx="2967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Tibet AS Data 5 </a:t>
            </a:r>
            <a:r>
              <a:rPr lang="en-US" dirty="0" err="1" smtClean="0"/>
              <a:t>TeV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09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062"/>
            <a:ext cx="8229600" cy="407151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Arial"/>
                <a:cs typeface="Arial"/>
              </a:rPr>
              <a:t>Dependence on cosmic ray energy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4" name="Picture 3" descr="Graph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149" y="638629"/>
            <a:ext cx="5029200" cy="3200400"/>
          </a:xfrm>
          <a:prstGeom prst="rect">
            <a:avLst/>
          </a:prstGeom>
        </p:spPr>
      </p:pic>
      <p:pic>
        <p:nvPicPr>
          <p:cNvPr id="5" name="Picture 4" descr="Graph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453" y="638629"/>
            <a:ext cx="5029200" cy="3200400"/>
          </a:xfrm>
          <a:prstGeom prst="rect">
            <a:avLst/>
          </a:prstGeom>
        </p:spPr>
      </p:pic>
      <p:pic>
        <p:nvPicPr>
          <p:cNvPr id="8" name="Picture 7" descr="Graph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149" y="3697704"/>
            <a:ext cx="5029200" cy="3200400"/>
          </a:xfrm>
          <a:prstGeom prst="rect">
            <a:avLst/>
          </a:prstGeom>
        </p:spPr>
      </p:pic>
      <p:pic>
        <p:nvPicPr>
          <p:cNvPr id="9" name="Picture 8" descr="Graph5_s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453" y="3657600"/>
            <a:ext cx="5029200" cy="32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3127" y="3052561"/>
            <a:ext cx="14818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5 </a:t>
            </a:r>
            <a:r>
              <a:rPr lang="en-US" sz="1400" dirty="0" err="1" smtClean="0">
                <a:latin typeface="Arial"/>
                <a:cs typeface="Arial"/>
              </a:rPr>
              <a:t>TeV</a:t>
            </a:r>
            <a:r>
              <a:rPr lang="en-US" sz="1400" dirty="0" smtClean="0">
                <a:latin typeface="Arial"/>
                <a:cs typeface="Arial"/>
              </a:rPr>
              <a:t> model fit</a:t>
            </a:r>
          </a:p>
          <a:p>
            <a:r>
              <a:rPr lang="en-US" sz="1400" dirty="0" smtClean="0">
                <a:latin typeface="Arial"/>
                <a:cs typeface="Arial"/>
              </a:rPr>
              <a:t>1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X1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4982" y="3052561"/>
            <a:ext cx="8836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10 </a:t>
            </a:r>
            <a:r>
              <a:rPr lang="en-US" sz="1400" dirty="0" err="1" smtClean="0">
                <a:latin typeface="Arial"/>
                <a:cs typeface="Arial"/>
              </a:rPr>
              <a:t>TeV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1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X1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3128" y="6135235"/>
            <a:ext cx="79266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1 </a:t>
            </a:r>
            <a:r>
              <a:rPr lang="en-US" sz="1400" dirty="0" err="1" smtClean="0">
                <a:latin typeface="Arial"/>
                <a:cs typeface="Arial"/>
              </a:rPr>
              <a:t>TeV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1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X1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85086" y="6041656"/>
            <a:ext cx="14818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 smtClean="0">
                <a:latin typeface="Arial"/>
                <a:cs typeface="Arial"/>
              </a:rPr>
              <a:t>TeV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X5</a:t>
            </a:r>
            <a:r>
              <a:rPr lang="en-US" sz="1400" baseline="30000" dirty="0" smtClean="0">
                <a:latin typeface="Arial"/>
                <a:cs typeface="Arial"/>
              </a:rPr>
              <a:t>o </a:t>
            </a:r>
            <a:r>
              <a:rPr lang="en-US" sz="1400" dirty="0" smtClean="0">
                <a:latin typeface="Arial"/>
                <a:cs typeface="Arial"/>
              </a:rPr>
              <a:t>smoothed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974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384" b="10384"/>
          <a:stretch>
            <a:fillRect/>
          </a:stretch>
        </p:blipFill>
        <p:spPr>
          <a:xfrm>
            <a:off x="2126588" y="646292"/>
            <a:ext cx="4392745" cy="2726263"/>
          </a:xfrm>
        </p:spPr>
      </p:pic>
      <p:pic>
        <p:nvPicPr>
          <p:cNvPr id="5" name="Picture 4" descr="Graph5_s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55" y="3372555"/>
            <a:ext cx="50292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18111" y="134055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Milagro</a:t>
            </a:r>
            <a:r>
              <a:rPr lang="en-US" dirty="0" smtClean="0"/>
              <a:t> 1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26588" y="2229556"/>
            <a:ext cx="4392745" cy="860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29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0" y="1925281"/>
            <a:ext cx="4203700" cy="240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50" y="1925281"/>
            <a:ext cx="4178300" cy="2400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8559" y="771231"/>
            <a:ext cx="744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Solar cycle variation of </a:t>
            </a:r>
            <a:r>
              <a:rPr lang="en-US" sz="2400" dirty="0" err="1" smtClean="0">
                <a:latin typeface="Arial"/>
                <a:cs typeface="Arial"/>
              </a:rPr>
              <a:t>TeV</a:t>
            </a:r>
            <a:r>
              <a:rPr lang="en-US" sz="2400" dirty="0" smtClean="0">
                <a:latin typeface="Arial"/>
                <a:cs typeface="Arial"/>
              </a:rPr>
              <a:t> cosmic ray anisotropy 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5119" y="4718771"/>
            <a:ext cx="2148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Positive (reverse) solar  magnetic field</a:t>
            </a:r>
          </a:p>
          <a:p>
            <a:r>
              <a:rPr lang="en-US" dirty="0"/>
              <a:t>(sun is at the nose)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54936" y="4733924"/>
            <a:ext cx="2094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Negative solar magnetic field</a:t>
            </a:r>
          </a:p>
          <a:p>
            <a:r>
              <a:rPr lang="en-US" dirty="0" smtClean="0"/>
              <a:t>(sun is at the nose)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477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633" y="1409700"/>
            <a:ext cx="9144000" cy="4025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837" y="413087"/>
            <a:ext cx="6915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Arial"/>
                <a:cs typeface="Arial"/>
              </a:rPr>
              <a:t>TeV</a:t>
            </a:r>
            <a:r>
              <a:rPr lang="en-US" sz="2400" dirty="0" smtClean="0">
                <a:latin typeface="Arial"/>
                <a:cs typeface="Arial"/>
              </a:rPr>
              <a:t> cosmic ray anisotropy: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a transmission tomography of the heliosphere 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6066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n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150" y="796013"/>
            <a:ext cx="6591300" cy="6045200"/>
          </a:xfrm>
          <a:prstGeom prst="rect">
            <a:avLst/>
          </a:prstGeom>
        </p:spPr>
      </p:pic>
      <p:pic>
        <p:nvPicPr>
          <p:cNvPr id="8" name="Picture 7" descr="sun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822"/>
            <a:ext cx="3504765" cy="35047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762" y="0"/>
            <a:ext cx="8999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Sun shadow and surrounding  in </a:t>
            </a:r>
            <a:r>
              <a:rPr lang="en-US" sz="2400" dirty="0" err="1" smtClean="0">
                <a:latin typeface="Arial"/>
                <a:cs typeface="Arial"/>
              </a:rPr>
              <a:t>TeV</a:t>
            </a:r>
            <a:r>
              <a:rPr lang="en-US" sz="2400" dirty="0" smtClean="0">
                <a:latin typeface="Arial"/>
                <a:cs typeface="Arial"/>
              </a:rPr>
              <a:t> cosmic ray anisotropy: 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Future coronal magnetic field measurement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375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604"/>
            <a:ext cx="8229600" cy="360308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Summary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2446" y="505608"/>
            <a:ext cx="9284402" cy="6043743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Map anisotropy from LISM to Earth using </a:t>
            </a:r>
            <a:r>
              <a:rPr lang="en-US" sz="1800" dirty="0" err="1" smtClean="0">
                <a:solidFill>
                  <a:srgbClr val="0000FF"/>
                </a:solidFill>
                <a:latin typeface="Arial"/>
                <a:cs typeface="Arial"/>
              </a:rPr>
              <a:t>Liouville’s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 theorem.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Source of all anisotropies originates from LISM, where the cosmic ray distribution is a function of energy, pitch-angle and guiding center position.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Heliospheric magnetic field distort LISM anisotropy to form many small features in anisotropy images seen at Earth. </a:t>
            </a:r>
            <a:r>
              <a:rPr lang="en-US" sz="1800" dirty="0" err="1" smtClean="0">
                <a:solidFill>
                  <a:srgbClr val="0000FF"/>
                </a:solidFill>
                <a:latin typeface="Arial"/>
                <a:cs typeface="Arial"/>
              </a:rPr>
              <a:t>TeV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 cosmic ray anisotropy images contain features related to</a:t>
            </a:r>
          </a:p>
          <a:p>
            <a:pPr lvl="2"/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Hydrogen deflection plane (HDP) in the </a:t>
            </a:r>
            <a:r>
              <a:rPr lang="en-US" sz="1800" dirty="0" err="1" smtClean="0">
                <a:solidFill>
                  <a:srgbClr val="0000FF"/>
                </a:solidFill>
                <a:latin typeface="Arial"/>
                <a:cs typeface="Arial"/>
              </a:rPr>
              <a:t>heliotail</a:t>
            </a:r>
            <a:endParaRPr lang="en-US" sz="18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lvl="2"/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Plane perpendicular to </a:t>
            </a:r>
            <a:r>
              <a:rPr lang="en-US" sz="1800" dirty="0" err="1" smtClean="0">
                <a:solidFill>
                  <a:srgbClr val="0000FF"/>
                </a:solidFill>
                <a:latin typeface="Arial"/>
                <a:cs typeface="Arial"/>
              </a:rPr>
              <a:t>B</a:t>
            </a:r>
            <a:r>
              <a:rPr lang="en-US" sz="1800" baseline="-25000" dirty="0" err="1" smtClean="0">
                <a:solidFill>
                  <a:srgbClr val="0000FF"/>
                </a:solidFill>
                <a:latin typeface="Arial"/>
                <a:cs typeface="Arial"/>
              </a:rPr>
              <a:t>ism</a:t>
            </a:r>
            <a:endParaRPr lang="en-US" sz="1800" baseline="-250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lvl="2"/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long </a:t>
            </a:r>
            <a:r>
              <a:rPr lang="en-US" sz="1800" dirty="0" err="1" smtClean="0">
                <a:solidFill>
                  <a:srgbClr val="0000FF"/>
                </a:solidFill>
                <a:latin typeface="Arial"/>
                <a:cs typeface="Arial"/>
              </a:rPr>
              <a:t>heliotail</a:t>
            </a:r>
            <a:endParaRPr lang="en-US" sz="18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342900" lvl="2" indent="-342900"/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Pitch angle anisotropy and density gradient of 5 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TeV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 cosmic rays have been determined.  The LISM anisotropy is dominated by a dipole pitch-angle anisotropy. It indicates that cosmic ray transport in LISM is mainly through parallel diffusive propagation. Little bi-directional suggestion little mirroring by ISM magnetic field or the field is nearly uniform. The cosmic ray density gradient in LISM is perpendicular to 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r>
              <a:rPr lang="en-US" sz="1800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ism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. Cosmic rays form filaments in magnetic flux tubes.</a:t>
            </a:r>
          </a:p>
          <a:p>
            <a:pPr marL="342900" lvl="2" indent="-342900"/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Effects of interstellar magnetic field turbulence can only freely transmit thorough without much distortion or smear in limited areas. Stronger </a:t>
            </a:r>
            <a:r>
              <a:rPr lang="en-US" sz="1800" dirty="0" err="1" smtClean="0">
                <a:solidFill>
                  <a:srgbClr val="0000FF"/>
                </a:solidFill>
                <a:latin typeface="Arial"/>
                <a:cs typeface="Arial"/>
              </a:rPr>
              <a:t>B</a:t>
            </a:r>
            <a:r>
              <a:rPr lang="en-US" sz="1800" baseline="-25000" dirty="0" err="1" smtClean="0">
                <a:solidFill>
                  <a:srgbClr val="0000FF"/>
                </a:solidFill>
                <a:latin typeface="Arial"/>
                <a:cs typeface="Arial"/>
              </a:rPr>
              <a:t>ism</a:t>
            </a:r>
            <a:r>
              <a:rPr lang="en-US" sz="1800" baseline="-25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cs typeface="Arial"/>
              </a:rPr>
              <a:t>makes the situation worse.</a:t>
            </a:r>
          </a:p>
          <a:p>
            <a:pPr marL="342900" lvl="2" indent="-342900"/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Sun shadow in </a:t>
            </a:r>
            <a:r>
              <a:rPr lang="en-US" sz="1800" dirty="0" err="1">
                <a:solidFill>
                  <a:srgbClr val="FF0000"/>
                </a:solidFill>
                <a:latin typeface="Arial"/>
                <a:cs typeface="Arial"/>
              </a:rPr>
              <a:t>TeV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 cosmic ray anisotropy can be used to explore the coronal magnetic field. </a:t>
            </a:r>
          </a:p>
          <a:p>
            <a:pPr marL="342900" lvl="2" indent="-342900"/>
            <a:endParaRPr lang="en-US" sz="1800" baseline="-250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342900" lvl="2" indent="-342900"/>
            <a:endParaRPr lang="en-US" sz="18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sz="18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66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39" y="1155130"/>
            <a:ext cx="7541500" cy="5702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8239" y="192415"/>
            <a:ext cx="754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Tibet </a:t>
            </a:r>
            <a:r>
              <a:rPr lang="en-US" sz="2400" dirty="0" err="1" smtClean="0">
                <a:latin typeface="Arial"/>
                <a:cs typeface="Arial"/>
              </a:rPr>
              <a:t>AS</a:t>
            </a:r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latin typeface="Arial"/>
                <a:cs typeface="Arial"/>
              </a:rPr>
              <a:t> anisotropy observations</a:t>
            </a:r>
          </a:p>
          <a:p>
            <a:r>
              <a:rPr lang="en-US" dirty="0" smtClean="0">
                <a:latin typeface="Arial"/>
                <a:cs typeface="Arial"/>
              </a:rPr>
              <a:t>Decomposition into two orthogonal dipoles and one bidirectional anisotropy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and plus small features 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7483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8488" y="63112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xytraj_10tev_com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33" y="1901777"/>
            <a:ext cx="4956223" cy="49562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582" y="1819417"/>
            <a:ext cx="3479258" cy="361159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10-TeV proton trajectories</a:t>
            </a:r>
            <a:br>
              <a:rPr lang="en-US" sz="2400" dirty="0" smtClean="0"/>
            </a:br>
            <a:r>
              <a:rPr lang="en-US" sz="2400" dirty="0" smtClean="0"/>
              <a:t>Final arrival directions: </a:t>
            </a:r>
            <a:r>
              <a:rPr lang="en-US" sz="2400" dirty="0" smtClean="0">
                <a:solidFill>
                  <a:srgbClr val="FF0000"/>
                </a:solidFill>
              </a:rPr>
              <a:t>Nose</a:t>
            </a:r>
            <a:r>
              <a:rPr lang="en-US" sz="2400" dirty="0" smtClean="0">
                <a:solidFill>
                  <a:srgbClr val="0000FF"/>
                </a:solidFill>
              </a:rPr>
              <a:t>, Pole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00F000"/>
                </a:solidFill>
              </a:rPr>
              <a:t>Flank</a:t>
            </a:r>
            <a:r>
              <a:rPr lang="en-US" sz="2400" dirty="0" smtClean="0"/>
              <a:t>, Tail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54366" y="151631"/>
            <a:ext cx="424159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Size of </a:t>
            </a:r>
            <a:r>
              <a:rPr lang="en-US" sz="2400" dirty="0" err="1" smtClean="0"/>
              <a:t>heliosphere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Nose: ~150 AU, Flank ~300 AU</a:t>
            </a:r>
          </a:p>
          <a:p>
            <a:r>
              <a:rPr lang="en-US" sz="2400" dirty="0" smtClean="0"/>
              <a:t>Tail:  A few thousand AU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233149" y="135351"/>
            <a:ext cx="506349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Gyroradius</a:t>
            </a:r>
            <a:r>
              <a:rPr lang="en-US" sz="2400" dirty="0" smtClean="0"/>
              <a:t> of protons in 3 </a:t>
            </a:r>
            <a:r>
              <a:rPr lang="en-US" sz="2400" dirty="0" err="1" smtClean="0">
                <a:latin typeface="Symbol" charset="2"/>
                <a:cs typeface="Symbol" charset="2"/>
              </a:rPr>
              <a:t>m</a:t>
            </a:r>
            <a:r>
              <a:rPr lang="en-US" sz="2400" dirty="0" err="1" smtClean="0"/>
              <a:t>G</a:t>
            </a:r>
            <a:r>
              <a:rPr lang="en-US" sz="2400" dirty="0" smtClean="0"/>
              <a:t> LISMF:</a:t>
            </a:r>
          </a:p>
          <a:p>
            <a:r>
              <a:rPr lang="en-US" sz="2400" dirty="0" smtClean="0"/>
              <a:t>1 </a:t>
            </a:r>
            <a:r>
              <a:rPr lang="en-US" sz="2400" dirty="0" err="1" smtClean="0"/>
              <a:t>TeV</a:t>
            </a:r>
            <a:r>
              <a:rPr lang="en-US" sz="2400" dirty="0" smtClean="0"/>
              <a:t>: 74 AU,     10 </a:t>
            </a:r>
            <a:r>
              <a:rPr lang="en-US" sz="2400" dirty="0" err="1" smtClean="0"/>
              <a:t>TeV</a:t>
            </a:r>
            <a:r>
              <a:rPr lang="en-US" sz="2400" dirty="0" smtClean="0"/>
              <a:t>: 740 AU</a:t>
            </a:r>
          </a:p>
          <a:p>
            <a:r>
              <a:rPr lang="en-US" sz="2400" dirty="0" smtClean="0"/>
              <a:t>300  </a:t>
            </a:r>
            <a:r>
              <a:rPr lang="en-US" sz="2400" dirty="0" err="1" smtClean="0"/>
              <a:t>TeV</a:t>
            </a:r>
            <a:r>
              <a:rPr lang="en-US" sz="2400" dirty="0" smtClean="0"/>
              <a:t>: 22 </a:t>
            </a:r>
            <a:r>
              <a:rPr lang="en-US" sz="2400" dirty="0" err="1" smtClean="0"/>
              <a:t>kAU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55819" y="1325904"/>
            <a:ext cx="7660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Heliosphere</a:t>
            </a:r>
            <a:r>
              <a:rPr lang="en-US" sz="2400" dirty="0" smtClean="0">
                <a:solidFill>
                  <a:srgbClr val="FF0000"/>
                </a:solidFill>
              </a:rPr>
              <a:t> should </a:t>
            </a:r>
            <a:r>
              <a:rPr lang="en-US" sz="2400">
                <a:solidFill>
                  <a:srgbClr val="FF0000"/>
                </a:solidFill>
              </a:rPr>
              <a:t>a</a:t>
            </a:r>
            <a:r>
              <a:rPr lang="en-US" sz="2400" smtClean="0">
                <a:solidFill>
                  <a:srgbClr val="FF0000"/>
                </a:solidFill>
              </a:rPr>
              <a:t>ffect the </a:t>
            </a:r>
            <a:r>
              <a:rPr lang="en-US" sz="2400" dirty="0" smtClean="0">
                <a:solidFill>
                  <a:srgbClr val="FF0000"/>
                </a:solidFill>
              </a:rPr>
              <a:t>anisotropy of </a:t>
            </a:r>
            <a:r>
              <a:rPr lang="en-US" sz="2400" dirty="0" err="1" smtClean="0">
                <a:solidFill>
                  <a:srgbClr val="FF0000"/>
                </a:solidFill>
              </a:rPr>
              <a:t>TeV</a:t>
            </a:r>
            <a:r>
              <a:rPr lang="en-US" sz="2400" dirty="0" smtClean="0">
                <a:solidFill>
                  <a:srgbClr val="FF0000"/>
                </a:solidFill>
              </a:rPr>
              <a:t> cosmic rays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4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885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Optical image distortion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4" name="Picture 3" descr="FullSizeRe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21" y="1673291"/>
            <a:ext cx="6382419" cy="1571057"/>
          </a:xfrm>
          <a:prstGeom prst="rect">
            <a:avLst/>
          </a:prstGeom>
        </p:spPr>
      </p:pic>
      <p:pic>
        <p:nvPicPr>
          <p:cNvPr id="5" name="Picture 4" descr="IMG_06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74" y="3630910"/>
            <a:ext cx="6381866" cy="160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30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931"/>
            <a:ext cx="8229600" cy="320693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Liouville</a:t>
            </a:r>
            <a:r>
              <a:rPr lang="en-US" sz="3200" dirty="0" smtClean="0"/>
              <a:t> Mapping of Anisotropy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080303"/>
              </p:ext>
            </p:extLst>
          </p:nvPr>
        </p:nvGraphicFramePr>
        <p:xfrm>
          <a:off x="1291098" y="1551474"/>
          <a:ext cx="5764954" cy="1538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" name="Equation" r:id="rId3" imgW="3378200" imgH="901700" progId="Equation.3">
                  <p:embed/>
                </p:oleObj>
              </mc:Choice>
              <mc:Fallback>
                <p:oleObj name="Equation" r:id="rId3" imgW="3378200" imgH="901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1098" y="1551474"/>
                        <a:ext cx="5764954" cy="1538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3642" y="720477"/>
            <a:ext cx="8882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Anisotropy is a measurement of angular dependence of particle distribution in the observer’s reference frame  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413" y="3141616"/>
            <a:ext cx="7014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"/>
                <a:cs typeface="Times"/>
              </a:rPr>
              <a:t>Liouville’s</a:t>
            </a:r>
            <a:r>
              <a:rPr lang="en-US" sz="2400" dirty="0" smtClean="0">
                <a:latin typeface="Times"/>
                <a:cs typeface="Times"/>
              </a:rPr>
              <a:t> theorem (solution to Boltzmann-</a:t>
            </a:r>
            <a:r>
              <a:rPr lang="en-US" sz="2400" dirty="0" err="1" smtClean="0">
                <a:latin typeface="Times"/>
                <a:cs typeface="Times"/>
              </a:rPr>
              <a:t>Vlasov</a:t>
            </a:r>
            <a:r>
              <a:rPr lang="en-US" sz="2400" dirty="0" smtClean="0">
                <a:latin typeface="Times"/>
                <a:cs typeface="Times"/>
              </a:rPr>
              <a:t> </a:t>
            </a:r>
            <a:r>
              <a:rPr lang="en-US" sz="2400" dirty="0" err="1" smtClean="0">
                <a:latin typeface="Times"/>
                <a:cs typeface="Times"/>
              </a:rPr>
              <a:t>Eq</a:t>
            </a:r>
            <a:r>
              <a:rPr lang="en-US" sz="2400" dirty="0" smtClean="0">
                <a:latin typeface="Times"/>
                <a:cs typeface="Times"/>
              </a:rPr>
              <a:t>)</a:t>
            </a:r>
            <a:endParaRPr lang="en-US" sz="2400" dirty="0">
              <a:latin typeface="Times"/>
              <a:cs typeface="Time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243925"/>
              </p:ext>
            </p:extLst>
          </p:nvPr>
        </p:nvGraphicFramePr>
        <p:xfrm>
          <a:off x="827088" y="3584575"/>
          <a:ext cx="3365500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" name="Equation" r:id="rId5" imgW="1816100" imgH="444500" progId="Equation.3">
                  <p:embed/>
                </p:oleObj>
              </mc:Choice>
              <mc:Fallback>
                <p:oleObj name="Equation" r:id="rId5" imgW="18161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7088" y="3584575"/>
                        <a:ext cx="3365500" cy="823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863850"/>
              </p:ext>
            </p:extLst>
          </p:nvPr>
        </p:nvGraphicFramePr>
        <p:xfrm>
          <a:off x="4902200" y="3560635"/>
          <a:ext cx="3579813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" name="Equation" r:id="rId7" imgW="1930400" imgH="469900" progId="Equation.3">
                  <p:embed/>
                </p:oleObj>
              </mc:Choice>
              <mc:Fallback>
                <p:oleObj name="Equation" r:id="rId7" imgW="19304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02200" y="3560635"/>
                        <a:ext cx="3579813" cy="871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9413" y="5287084"/>
            <a:ext cx="7636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Anisotropy at Earth can be mapped from LISM by finding the relation between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2782992"/>
              </p:ext>
            </p:extLst>
          </p:nvPr>
        </p:nvGraphicFramePr>
        <p:xfrm>
          <a:off x="2967038" y="5717288"/>
          <a:ext cx="5389562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" name="Equation" r:id="rId9" imgW="2908300" imgH="215900" progId="Equation.3">
                  <p:embed/>
                </p:oleObj>
              </mc:Choice>
              <mc:Fallback>
                <p:oleObj name="Equation" r:id="rId9" imgW="2908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67038" y="5717288"/>
                        <a:ext cx="5389562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84982" y="4569700"/>
            <a:ext cx="8417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"/>
                <a:cs typeface="Times"/>
              </a:rPr>
              <a:t>f  </a:t>
            </a:r>
            <a:r>
              <a:rPr lang="en-US" sz="2400" dirty="0" smtClean="0">
                <a:latin typeface="Times"/>
                <a:cs typeface="Times"/>
              </a:rPr>
              <a:t>is invariant upon transformation of reference frame </a:t>
            </a:r>
            <a:endParaRPr lang="en-US" sz="24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07083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5609"/>
            <a:ext cx="8229600" cy="418057"/>
          </a:xfrm>
        </p:spPr>
        <p:txBody>
          <a:bodyPr>
            <a:noAutofit/>
          </a:bodyPr>
          <a:lstStyle/>
          <a:p>
            <a:r>
              <a:rPr lang="en-US" sz="3200" dirty="0" smtClean="0"/>
              <a:t>Sources of anisotropy in LISM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26086" y="1580257"/>
            <a:ext cx="8633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1. Compton-Getting Anisotropy: </a:t>
            </a:r>
            <a:r>
              <a:rPr lang="en-US" sz="2400" dirty="0">
                <a:latin typeface="Times"/>
                <a:cs typeface="Times"/>
              </a:rPr>
              <a:t>I</a:t>
            </a:r>
            <a:r>
              <a:rPr lang="en-US" sz="2400" dirty="0" smtClean="0">
                <a:latin typeface="Times"/>
                <a:cs typeface="Times"/>
              </a:rPr>
              <a:t>nhomogeneity of energy spectrum  </a:t>
            </a:r>
            <a:endParaRPr lang="en-US" sz="2400" dirty="0">
              <a:latin typeface="Times"/>
              <a:cs typeface="Time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630926"/>
              </p:ext>
            </p:extLst>
          </p:nvPr>
        </p:nvGraphicFramePr>
        <p:xfrm>
          <a:off x="993700" y="2054401"/>
          <a:ext cx="6049521" cy="1215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" name="Equation" r:id="rId3" imgW="3416300" imgH="685800" progId="Equation.3">
                  <p:embed/>
                </p:oleObj>
              </mc:Choice>
              <mc:Fallback>
                <p:oleObj name="Equation" r:id="rId3" imgW="3416300" imgH="685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3700" y="2054401"/>
                        <a:ext cx="6049521" cy="1215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6086" y="3510439"/>
            <a:ext cx="8633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2. Diffusion Anisotropy: Angular inhomogeneity which is related to spatial inhomogeneity</a:t>
            </a:r>
            <a:endParaRPr lang="en-US" sz="2400" dirty="0">
              <a:latin typeface="Times"/>
              <a:cs typeface="Times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968299"/>
              </p:ext>
            </p:extLst>
          </p:nvPr>
        </p:nvGraphicFramePr>
        <p:xfrm>
          <a:off x="1173163" y="4341436"/>
          <a:ext cx="4647997" cy="80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" name="Equation" r:id="rId5" imgW="2654300" imgH="457200" progId="Equation.3">
                  <p:embed/>
                </p:oleObj>
              </mc:Choice>
              <mc:Fallback>
                <p:oleObj name="Equation" r:id="rId5" imgW="2654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73163" y="4341436"/>
                        <a:ext cx="4647997" cy="800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150330"/>
              </p:ext>
            </p:extLst>
          </p:nvPr>
        </p:nvGraphicFramePr>
        <p:xfrm>
          <a:off x="461963" y="5973346"/>
          <a:ext cx="8224837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" name="Equation" r:id="rId7" imgW="4533900" imgH="444500" progId="Equation.3">
                  <p:embed/>
                </p:oleObj>
              </mc:Choice>
              <mc:Fallback>
                <p:oleObj name="Equation" r:id="rId7" imgW="45339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1963" y="5973346"/>
                        <a:ext cx="8224837" cy="808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6086" y="5142349"/>
            <a:ext cx="8633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3. B cross Gradient Anisotropy: Spatial inhomogeneity as a function of guiding center 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5128" y="4346854"/>
            <a:ext cx="255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(dipole mainly parallel direction)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22313" y="5604014"/>
            <a:ext cx="428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(dipole dominating perpendicular direction)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3221" y="2532111"/>
            <a:ext cx="909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(dipole)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9413" y="462282"/>
            <a:ext cx="887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Guiding center – diffusion approximation for magnetized population  </a:t>
            </a:r>
            <a:endParaRPr lang="en-US" sz="2400" dirty="0">
              <a:latin typeface="Times"/>
              <a:cs typeface="Times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400805"/>
              </p:ext>
            </p:extLst>
          </p:nvPr>
        </p:nvGraphicFramePr>
        <p:xfrm>
          <a:off x="696657" y="1005840"/>
          <a:ext cx="764857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" name="Equation" r:id="rId9" imgW="4127500" imgH="254000" progId="Equation.3">
                  <p:embed/>
                </p:oleObj>
              </mc:Choice>
              <mc:Fallback>
                <p:oleObj name="Equation" r:id="rId9" imgW="4127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6657" y="1005840"/>
                        <a:ext cx="7648575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342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2697" y="5245508"/>
            <a:ext cx="8332203" cy="126153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304182"/>
              </p:ext>
            </p:extLst>
          </p:nvPr>
        </p:nvGraphicFramePr>
        <p:xfrm>
          <a:off x="825189" y="1468410"/>
          <a:ext cx="4052303" cy="689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" name="Equation" r:id="rId3" imgW="2311400" imgH="393700" progId="Equation.3">
                  <p:embed/>
                </p:oleObj>
              </mc:Choice>
              <mc:Fallback>
                <p:oleObj name="Equation" r:id="rId3" imgW="2311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5189" y="1468410"/>
                        <a:ext cx="4052303" cy="689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392696" y="797818"/>
            <a:ext cx="7216371" cy="500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Mapping to Earth from ISM </a:t>
            </a:r>
            <a:r>
              <a:rPr lang="en-US" sz="3200" dirty="0"/>
              <a:t>distribution through particle trajectory</a:t>
            </a:r>
          </a:p>
          <a:p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825189" y="2187593"/>
            <a:ext cx="8381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"/>
                <a:cs typeface="Times"/>
              </a:rPr>
              <a:t>w</a:t>
            </a:r>
            <a:r>
              <a:rPr lang="en-US" sz="2000" dirty="0" smtClean="0">
                <a:latin typeface="Times"/>
                <a:cs typeface="Times"/>
              </a:rPr>
              <a:t>ith ideal MHD Heliosphere Model (UAH) where </a:t>
            </a:r>
            <a:endParaRPr lang="en-US" sz="2000" dirty="0">
              <a:latin typeface="Times"/>
              <a:cs typeface="Times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503963"/>
              </p:ext>
            </p:extLst>
          </p:nvPr>
        </p:nvGraphicFramePr>
        <p:xfrm>
          <a:off x="6169995" y="2219436"/>
          <a:ext cx="115570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1" name="Equation" r:id="rId5" imgW="647700" imgH="190500" progId="Equation.3">
                  <p:embed/>
                </p:oleObj>
              </mc:Choice>
              <mc:Fallback>
                <p:oleObj name="Equation" r:id="rId5" imgW="6477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69995" y="2219436"/>
                        <a:ext cx="1155700" cy="33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4969361"/>
              </p:ext>
            </p:extLst>
          </p:nvPr>
        </p:nvGraphicFramePr>
        <p:xfrm>
          <a:off x="596324" y="3069070"/>
          <a:ext cx="7943850" cy="201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" name="Equation" r:id="rId7" imgW="4305300" imgH="1092200" progId="Equation.3">
                  <p:embed/>
                </p:oleObj>
              </mc:Choice>
              <mc:Fallback>
                <p:oleObj name="Equation" r:id="rId7" imgW="4305300" imgH="1092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6324" y="3069070"/>
                        <a:ext cx="7943850" cy="2017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392697" y="5306717"/>
            <a:ext cx="833220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"/>
                <a:cs typeface="Times"/>
              </a:rPr>
              <a:t>Total anisotropy is a linear composition of the above </a:t>
            </a:r>
            <a:r>
              <a:rPr lang="en-US" sz="2400" dirty="0" smtClean="0">
                <a:latin typeface="Times"/>
                <a:cs typeface="Times"/>
              </a:rPr>
              <a:t> 3 </a:t>
            </a:r>
            <a:r>
              <a:rPr lang="en-US" sz="2400" dirty="0">
                <a:latin typeface="Times"/>
                <a:cs typeface="Times"/>
              </a:rPr>
              <a:t>types of anisotropies (or 5 maps</a:t>
            </a:r>
            <a:r>
              <a:rPr lang="en-US" sz="2400" dirty="0" smtClean="0">
                <a:latin typeface="Times"/>
                <a:cs typeface="Times"/>
              </a:rPr>
              <a:t>). Its </a:t>
            </a:r>
            <a:r>
              <a:rPr lang="en-US" sz="2400" dirty="0">
                <a:latin typeface="Times"/>
                <a:cs typeface="Times"/>
              </a:rPr>
              <a:t>outcome depends on the magnitude and direction </a:t>
            </a:r>
            <a:r>
              <a:rPr lang="en-US" sz="2400" dirty="0" smtClean="0">
                <a:latin typeface="Times"/>
                <a:cs typeface="Times"/>
              </a:rPr>
              <a:t>of                              </a:t>
            </a:r>
            <a:r>
              <a:rPr lang="en-US" sz="2400" dirty="0">
                <a:latin typeface="Times"/>
                <a:cs typeface="Times"/>
              </a:rPr>
              <a:t> </a:t>
            </a:r>
            <a:r>
              <a:rPr lang="en-US" sz="2400" dirty="0" smtClean="0">
                <a:latin typeface="Times"/>
                <a:cs typeface="Times"/>
              </a:rPr>
              <a:t>in local interstellar medium. </a:t>
            </a:r>
            <a:endParaRPr lang="en-US" sz="2400" dirty="0">
              <a:latin typeface="Times"/>
              <a:cs typeface="Times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886488"/>
              </p:ext>
            </p:extLst>
          </p:nvPr>
        </p:nvGraphicFramePr>
        <p:xfrm>
          <a:off x="2505537" y="6124012"/>
          <a:ext cx="2188655" cy="37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" name="Equation" r:id="rId9" imgW="1193800" imgH="203200" progId="Equation.3">
                  <p:embed/>
                </p:oleObj>
              </mc:Choice>
              <mc:Fallback>
                <p:oleObj name="Equation" r:id="rId9" imgW="1193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05537" y="6124012"/>
                        <a:ext cx="2188655" cy="372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282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354" y="148991"/>
            <a:ext cx="7017563" cy="251296"/>
          </a:xfrm>
        </p:spPr>
        <p:txBody>
          <a:bodyPr>
            <a:noAutofit/>
          </a:bodyPr>
          <a:lstStyle/>
          <a:p>
            <a:r>
              <a:rPr lang="en-US" sz="2800" dirty="0" smtClean="0"/>
              <a:t>Magnetic field in LISM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48" y="525935"/>
            <a:ext cx="6985000" cy="317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048" y="4440583"/>
            <a:ext cx="7923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Turbulence of local ISM magnetic field is likely to be low:  </a:t>
            </a:r>
            <a:endParaRPr lang="en-US" sz="20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898645"/>
              </p:ext>
            </p:extLst>
          </p:nvPr>
        </p:nvGraphicFramePr>
        <p:xfrm>
          <a:off x="1119738" y="4863598"/>
          <a:ext cx="3389313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1" name="Equation" r:id="rId4" imgW="2019300" imgH="241300" progId="Equation.3">
                  <p:embed/>
                </p:oleObj>
              </mc:Choice>
              <mc:Fallback>
                <p:oleObj name="Equation" r:id="rId4" imgW="2019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9738" y="4863598"/>
                        <a:ext cx="3389313" cy="404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814206"/>
              </p:ext>
            </p:extLst>
          </p:nvPr>
        </p:nvGraphicFramePr>
        <p:xfrm>
          <a:off x="4819650" y="4781550"/>
          <a:ext cx="3163888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" name="Equation" r:id="rId6" imgW="2273300" imgH="406400" progId="Equation.3">
                  <p:embed/>
                </p:oleObj>
              </mc:Choice>
              <mc:Fallback>
                <p:oleObj name="Equation" r:id="rId6" imgW="22733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19650" y="4781550"/>
                        <a:ext cx="3163888" cy="565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726305"/>
              </p:ext>
            </p:extLst>
          </p:nvPr>
        </p:nvGraphicFramePr>
        <p:xfrm>
          <a:off x="7082383" y="3830740"/>
          <a:ext cx="1449024" cy="656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3" name="Equation" r:id="rId8" imgW="952500" imgH="431800" progId="Equation.3">
                  <p:embed/>
                </p:oleObj>
              </mc:Choice>
              <mc:Fallback>
                <p:oleObj name="Equation" r:id="rId8" imgW="952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82383" y="3830740"/>
                        <a:ext cx="1449024" cy="656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608048" y="3919778"/>
            <a:ext cx="50624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Turbulence </a:t>
            </a:r>
            <a:r>
              <a:rPr lang="en-US" sz="2000" dirty="0" smtClean="0"/>
              <a:t>in </a:t>
            </a:r>
            <a:r>
              <a:rPr lang="en-US" sz="2000" dirty="0" err="1" smtClean="0"/>
              <a:t>Heliosphere</a:t>
            </a:r>
            <a:r>
              <a:rPr lang="en-US" sz="2000" dirty="0" smtClean="0"/>
              <a:t>:</a:t>
            </a:r>
            <a:endParaRPr lang="en-US" sz="20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956567"/>
              </p:ext>
            </p:extLst>
          </p:nvPr>
        </p:nvGraphicFramePr>
        <p:xfrm>
          <a:off x="3567541" y="3971912"/>
          <a:ext cx="3133725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4" name="Equation" r:id="rId10" imgW="1828800" imgH="241300" progId="Equation.3">
                  <p:embed/>
                </p:oleObj>
              </mc:Choice>
              <mc:Fallback>
                <p:oleObj name="Equation" r:id="rId10" imgW="1828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67541" y="3971912"/>
                        <a:ext cx="3133725" cy="411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66857" y="1236225"/>
            <a:ext cx="4164550" cy="25889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8048" y="5374089"/>
            <a:ext cx="7807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Scatter-free propagation through the heliosphere and surrounding before arrival:</a:t>
            </a: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19247"/>
              </p:ext>
            </p:extLst>
          </p:nvPr>
        </p:nvGraphicFramePr>
        <p:xfrm>
          <a:off x="1119738" y="6121628"/>
          <a:ext cx="6334126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5" name="Equation" r:id="rId13" imgW="3403600" imgH="215900" progId="Equation.3">
                  <p:embed/>
                </p:oleObj>
              </mc:Choice>
              <mc:Fallback>
                <p:oleObj name="Equation" r:id="rId13" imgW="3403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19738" y="6121628"/>
                        <a:ext cx="6334126" cy="401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450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766</Words>
  <Application>Microsoft Macintosh PowerPoint</Application>
  <PresentationFormat>On-screen Show (4:3)</PresentationFormat>
  <Paragraphs>117</Paragraphs>
  <Slides>21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Equation</vt:lpstr>
      <vt:lpstr>Heliospheric Effects on the Anisotropy of TeV Cosmic Rays</vt:lpstr>
      <vt:lpstr>PowerPoint Presentation</vt:lpstr>
      <vt:lpstr>PowerPoint Presentation</vt:lpstr>
      <vt:lpstr>10-TeV proton trajectories Final arrival directions: Nose, Pole, Flank, Tail</vt:lpstr>
      <vt:lpstr>Optical image distortion</vt:lpstr>
      <vt:lpstr>Liouville Mapping of Anisotropy</vt:lpstr>
      <vt:lpstr>Sources of anisotropy in LISM</vt:lpstr>
      <vt:lpstr>PowerPoint Presentation</vt:lpstr>
      <vt:lpstr>Magnetic field in LISM</vt:lpstr>
      <vt:lpstr>PowerPoint Presentation</vt:lpstr>
      <vt:lpstr>PowerPoint Presentation</vt:lpstr>
      <vt:lpstr>PowerPoint Presentation</vt:lpstr>
      <vt:lpstr>PowerPoint Presentation</vt:lpstr>
      <vt:lpstr>TeV cosmic ray transport in LISM</vt:lpstr>
      <vt:lpstr>PowerPoint Presentation</vt:lpstr>
      <vt:lpstr>PowerPoint Presentation</vt:lpstr>
      <vt:lpstr>Dependence on cosmic ray energy</vt:lpstr>
      <vt:lpstr>PowerPoint Presentation</vt:lpstr>
      <vt:lpstr>PowerPoint Presentation</vt:lpstr>
      <vt:lpstr>PowerPoint Presentation</vt:lpstr>
      <vt:lpstr>Summary</vt:lpstr>
    </vt:vector>
  </TitlesOfParts>
  <Company>FIT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large-scale structures of the heliosphere with observations of TeV cosmic ray anisotropy and energetic neutral atom emission </dc:title>
  <dc:creator>Ming Zhang</dc:creator>
  <cp:lastModifiedBy>Ming Zhang</cp:lastModifiedBy>
  <cp:revision>27</cp:revision>
  <dcterms:created xsi:type="dcterms:W3CDTF">2017-07-10T20:19:07Z</dcterms:created>
  <dcterms:modified xsi:type="dcterms:W3CDTF">2018-01-20T02:25:15Z</dcterms:modified>
</cp:coreProperties>
</file>