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2"/>
  </p:notesMasterIdLst>
  <p:sldIdLst>
    <p:sldId id="392" r:id="rId2"/>
    <p:sldId id="387" r:id="rId3"/>
    <p:sldId id="265" r:id="rId4"/>
    <p:sldId id="453" r:id="rId5"/>
    <p:sldId id="468" r:id="rId6"/>
    <p:sldId id="469" r:id="rId7"/>
    <p:sldId id="471" r:id="rId8"/>
    <p:sldId id="473" r:id="rId9"/>
    <p:sldId id="474" r:id="rId10"/>
    <p:sldId id="442" r:id="rId11"/>
    <p:sldId id="488" r:id="rId12"/>
    <p:sldId id="485" r:id="rId13"/>
    <p:sldId id="487" r:id="rId14"/>
    <p:sldId id="477" r:id="rId15"/>
    <p:sldId id="417" r:id="rId16"/>
    <p:sldId id="489" r:id="rId17"/>
    <p:sldId id="441" r:id="rId18"/>
    <p:sldId id="476" r:id="rId19"/>
    <p:sldId id="420" r:id="rId20"/>
    <p:sldId id="475" r:id="rId21"/>
    <p:sldId id="414" r:id="rId22"/>
    <p:sldId id="418" r:id="rId23"/>
    <p:sldId id="494" r:id="rId24"/>
    <p:sldId id="493" r:id="rId25"/>
    <p:sldId id="422" r:id="rId26"/>
    <p:sldId id="484" r:id="rId27"/>
    <p:sldId id="490" r:id="rId28"/>
    <p:sldId id="461" r:id="rId29"/>
    <p:sldId id="491" r:id="rId30"/>
    <p:sldId id="413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165" autoAdjust="0"/>
  </p:normalViewPr>
  <p:slideViewPr>
    <p:cSldViewPr snapToGrid="0" snapToObjects="1">
      <p:cViewPr varScale="1">
        <p:scale>
          <a:sx n="74" d="100"/>
          <a:sy n="74" d="100"/>
        </p:scale>
        <p:origin x="375" y="39"/>
      </p:cViewPr>
      <p:guideLst>
        <p:guide orient="horz" pos="1620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73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62D62-7ACB-4F42-99F0-9B62FF25E302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E9A03-97B9-4D87-A31C-BF050DCB8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3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4038" y="674688"/>
            <a:ext cx="5994400" cy="3371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62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43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4038" y="674688"/>
            <a:ext cx="5994400" cy="3371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1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43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62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36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10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99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89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22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26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23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15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20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71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3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2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1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5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00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3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E9A03-97B9-4D87-A31C-BF050DCB82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2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eaLnBrk="1" latinLnBrk="0" hangingPunct="1"/>
            <a:r>
              <a:rPr lang="en-US" smtClean="0"/>
              <a:t>8-May-2017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mtClean="0">
                <a:solidFill>
                  <a:schemeClr val="tx2"/>
                </a:solidFill>
              </a:rPr>
              <a:t>IHEP-T2E Univ of Malaya</a:t>
            </a:r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39640" y="4549766"/>
            <a:ext cx="13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LIGO-G1700206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IHEP-T2E Univ of Malaya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IHEP-T2E Univ of Malaya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8-May-2017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9E123-5C0D-3C48-A84C-217F8121E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4857750"/>
            <a:ext cx="2895600" cy="342900"/>
          </a:xfrm>
        </p:spPr>
        <p:txBody>
          <a:bodyPr/>
          <a:lstStyle/>
          <a:p>
            <a:r>
              <a:rPr lang="en-US" smtClean="0"/>
              <a:t>IHEP-T2E Univ of Malaya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58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/>
          <p:cNvSpPr>
            <a:spLocks noChangeArrowheads="1"/>
          </p:cNvSpPr>
          <p:nvPr/>
        </p:nvSpPr>
        <p:spPr bwMode="auto">
          <a:xfrm>
            <a:off x="685800" y="4713798"/>
            <a:ext cx="168315" cy="17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 anchor="ctr">
            <a:spAutoFit/>
          </a:bodyPr>
          <a:lstStyle>
            <a:lvl1pPr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675" i="0" smtClean="0">
                <a:solidFill>
                  <a:schemeClr val="tx2"/>
                </a:solidFill>
                <a:latin typeface="Helvetica" pitchFamily="34" charset="0"/>
              </a:rPr>
              <a:t>-</a:t>
            </a:r>
            <a:endParaRPr lang="en-US" altLang="en-US" sz="1050" i="0" smtClean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6" name="Rectangle 1033"/>
          <p:cNvSpPr>
            <a:spLocks noChangeArrowheads="1"/>
          </p:cNvSpPr>
          <p:nvPr/>
        </p:nvSpPr>
        <p:spPr bwMode="auto">
          <a:xfrm>
            <a:off x="4479926" y="2391966"/>
            <a:ext cx="3540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endParaRPr lang="en-US" altLang="en-US" sz="1800" smtClean="0"/>
          </a:p>
        </p:txBody>
      </p:sp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4479926" y="2331244"/>
            <a:ext cx="5238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Sylfae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endParaRPr lang="en-US" altLang="en-US" sz="18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2390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10" name="Rectangle 102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8-May-2017</a:t>
            </a:r>
            <a:endParaRPr lang="en-US" altLang="en-US"/>
          </a:p>
        </p:txBody>
      </p:sp>
      <p:sp>
        <p:nvSpPr>
          <p:cNvPr id="11" name="Rectangle 10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IHEP-T2E Univ of Malaya</a:t>
            </a:r>
            <a:endParaRPr lang="en-US" altLang="en-US"/>
          </a:p>
        </p:txBody>
      </p:sp>
      <p:sp>
        <p:nvSpPr>
          <p:cNvPr id="12" name="Rectangle 10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32F81-713D-471F-8BBE-BD23C35EA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510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pic" sz="half" idx="13"/>
          </p:nvPr>
        </p:nvSpPr>
        <p:spPr>
          <a:xfrm>
            <a:off x="4795242" y="1399728"/>
            <a:ext cx="3929063" cy="3348633"/>
          </a:xfrm>
          <a:prstGeom prst="rect">
            <a:avLst/>
          </a:prstGeom>
          <a:ln w="9525">
            <a:round/>
          </a:ln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"/>
          </p:nvPr>
        </p:nvSpPr>
        <p:spPr>
          <a:xfrm>
            <a:off x="357187" y="1439912"/>
            <a:ext cx="4089797" cy="3348633"/>
          </a:xfrm>
          <a:prstGeom prst="rect">
            <a:avLst/>
          </a:prstGeom>
        </p:spPr>
        <p:txBody>
          <a:bodyPr/>
          <a:lstStyle>
            <a:lvl1pPr marL="247125" indent="-247125">
              <a:spcBef>
                <a:spcPts val="1130"/>
              </a:spcBef>
              <a:buSzPct val="65000"/>
              <a:defRPr sz="1900"/>
            </a:lvl1pPr>
            <a:lvl2pPr marL="494251" indent="-247125">
              <a:spcBef>
                <a:spcPts val="1130"/>
              </a:spcBef>
              <a:buSzPct val="65000"/>
              <a:defRPr sz="1900"/>
            </a:lvl2pPr>
            <a:lvl3pPr marL="741376" indent="-247125">
              <a:spcBef>
                <a:spcPts val="1130"/>
              </a:spcBef>
              <a:buSzPct val="65000"/>
              <a:defRPr sz="1900"/>
            </a:lvl3pPr>
            <a:lvl4pPr marL="988502" indent="-247125">
              <a:spcBef>
                <a:spcPts val="1130"/>
              </a:spcBef>
              <a:buSzPct val="65000"/>
              <a:defRPr sz="1900"/>
            </a:lvl4pPr>
            <a:lvl5pPr marL="1235627" indent="-247125">
              <a:spcBef>
                <a:spcPts val="1130"/>
              </a:spcBef>
              <a:buSzPct val="65000"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9989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IHEP-T2E Univ of Malaya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IHEP-T2E Univ of Malaya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IHEP-T2E Univ of Malaya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IHEP-T2E Univ of Malaya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IHEP-T2E Univ of Malaya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IHEP-T2E Univ of Malaya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IHEP-T2E Univ of Malaya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IHEP-T2E Univ of Malaya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r>
              <a:rPr lang="en-US" smtClean="0"/>
              <a:t>8-May-2017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IHEP-T2E Univ of Malaya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8" r:id="rId12"/>
    <p:sldLayoutId id="2147483690" r:id="rId13"/>
    <p:sldLayoutId id="2147483691" r:id="rId14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607.0745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opscience.iop.org/1742-6596/484/1/01200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1206" y="1383992"/>
            <a:ext cx="4127924" cy="2151259"/>
          </a:xfrm>
        </p:spPr>
        <p:txBody>
          <a:bodyPr>
            <a:normAutofit fontScale="85000" lnSpcReduction="20000"/>
          </a:bodyPr>
          <a:lstStyle/>
          <a:p>
            <a:r>
              <a:rPr lang="en-US" sz="2600" b="1" i="1" dirty="0" smtClean="0">
                <a:solidFill>
                  <a:schemeClr val="tx1"/>
                </a:solidFill>
              </a:rPr>
              <a:t>Barry C Barish</a:t>
            </a:r>
          </a:p>
          <a:p>
            <a:r>
              <a:rPr lang="en-US" sz="2600" i="1" dirty="0" smtClean="0">
                <a:solidFill>
                  <a:schemeClr val="tx1"/>
                </a:solidFill>
              </a:rPr>
              <a:t>Caltech</a:t>
            </a:r>
          </a:p>
          <a:p>
            <a:endParaRPr lang="en-US" sz="1300" i="1" dirty="0">
              <a:solidFill>
                <a:srgbClr val="00B0F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for the </a:t>
            </a:r>
          </a:p>
          <a:p>
            <a:pPr>
              <a:spcBef>
                <a:spcPts val="0"/>
              </a:spcBef>
            </a:pP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LIGO Scientific Collaboration</a:t>
            </a:r>
          </a:p>
          <a:p>
            <a:pPr>
              <a:spcBef>
                <a:spcPts val="0"/>
              </a:spcBef>
            </a:pP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and</a:t>
            </a:r>
          </a:p>
          <a:p>
            <a:pPr>
              <a:spcBef>
                <a:spcPts val="0"/>
              </a:spcBef>
            </a:pPr>
            <a:r>
              <a:rPr lang="en-US" sz="2000" i="1" dirty="0" smtClean="0">
                <a:solidFill>
                  <a:schemeClr val="tx1">
                    <a:lumMod val="95000"/>
                  </a:schemeClr>
                </a:solidFill>
              </a:rPr>
              <a:t>Virgo  Collaboration</a:t>
            </a:r>
          </a:p>
          <a:p>
            <a:pPr>
              <a:spcBef>
                <a:spcPts val="0"/>
              </a:spcBef>
            </a:pPr>
            <a:r>
              <a:rPr lang="en-US" sz="2600" i="1" dirty="0" smtClean="0">
                <a:solidFill>
                  <a:srgbClr val="00B0F0"/>
                </a:solidFill>
              </a:rPr>
              <a:t> </a:t>
            </a:r>
          </a:p>
          <a:p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68" y="936967"/>
            <a:ext cx="4425395" cy="350390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99623" y="162640"/>
            <a:ext cx="8949690" cy="874906"/>
          </a:xfrm>
        </p:spPr>
        <p:txBody>
          <a:bodyPr>
            <a:noAutofit/>
          </a:bodyPr>
          <a:lstStyle/>
          <a:p>
            <a:pPr algn="r"/>
            <a:r>
              <a:rPr lang="en-US" sz="3200" b="1" i="1" dirty="0" smtClean="0">
                <a:solidFill>
                  <a:srgbClr val="FFFF00"/>
                </a:solidFill>
              </a:rPr>
              <a:t>Gravitational Waves and Prospects for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Multimessenger</a:t>
            </a:r>
            <a:r>
              <a:rPr lang="en-US" sz="3200" b="1" i="1" dirty="0" smtClean="0">
                <a:solidFill>
                  <a:srgbClr val="FFFF00"/>
                </a:solidFill>
              </a:rPr>
              <a:t> Astronomy</a:t>
            </a:r>
            <a:endParaRPr lang="en-US" sz="3200" i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5" y="48014"/>
            <a:ext cx="965914" cy="774327"/>
          </a:xfrm>
          <a:prstGeom prst="rect">
            <a:avLst/>
          </a:prstGeom>
        </p:spPr>
      </p:pic>
      <p:pic>
        <p:nvPicPr>
          <p:cNvPr id="6146" name="Picture 2" descr="https://charge.wisc.edu/icecube/images/ICwebhead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48" y="3423989"/>
            <a:ext cx="2667887" cy="70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61206" y="4071540"/>
            <a:ext cx="462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IceCube</a:t>
            </a:r>
            <a:r>
              <a:rPr lang="fr-FR" dirty="0"/>
              <a:t>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Astrophysics</a:t>
            </a:r>
            <a:r>
              <a:rPr lang="fr-FR" dirty="0"/>
              <a:t> Symposium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696" y="47770"/>
            <a:ext cx="6172200" cy="397281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Sensitivity for first Observing run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31" y="554805"/>
            <a:ext cx="6442690" cy="3967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3946" y="1143092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/>
                <a:cs typeface="Arial"/>
              </a:rPr>
              <a:t>Initial LIGO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3946" y="1711542"/>
            <a:ext cx="973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/>
                <a:cs typeface="Arial"/>
              </a:rPr>
              <a:t>O1 aLIGO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33946" y="2450234"/>
            <a:ext cx="12811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/>
                <a:cs typeface="Arial"/>
              </a:rPr>
              <a:t>Design aLIGO</a:t>
            </a:r>
          </a:p>
        </p:txBody>
      </p:sp>
      <p:sp>
        <p:nvSpPr>
          <p:cNvPr id="4" name="Up-Down Arrow 3"/>
          <p:cNvSpPr/>
          <p:nvPr/>
        </p:nvSpPr>
        <p:spPr bwMode="auto">
          <a:xfrm flipH="1">
            <a:off x="5231641" y="2250992"/>
            <a:ext cx="224635" cy="499324"/>
          </a:xfrm>
          <a:prstGeom prst="up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350">
              <a:latin typeface="Times New Roman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119324" y="697096"/>
            <a:ext cx="1516550" cy="943168"/>
          </a:xfrm>
          <a:prstGeom prst="wedgeRoundRectCallout">
            <a:avLst>
              <a:gd name="adj1" fmla="val -35467"/>
              <a:gd name="adj2" fmla="val 155637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Broadband,</a:t>
            </a:r>
          </a:p>
          <a:p>
            <a:pPr algn="ctr"/>
            <a:r>
              <a:rPr lang="en-US" sz="1500" dirty="0">
                <a:latin typeface="Arial"/>
                <a:cs typeface="Arial"/>
              </a:rPr>
              <a:t>Factor ~3 improvement</a:t>
            </a:r>
          </a:p>
        </p:txBody>
      </p:sp>
      <p:sp>
        <p:nvSpPr>
          <p:cNvPr id="9" name="Up-Down Arrow 8"/>
          <p:cNvSpPr/>
          <p:nvPr/>
        </p:nvSpPr>
        <p:spPr bwMode="auto">
          <a:xfrm flipH="1">
            <a:off x="2498418" y="1092198"/>
            <a:ext cx="221303" cy="1787959"/>
          </a:xfrm>
          <a:prstGeom prst="up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350">
              <a:latin typeface="Times New Roman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2741246" y="628191"/>
            <a:ext cx="1516550" cy="928013"/>
          </a:xfrm>
          <a:prstGeom prst="wedgeRoundRectCallout">
            <a:avLst>
              <a:gd name="adj1" fmla="val -59248"/>
              <a:gd name="adj2" fmla="val 97374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At ~40 Hz, Factor ~100 improvement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10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03870" y="4519341"/>
            <a:ext cx="20590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Phys. Rev. D 93, 112004 (2016</a:t>
            </a:r>
          </a:p>
        </p:txBody>
      </p:sp>
    </p:spTree>
    <p:extLst>
      <p:ext uri="{BB962C8B-B14F-4D97-AF65-F5344CB8AC3E}">
        <p14:creationId xmlns:p14="http://schemas.microsoft.com/office/powerpoint/2010/main" val="106581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ig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73" y="2243337"/>
            <a:ext cx="5786438" cy="2443163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648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LIGO-Virgo Observing Plans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20048" y="795020"/>
            <a:ext cx="5355096" cy="1418086"/>
            <a:chOff x="1392206" y="4176713"/>
            <a:chExt cx="7140128" cy="1890781"/>
          </a:xfrm>
        </p:grpSpPr>
        <p:pic>
          <p:nvPicPr>
            <p:cNvPr id="7" name="Picture 2" descr="Figure 2"/>
            <p:cNvPicPr>
              <a:picLocks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4" t="-404" r="15767" b="14003"/>
            <a:stretch/>
          </p:blipFill>
          <p:spPr bwMode="auto">
            <a:xfrm>
              <a:off x="2365849" y="4400550"/>
              <a:ext cx="4937760" cy="1234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2209" y="4176713"/>
              <a:ext cx="1000125" cy="149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392206" y="4509924"/>
              <a:ext cx="105606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LIGO</a:t>
              </a:r>
            </a:p>
            <a:p>
              <a:endParaRPr lang="en-US" sz="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35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Virgo</a:t>
              </a:r>
            </a:p>
          </p:txBody>
        </p:sp>
        <p:pic>
          <p:nvPicPr>
            <p:cNvPr id="11266" name="Picture 2" descr="Fig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t="82138" r="14399" b="7878"/>
            <a:stretch/>
          </p:blipFill>
          <p:spPr bwMode="auto">
            <a:xfrm>
              <a:off x="1817208" y="5592006"/>
              <a:ext cx="5577840" cy="47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93505" y="4681653"/>
            <a:ext cx="22658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 Living Rev. Relativity 19 (2016), 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5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0332" y="98345"/>
            <a:ext cx="7117595" cy="480535"/>
          </a:xfrm>
        </p:spPr>
        <p:txBody>
          <a:bodyPr>
            <a:noAutofit/>
          </a:bodyPr>
          <a:lstStyle/>
          <a:p>
            <a:r>
              <a:rPr lang="en-GB" sz="3200" b="1" i="1" dirty="0" smtClean="0">
                <a:solidFill>
                  <a:srgbClr val="FFFF00"/>
                </a:solidFill>
              </a:rPr>
              <a:t>LIGO O2 Observational Run Underway</a:t>
            </a:r>
            <a:endParaRPr lang="en-GB" sz="3200" b="1" i="1" dirty="0">
              <a:solidFill>
                <a:srgbClr val="FFFF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8-May-2017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12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1487"/>
            <a:ext cx="8216721" cy="455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4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i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defRPr>
            </a:lvl1pPr>
            <a:lvl2pPr marL="557213" indent="-214313">
              <a:defRPr sz="1800" i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defRPr>
            </a:lvl2pPr>
            <a:lvl3pPr marL="857250" indent="-171450">
              <a:defRPr sz="1800" i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defRPr>
            </a:lvl3pPr>
            <a:lvl4pPr marL="1200150" indent="-171450">
              <a:defRPr sz="1800" i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defRPr>
            </a:lvl4pPr>
            <a:lvl5pPr marL="1543050" indent="-171450">
              <a:defRPr sz="1800" i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 i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 i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 i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 i="1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defRPr>
            </a:lvl9pPr>
          </a:lstStyle>
          <a:p>
            <a:fld id="{85D2FFC2-14D6-4609-B208-4E687C18422F}" type="slidenum">
              <a:rPr lang="en-US" altLang="en-US" sz="900">
                <a:solidFill>
                  <a:schemeClr val="tx2"/>
                </a:solidFill>
                <a:latin typeface="Helvetica" panose="020B0604020202020204" pitchFamily="34" charset="0"/>
              </a:rPr>
              <a:pPr/>
              <a:t>13</a:t>
            </a:fld>
            <a:endParaRPr lang="en-US" altLang="en-US" sz="900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0" y="171450"/>
            <a:ext cx="5314950" cy="571500"/>
          </a:xfrm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</a:extLst>
        </p:spPr>
        <p:txBody>
          <a:bodyPr>
            <a:noAutofit/>
          </a:bodyPr>
          <a:lstStyle/>
          <a:p>
            <a:r>
              <a:rPr lang="en-US" altLang="en-US" sz="3600" b="1" i="1" dirty="0" smtClean="0">
                <a:solidFill>
                  <a:srgbClr val="FFFF00"/>
                </a:solidFill>
              </a:rPr>
              <a:t>Compact Binary Collisions </a:t>
            </a:r>
            <a:endParaRPr lang="en-US" altLang="en-US" sz="3600" b="1" i="1" dirty="0">
              <a:solidFill>
                <a:srgbClr val="FFFF00"/>
              </a:solidFill>
            </a:endParaRP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742950"/>
            <a:ext cx="4421222" cy="4171950"/>
          </a:xfrm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Neutron Star – Neutron Star </a:t>
            </a:r>
          </a:p>
          <a:p>
            <a:pPr lvl="2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b="1" dirty="0"/>
              <a:t>waveforms are well described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Black Hole – Black Hole </a:t>
            </a:r>
          </a:p>
          <a:p>
            <a:pPr lvl="2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b="1" dirty="0"/>
              <a:t>Numerical Relativity waveforms   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altLang="en-US" sz="1800" dirty="0"/>
              <a:t>Search:  </a:t>
            </a:r>
            <a:r>
              <a:rPr lang="en-US" altLang="en-US" sz="1800" i="1" u="sng" dirty="0"/>
              <a:t>matched templates</a:t>
            </a:r>
          </a:p>
        </p:txBody>
      </p:sp>
      <p:graphicFrame>
        <p:nvGraphicFramePr>
          <p:cNvPr id="47111" name="Object 4"/>
          <p:cNvGraphicFramePr>
            <a:graphicFrameLocks noChangeAspect="1"/>
          </p:cNvGraphicFramePr>
          <p:nvPr>
            <p:extLst/>
          </p:nvPr>
        </p:nvGraphicFramePr>
        <p:xfrm>
          <a:off x="4657725" y="2270436"/>
          <a:ext cx="3177435" cy="213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Artwork" r:id="rId4" imgW="7629906" imgH="5134051" progId="Adobe.Illustrator.8">
                  <p:embed/>
                </p:oleObj>
              </mc:Choice>
              <mc:Fallback>
                <p:oleObj name="Artwork" r:id="rId4" imgW="7629906" imgH="5134051" progId="Adobe.Illustrator.8">
                  <p:embed/>
                  <p:pic>
                    <p:nvPicPr>
                      <p:cNvPr id="471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725" y="2270436"/>
                        <a:ext cx="3177435" cy="2139842"/>
                      </a:xfrm>
                      <a:prstGeom prst="rect">
                        <a:avLst/>
                      </a:prstGeom>
                      <a:solidFill>
                        <a:srgbClr val="FBFDA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12" name="Picture 5" descr="C:\My Documents\Lectures\LISAParis0009\Bbhmrg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70" y="1331715"/>
            <a:ext cx="3920386" cy="323580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 Box 7"/>
          <p:cNvSpPr txBox="1">
            <a:spLocks noChangeArrowheads="1"/>
          </p:cNvSpPr>
          <p:nvPr/>
        </p:nvSpPr>
        <p:spPr bwMode="auto">
          <a:xfrm>
            <a:off x="5538556" y="4381022"/>
            <a:ext cx="141577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“chirps”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64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Finding a weak signal in noise</a:t>
            </a:r>
            <a:endParaRPr sz="3200" b="1" i="1" dirty="0">
              <a:solidFill>
                <a:srgbClr val="FFFF00"/>
              </a:solidFill>
            </a:endParaRPr>
          </a:p>
        </p:txBody>
      </p:sp>
      <p:sp>
        <p:nvSpPr>
          <p:cNvPr id="279" name="Shape 279"/>
          <p:cNvSpPr>
            <a:spLocks noGrp="1"/>
          </p:cNvSpPr>
          <p:nvPr>
            <p:ph type="body" sz="half" idx="1"/>
          </p:nvPr>
        </p:nvSpPr>
        <p:spPr>
          <a:xfrm>
            <a:off x="213349" y="719672"/>
            <a:ext cx="4089797" cy="1559504"/>
          </a:xfrm>
          <a:prstGeom prst="rect">
            <a:avLst/>
          </a:prstGeom>
          <a:solidFill>
            <a:schemeClr val="tx2"/>
          </a:solidFill>
        </p:spPr>
        <p:txBody>
          <a:bodyPr>
            <a:normAutofit fontScale="47500" lnSpcReduction="20000"/>
          </a:bodyPr>
          <a:lstStyle/>
          <a:p>
            <a:pPr defTabSz="816311">
              <a:defRPr sz="3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lang="en-US" dirty="0"/>
              <a:t> </a:t>
            </a:r>
            <a:r>
              <a:rPr lang="en-US" sz="3200" dirty="0">
                <a:latin typeface="+mj-lt"/>
              </a:rPr>
              <a:t>“Matched filtering” lets us </a:t>
            </a:r>
            <a:r>
              <a:rPr lang="en-US" sz="3200" dirty="0" smtClean="0">
                <a:latin typeface="+mj-lt"/>
              </a:rPr>
              <a:t>find </a:t>
            </a:r>
            <a:r>
              <a:rPr lang="en-US" sz="3200" dirty="0">
                <a:latin typeface="+mj-lt"/>
              </a:rPr>
              <a:t>a weak signal submerged in noise</a:t>
            </a:r>
            <a:r>
              <a:rPr lang="en-US" sz="3200" dirty="0" smtClean="0">
                <a:latin typeface="+mj-lt"/>
              </a:rPr>
              <a:t>.</a:t>
            </a:r>
          </a:p>
          <a:p>
            <a:pPr defTabSz="816311">
              <a:defRPr sz="3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lang="en-US" sz="3200" dirty="0" smtClean="0">
                <a:latin typeface="+mj-lt"/>
              </a:rPr>
              <a:t>For calculated </a:t>
            </a:r>
            <a:r>
              <a:rPr lang="en-US" sz="3200" dirty="0">
                <a:latin typeface="+mj-lt"/>
              </a:rPr>
              <a:t>signal </a:t>
            </a:r>
            <a:r>
              <a:rPr lang="en-US" sz="3200" dirty="0" smtClean="0">
                <a:latin typeface="+mj-lt"/>
              </a:rPr>
              <a:t>waveforms, </a:t>
            </a:r>
            <a:r>
              <a:rPr lang="en-US" sz="3200" dirty="0">
                <a:latin typeface="+mj-lt"/>
              </a:rPr>
              <a:t>multiply the waveform by the </a:t>
            </a:r>
            <a:r>
              <a:rPr lang="en-US" sz="3200" dirty="0" smtClean="0">
                <a:latin typeface="+mj-lt"/>
              </a:rPr>
              <a:t>data </a:t>
            </a:r>
          </a:p>
          <a:p>
            <a:pPr defTabSz="816311">
              <a:defRPr sz="3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rPr lang="en-US" sz="3200" dirty="0" smtClean="0">
                <a:latin typeface="+mj-lt"/>
              </a:rPr>
              <a:t>Find signal from cumulative signal/noise</a:t>
            </a:r>
            <a:endParaRPr sz="3200" dirty="0">
              <a:latin typeface="+mj-lt"/>
            </a:endParaRPr>
          </a:p>
        </p:txBody>
      </p:sp>
      <p:pic>
        <p:nvPicPr>
          <p:cNvPr id="7" name="media6.mpg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729944"/>
            <a:ext cx="4427099" cy="3844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55" y="2382399"/>
            <a:ext cx="3229249" cy="26587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18207" y="2446986"/>
            <a:ext cx="2080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PHYS. REV. </a:t>
            </a:r>
            <a:r>
              <a:rPr lang="en-US" sz="1200" dirty="0" smtClean="0">
                <a:solidFill>
                  <a:srgbClr val="FF0000"/>
                </a:solidFill>
              </a:rPr>
              <a:t>X 6,041015 </a:t>
            </a:r>
            <a:r>
              <a:rPr lang="en-US" sz="1200" dirty="0">
                <a:solidFill>
                  <a:srgbClr val="FF0000"/>
                </a:solidFill>
              </a:rPr>
              <a:t>(2016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06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462"/>
            <a:ext cx="9144000" cy="5272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75881" y="113174"/>
            <a:ext cx="19698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  <a:latin typeface="+mj-lt"/>
              </a:rPr>
              <a:t>O1 </a:t>
            </a:r>
          </a:p>
          <a:p>
            <a:pPr algn="ctr"/>
            <a:r>
              <a:rPr lang="en-US" sz="3600" b="1" i="1" dirty="0" smtClean="0">
                <a:solidFill>
                  <a:srgbClr val="FFFF00"/>
                </a:solidFill>
                <a:latin typeface="+mj-lt"/>
              </a:rPr>
              <a:t>Data Run</a:t>
            </a:r>
            <a:endParaRPr lang="en-US" sz="3600" b="1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491" y="-1786"/>
            <a:ext cx="1484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Narrow"/>
              </a:rPr>
              <a:t>Image credit: LIGO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15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94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GW150914 – Black Hole Merger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16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75" y="773963"/>
            <a:ext cx="6632619" cy="39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3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68025"/>
            <a:ext cx="6926580" cy="4270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0839" y="44947"/>
            <a:ext cx="6385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Statistical Significance of GW150914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0485" y="831580"/>
            <a:ext cx="20584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Binary Coalescence Search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83252" y="1893524"/>
            <a:ext cx="2368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Phys. Rev. Lett. 116, 061102 (2016)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17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2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333" y="-67865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GW151226 – Matched Filter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956" y="655093"/>
            <a:ext cx="7527348" cy="41478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18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6512" y="0"/>
            <a:ext cx="9896353" cy="857250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“Second Event”  </a:t>
            </a:r>
            <a:r>
              <a:rPr lang="en-US" sz="3200" b="1" i="1" dirty="0">
                <a:solidFill>
                  <a:srgbClr val="FFFF00"/>
                </a:solidFill>
              </a:rPr>
              <a:t>Inspiral and </a:t>
            </a:r>
            <a:r>
              <a:rPr lang="en-US" sz="3200" b="1" i="1" dirty="0" smtClean="0">
                <a:solidFill>
                  <a:srgbClr val="FFFF00"/>
                </a:solidFill>
              </a:rPr>
              <a:t>Merger GW151226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03" y="692489"/>
            <a:ext cx="8393997" cy="40747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8274" y="995164"/>
            <a:ext cx="2617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9789"/>
                </a:solidFill>
                <a:latin typeface="ArialNarrow"/>
              </a:rPr>
              <a:t>Phys. Rev. Lett. 116, 241103 (2016)</a:t>
            </a:r>
            <a:endParaRPr lang="en-US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19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Akzidenz-Grotesk Pro Med Cnd"/>
                <a:cs typeface="Akzidenz-Grotesk Pro Med Cnd"/>
              </a:rPr>
              <a:t>Siting LIGO</a:t>
            </a:r>
            <a:endParaRPr lang="en-US" sz="3200" dirty="0">
              <a:solidFill>
                <a:schemeClr val="bg1"/>
              </a:solidFill>
              <a:latin typeface="Akzidenz-Grotesk Pro Med Cnd"/>
              <a:cs typeface="Akzidenz-Grotesk Pro Med C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9885" y="105459"/>
            <a:ext cx="210423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LIGO Sites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4487" y="737"/>
            <a:ext cx="5915025" cy="500497"/>
          </a:xfrm>
        </p:spPr>
        <p:txBody>
          <a:bodyPr>
            <a:noAutofit/>
          </a:bodyPr>
          <a:lstStyle/>
          <a:p>
            <a:r>
              <a:rPr lang="en-GB" sz="3200" b="1" i="1" dirty="0">
                <a:solidFill>
                  <a:srgbClr val="FFFF00"/>
                </a:solidFill>
              </a:rPr>
              <a:t>Measuring the parameters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1" y="764274"/>
            <a:ext cx="8331958" cy="413527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Orbits decay due to emission of gravitational waves</a:t>
            </a:r>
          </a:p>
          <a:p>
            <a:pPr lvl="1"/>
            <a:r>
              <a:rPr lang="en-GB" b="1" dirty="0" smtClean="0"/>
              <a:t>Leading order</a:t>
            </a:r>
            <a:r>
              <a:rPr lang="en-GB" dirty="0" smtClean="0"/>
              <a:t> determined by “chirp mass”</a:t>
            </a:r>
            <a:br>
              <a:rPr lang="en-GB" dirty="0" smtClean="0"/>
            </a:b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r>
              <a:rPr lang="en-GB" dirty="0" smtClean="0"/>
              <a:t>Next orders allow for measurement of mass ratio and spins</a:t>
            </a:r>
          </a:p>
          <a:p>
            <a:pPr lvl="1"/>
            <a:r>
              <a:rPr lang="en-GB" dirty="0" smtClean="0"/>
              <a:t>We directly measure the red-shifted masses (1+z) m</a:t>
            </a:r>
          </a:p>
          <a:p>
            <a:pPr lvl="1"/>
            <a:r>
              <a:rPr lang="en-GB" dirty="0" smtClean="0"/>
              <a:t>Amplitude inversely proportional to luminosity distance</a:t>
            </a:r>
          </a:p>
          <a:p>
            <a:r>
              <a:rPr lang="en-GB" dirty="0" smtClean="0"/>
              <a:t>Orbital precession occurs when spins are misaligned with orbital angular momentum – no evidence for precession.</a:t>
            </a:r>
          </a:p>
          <a:p>
            <a:r>
              <a:rPr lang="en-GB" dirty="0" smtClean="0"/>
              <a:t>Sky location, distance, binary orientation information extracted from time-delays and differences in observed amplitude and phase in the detectors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138" y="1413451"/>
            <a:ext cx="4257062" cy="76305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8-May-2017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20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912072"/>
                <a:ext cx="5025406" cy="1370539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numerical simulations fits of black hole merger to determine parameters; determine total energy radiated in gravitational waves is 3.0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0.5 </m:t>
                    </m:r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.  The system reached a peak ~3.6 x10</a:t>
                </a:r>
                <a:r>
                  <a:rPr lang="en-US" sz="1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56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ergs, and the spin of the final black hole &lt; 0.7  (not maximal spin)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sz="18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12072"/>
                <a:ext cx="5025406" cy="1370539"/>
              </a:xfrm>
              <a:blipFill rotWithShape="0">
                <a:blip r:embed="rId3"/>
                <a:stretch>
                  <a:fillRect l="-485" t="-1339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2" y="2606462"/>
            <a:ext cx="5172614" cy="2389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242" y="165371"/>
            <a:ext cx="890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+mj-lt"/>
              </a:rPr>
              <a:t>Black Hole Merger 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Parameters for GW150914</a:t>
            </a:r>
          </a:p>
        </p:txBody>
      </p:sp>
      <p:pic>
        <p:nvPicPr>
          <p:cNvPr id="9" name="Picture 8" descr="final_mass_spin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54" y="1071563"/>
            <a:ext cx="3725318" cy="387905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12091" y="4741486"/>
            <a:ext cx="2368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Phys. Rev. Lett. 116, 061102 (2016)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4962" y="1071563"/>
            <a:ext cx="2368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Phys. Rev. Lett. 116, 241102 (2016)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21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1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87" y="-64663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Second Event, Plus another Candidate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4487" y="835390"/>
            <a:ext cx="22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 2015 – Jan 2016 (4 months)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22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8292" y="696890"/>
            <a:ext cx="2080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PHYS. REV. </a:t>
            </a:r>
            <a:r>
              <a:rPr lang="en-US" sz="1200" dirty="0" smtClean="0">
                <a:solidFill>
                  <a:srgbClr val="FF0000"/>
                </a:solidFill>
              </a:rPr>
              <a:t>X 6,041015 </a:t>
            </a:r>
            <a:r>
              <a:rPr lang="en-US" sz="1200" dirty="0">
                <a:solidFill>
                  <a:srgbClr val="FF0000"/>
                </a:solidFill>
              </a:rPr>
              <a:t>(2016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043" y="632425"/>
            <a:ext cx="5023182" cy="416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31" y="664887"/>
            <a:ext cx="8408867" cy="410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88" y="-54769"/>
            <a:ext cx="8229600" cy="657247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Note: Sharp </a:t>
            </a:r>
            <a:r>
              <a:rPr lang="en-US" sz="3200" b="1" i="1" dirty="0" smtClean="0">
                <a:solidFill>
                  <a:srgbClr val="FFFF00"/>
                </a:solidFill>
              </a:rPr>
              <a:t>Signal/Noise</a:t>
            </a:r>
            <a:r>
              <a:rPr lang="en-US" sz="3200" b="1" i="1" dirty="0" smtClean="0">
                <a:solidFill>
                  <a:srgbClr val="FFFF00"/>
                </a:solidFill>
              </a:rPr>
              <a:t> Boundary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885825"/>
            <a:ext cx="30861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Steep </a:t>
            </a:r>
            <a:r>
              <a:rPr lang="en-US" sz="1800" kern="0" dirty="0"/>
              <a:t>drop in false alarm rate versus size means edge of observable space is very sharp </a:t>
            </a:r>
          </a:p>
          <a:p>
            <a:r>
              <a:rPr lang="en-US" sz="1800" kern="0" dirty="0" smtClean="0"/>
              <a:t>Narrow </a:t>
            </a:r>
            <a:r>
              <a:rPr lang="en-US" sz="1800" kern="0" dirty="0"/>
              <a:t>time window lowers probability of noise triggers linearly</a:t>
            </a:r>
          </a:p>
          <a:p>
            <a:pPr lvl="1"/>
            <a:r>
              <a:rPr lang="en-US" sz="1500" kern="0" dirty="0"/>
              <a:t>Neutrino </a:t>
            </a:r>
            <a:r>
              <a:rPr lang="en-US" sz="1500" kern="0" dirty="0" smtClean="0"/>
              <a:t>tri </a:t>
            </a:r>
            <a:r>
              <a:rPr lang="en-US" sz="1500" kern="0" dirty="0" err="1" smtClean="0"/>
              <a:t>gger</a:t>
            </a:r>
            <a:r>
              <a:rPr lang="en-US" sz="1500" kern="0" dirty="0" smtClean="0"/>
              <a:t> </a:t>
            </a:r>
            <a:r>
              <a:rPr lang="en-US" sz="1500" kern="0" dirty="0"/>
              <a:t>would help sensitivity a </a:t>
            </a:r>
            <a:r>
              <a:rPr lang="en-US" sz="1500" kern="0" dirty="0" smtClean="0"/>
              <a:t>lot more than </a:t>
            </a:r>
            <a:r>
              <a:rPr lang="en-US" sz="1500" kern="0" dirty="0"/>
              <a:t>optical </a:t>
            </a:r>
            <a:r>
              <a:rPr lang="en-US" sz="1500" kern="0" dirty="0" smtClean="0"/>
              <a:t>signals</a:t>
            </a:r>
            <a:endParaRPr lang="en-US" sz="1500" kern="0" dirty="0"/>
          </a:p>
          <a:p>
            <a:endParaRPr lang="en-US" sz="1800" kern="0" dirty="0"/>
          </a:p>
          <a:p>
            <a:endParaRPr lang="en-US" sz="1800" kern="0" dirty="0"/>
          </a:p>
          <a:p>
            <a:pPr marL="0" indent="0">
              <a:buNone/>
            </a:pPr>
            <a:endParaRPr lang="en-US" sz="1800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5348352" y="4605680"/>
            <a:ext cx="22574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O1 Burst Search  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278" y="633949"/>
            <a:ext cx="5150435" cy="389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5143630" y="1809305"/>
            <a:ext cx="2666870" cy="27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8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048" y="28575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Signal to Noise for GW Events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9622" y="976782"/>
            <a:ext cx="3998891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 smtClean="0"/>
              <a:t>Important empirical feature</a:t>
            </a:r>
          </a:p>
          <a:p>
            <a:endParaRPr lang="en-US" b="1" kern="0" dirty="0"/>
          </a:p>
          <a:p>
            <a:r>
              <a:rPr lang="en-US" sz="1800" kern="0" dirty="0" smtClean="0"/>
              <a:t>Very steep drop in false alarm rate for coincidence data!!</a:t>
            </a:r>
          </a:p>
          <a:p>
            <a:endParaRPr lang="en-US" sz="1800" kern="0" dirty="0"/>
          </a:p>
          <a:p>
            <a:endParaRPr lang="en-US" sz="1500" kern="0" dirty="0"/>
          </a:p>
          <a:p>
            <a:pPr marL="0" indent="0">
              <a:buNone/>
            </a:pPr>
            <a:endParaRPr lang="en-US" sz="1800" kern="0" dirty="0"/>
          </a:p>
          <a:p>
            <a:endParaRPr lang="en-US" sz="1800" kern="0" dirty="0"/>
          </a:p>
          <a:p>
            <a:pPr marL="0" indent="0">
              <a:buNone/>
            </a:pPr>
            <a:endParaRPr lang="en-US" sz="1800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5720500" y="653617"/>
            <a:ext cx="22574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O1 BBH Search  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39" y="695434"/>
            <a:ext cx="4230709" cy="403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Final Black Hole Masses, Spins and Distance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62" y="960120"/>
            <a:ext cx="4498624" cy="380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402" y="960122"/>
            <a:ext cx="4170969" cy="380714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25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8056" y="924730"/>
            <a:ext cx="2080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PHYS. REV. </a:t>
            </a:r>
            <a:r>
              <a:rPr lang="en-US" sz="1200" dirty="0" smtClean="0">
                <a:solidFill>
                  <a:srgbClr val="FF0000"/>
                </a:solidFill>
              </a:rPr>
              <a:t>X 6,041015 </a:t>
            </a:r>
            <a:r>
              <a:rPr lang="en-US" sz="1200" dirty="0">
                <a:solidFill>
                  <a:srgbClr val="FF0000"/>
                </a:solidFill>
              </a:rPr>
              <a:t>(2016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6718" y="1058226"/>
            <a:ext cx="2080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PHYS. REV. </a:t>
            </a:r>
            <a:r>
              <a:rPr lang="en-US" sz="1200" dirty="0" smtClean="0">
                <a:solidFill>
                  <a:srgbClr val="FF0000"/>
                </a:solidFill>
              </a:rPr>
              <a:t>X 6,041015 </a:t>
            </a:r>
            <a:r>
              <a:rPr lang="en-US" sz="1200" dirty="0">
                <a:solidFill>
                  <a:srgbClr val="FF0000"/>
                </a:solidFill>
              </a:rPr>
              <a:t>(2016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4228056"/>
            <a:ext cx="8534400" cy="6572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500" dirty="0"/>
              <a:t>Left – Comparison of BNS merger rates and O1 low spin exclusion region (blue)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500" dirty="0"/>
              <a:t>Right – Comparison of NSBH merger rates  and O1 exclusion regions for 10-1.4 Solar masses (blues)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7161" y="121444"/>
            <a:ext cx="7499336" cy="8001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Predicted Rates BNS and NSBH merger</a:t>
            </a:r>
            <a:endParaRPr lang="en-US" sz="3600" b="1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29" y="921544"/>
            <a:ext cx="9203486" cy="32996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3815925"/>
            <a:ext cx="15536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hlinkClick r:id="rId4"/>
              </a:rPr>
              <a:t>arXiv:1607.07456</a:t>
            </a:r>
            <a:endParaRPr lang="en-US" sz="15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9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65" y="432358"/>
            <a:ext cx="8390586" cy="857250"/>
          </a:xfrm>
        </p:spPr>
        <p:txBody>
          <a:bodyPr>
            <a:normAutofit fontScale="90000"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Localization LIGO O1 Events         Simulated with Virgo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27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92" y="1300217"/>
            <a:ext cx="4154119" cy="307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815" y="4456190"/>
            <a:ext cx="2920050" cy="22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074" y="1310826"/>
            <a:ext cx="4211026" cy="31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53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65538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5539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057900" y="4686300"/>
            <a:ext cx="1428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69056" tIns="34529" rIns="69056" bIns="34529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0EF822D4-0105-D048-9D49-0C934D6A346D}" type="slidenum">
              <a:rPr lang="en-US" sz="1050">
                <a:solidFill>
                  <a:srgbClr val="618FFD"/>
                </a:solidFill>
              </a:rPr>
              <a:pPr>
                <a:defRPr/>
              </a:pPr>
              <a:t>28</a:t>
            </a:fld>
            <a:endParaRPr lang="en-US" sz="1050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50" dirty="0">
              <a:solidFill>
                <a:srgbClr val="618FFD"/>
              </a:solidFill>
            </a:endParaRPr>
          </a:p>
        </p:txBody>
      </p:sp>
      <p:pic>
        <p:nvPicPr>
          <p:cNvPr id="65543" name="Picture 6" descr="WorldMapXpar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970361"/>
            <a:ext cx="6486525" cy="390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442" y="1407320"/>
            <a:ext cx="653653" cy="48339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662" y="1981200"/>
            <a:ext cx="661988" cy="4191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9856" y="2093120"/>
            <a:ext cx="706041" cy="58936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1416" y="1493045"/>
            <a:ext cx="738188" cy="50244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549" name="図 10" descr="LCGTPosterSimpleEn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/>
          <a:stretch>
            <a:fillRect/>
          </a:stretch>
        </p:blipFill>
        <p:spPr bwMode="auto">
          <a:xfrm>
            <a:off x="6728224" y="1914525"/>
            <a:ext cx="916781" cy="6191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0695" y="2431258"/>
            <a:ext cx="678656" cy="56554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69057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smtClean="0">
                <a:solidFill>
                  <a:srgbClr val="FFFF00"/>
                </a:solidFill>
                <a:latin typeface="+mj-lt"/>
                <a:cs typeface="Arial"/>
              </a:rPr>
              <a:t>GW </a:t>
            </a:r>
            <a:r>
              <a:rPr lang="en-US" sz="3200" b="1" i="1" dirty="0">
                <a:solidFill>
                  <a:srgbClr val="FFFF00"/>
                </a:solidFill>
                <a:latin typeface="+mj-lt"/>
                <a:cs typeface="Arial"/>
              </a:rPr>
              <a:t>detector </a:t>
            </a:r>
            <a:r>
              <a:rPr lang="en-US" sz="3200" b="1" i="1" dirty="0" smtClean="0">
                <a:solidFill>
                  <a:srgbClr val="FFFF00"/>
                </a:solidFill>
                <a:latin typeface="+mj-lt"/>
                <a:cs typeface="Arial"/>
              </a:rPr>
              <a:t>network by ~ 2025</a:t>
            </a:r>
            <a:endParaRPr lang="en-US" sz="3200" b="1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5553" name="TextBox 19"/>
          <p:cNvSpPr txBox="1">
            <a:spLocks noChangeArrowheads="1"/>
          </p:cNvSpPr>
          <p:nvPr/>
        </p:nvSpPr>
        <p:spPr bwMode="auto">
          <a:xfrm>
            <a:off x="4220767" y="913210"/>
            <a:ext cx="10150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50">
                <a:solidFill>
                  <a:srgbClr val="618FFD"/>
                </a:solidFill>
              </a:rPr>
              <a:t>GEO600 (HF)</a:t>
            </a:r>
          </a:p>
          <a:p>
            <a:r>
              <a:rPr lang="en-US" sz="1050">
                <a:solidFill>
                  <a:srgbClr val="618FFD"/>
                </a:solidFill>
              </a:rPr>
              <a:t>2011 </a:t>
            </a:r>
          </a:p>
        </p:txBody>
      </p:sp>
      <p:sp>
        <p:nvSpPr>
          <p:cNvPr id="65554" name="TextBox 20"/>
          <p:cNvSpPr txBox="1">
            <a:spLocks noChangeArrowheads="1"/>
          </p:cNvSpPr>
          <p:nvPr/>
        </p:nvSpPr>
        <p:spPr bwMode="auto">
          <a:xfrm>
            <a:off x="1635919" y="891779"/>
            <a:ext cx="122982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5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1050">
                <a:solidFill>
                  <a:srgbClr val="618FFD"/>
                </a:solidFill>
              </a:rPr>
              <a:t>Hanford </a:t>
            </a:r>
          </a:p>
          <a:p>
            <a:r>
              <a:rPr lang="en-US" sz="105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65555" name="TextBox 21"/>
          <p:cNvSpPr txBox="1">
            <a:spLocks noChangeArrowheads="1"/>
          </p:cNvSpPr>
          <p:nvPr/>
        </p:nvSpPr>
        <p:spPr bwMode="auto">
          <a:xfrm>
            <a:off x="1799035" y="2787254"/>
            <a:ext cx="122982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5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1050">
                <a:solidFill>
                  <a:srgbClr val="618FFD"/>
                </a:solidFill>
              </a:rPr>
              <a:t>Livingston </a:t>
            </a:r>
          </a:p>
          <a:p>
            <a:r>
              <a:rPr lang="en-US" sz="105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65556" name="TextBox 22"/>
          <p:cNvSpPr txBox="1">
            <a:spLocks noChangeArrowheads="1"/>
          </p:cNvSpPr>
          <p:nvPr/>
        </p:nvSpPr>
        <p:spPr bwMode="auto">
          <a:xfrm>
            <a:off x="4020742" y="2878932"/>
            <a:ext cx="865943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50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sz="1050" dirty="0">
                <a:solidFill>
                  <a:srgbClr val="618FFD"/>
                </a:solidFill>
              </a:rPr>
              <a:t>Virgo</a:t>
            </a:r>
          </a:p>
          <a:p>
            <a:r>
              <a:rPr lang="en-US" sz="1050" dirty="0">
                <a:solidFill>
                  <a:srgbClr val="618FFD"/>
                </a:solidFill>
              </a:rPr>
              <a:t>2016</a:t>
            </a:r>
          </a:p>
        </p:txBody>
      </p:sp>
      <p:sp>
        <p:nvSpPr>
          <p:cNvPr id="65557" name="TextBox 23"/>
          <p:cNvSpPr txBox="1">
            <a:spLocks noChangeArrowheads="1"/>
          </p:cNvSpPr>
          <p:nvPr/>
        </p:nvSpPr>
        <p:spPr bwMode="auto">
          <a:xfrm>
            <a:off x="5503070" y="3106342"/>
            <a:ext cx="8691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50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sz="1050">
                <a:solidFill>
                  <a:srgbClr val="618FFD"/>
                </a:solidFill>
              </a:rPr>
              <a:t>2022</a:t>
            </a:r>
          </a:p>
        </p:txBody>
      </p:sp>
      <p:sp>
        <p:nvSpPr>
          <p:cNvPr id="65558" name="TextBox 24"/>
          <p:cNvSpPr txBox="1">
            <a:spLocks noChangeArrowheads="1"/>
          </p:cNvSpPr>
          <p:nvPr/>
        </p:nvSpPr>
        <p:spPr bwMode="auto">
          <a:xfrm>
            <a:off x="7327107" y="2563417"/>
            <a:ext cx="6799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50">
                <a:solidFill>
                  <a:srgbClr val="618FFD"/>
                </a:solidFill>
              </a:rPr>
              <a:t>KAGRA</a:t>
            </a:r>
          </a:p>
          <a:p>
            <a:r>
              <a:rPr lang="en-US" sz="1050">
                <a:solidFill>
                  <a:srgbClr val="618FFD"/>
                </a:solidFill>
              </a:rPr>
              <a:t>2017</a:t>
            </a:r>
          </a:p>
        </p:txBody>
      </p:sp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423172" y="2400300"/>
            <a:ext cx="446484" cy="4667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8-May-2017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79E123-5C0D-3C48-A84C-217F8121E64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itle 1"/>
          <p:cNvSpPr>
            <a:spLocks noGrp="1"/>
          </p:cNvSpPr>
          <p:nvPr>
            <p:ph type="title"/>
          </p:nvPr>
        </p:nvSpPr>
        <p:spPr>
          <a:xfrm>
            <a:off x="2286000" y="200025"/>
            <a:ext cx="5429250" cy="54887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en-US" sz="3200" b="1" i="1" dirty="0" smtClean="0">
                <a:solidFill>
                  <a:srgbClr val="FFFF00"/>
                </a:solidFill>
                <a:ea typeface="ＭＳ Ｐゴシック" pitchFamily="34" charset="-128"/>
              </a:rPr>
              <a:t>Localization Capability:</a:t>
            </a:r>
            <a:br>
              <a:rPr lang="en-US" altLang="en-US" sz="3200" b="1" i="1" dirty="0" smtClean="0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 altLang="en-US" sz="3200" b="1" i="1" dirty="0" smtClean="0">
                <a:solidFill>
                  <a:srgbClr val="FFFF00"/>
                </a:solidFill>
                <a:ea typeface="ＭＳ Ｐゴシック" pitchFamily="34" charset="-128"/>
              </a:rPr>
              <a:t>LIGO-Virgo plus LIGO-India</a:t>
            </a:r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Helvetica" pitchFamily="34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Helvetica" pitchFamily="34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Helvetica" pitchFamily="34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Helvetica" pitchFamily="34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Helvetica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Helvetica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Helvetica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Helvetica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1E8FBA09-6271-476C-9613-914607C23F4D}" type="slidenum">
              <a:rPr lang="en-US" altLang="en-US" sz="600">
                <a:ea typeface="ＭＳ Ｐゴシック" pitchFamily="34" charset="-128"/>
              </a:rPr>
              <a:pPr/>
              <a:t>29</a:t>
            </a:fld>
            <a:endParaRPr lang="en-US" altLang="en-US" sz="600">
              <a:ea typeface="ＭＳ Ｐゴシック" pitchFamily="34" charset="-128"/>
            </a:endParaRPr>
          </a:p>
        </p:txBody>
      </p:sp>
      <p:pic>
        <p:nvPicPr>
          <p:cNvPr id="1946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0"/>
          <a:stretch/>
        </p:blipFill>
        <p:spPr bwMode="auto">
          <a:xfrm>
            <a:off x="1324570" y="1153282"/>
            <a:ext cx="6295430" cy="334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02726" y="4157013"/>
            <a:ext cx="2217274" cy="33483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US" sz="788" i="1" dirty="0">
                <a:solidFill>
                  <a:schemeClr val="bg1"/>
                </a:solidFill>
                <a:latin typeface="Times New Roman" pitchFamily="18" charset="0"/>
              </a:rPr>
              <a:t>S. </a:t>
            </a:r>
            <a:r>
              <a:rPr lang="en-US" sz="788" i="1" dirty="0" err="1">
                <a:solidFill>
                  <a:schemeClr val="bg1"/>
                </a:solidFill>
                <a:latin typeface="Times New Roman" pitchFamily="18" charset="0"/>
              </a:rPr>
              <a:t>Fairhurst</a:t>
            </a:r>
            <a:r>
              <a:rPr lang="en-US" sz="788" i="1" dirty="0">
                <a:solidFill>
                  <a:schemeClr val="bg1"/>
                </a:solidFill>
                <a:latin typeface="Times New Roman" pitchFamily="18" charset="0"/>
              </a:rPr>
              <a:t>, “</a:t>
            </a:r>
            <a:r>
              <a:rPr lang="en-US" altLang="ja-JP" sz="788" i="1" dirty="0">
                <a:solidFill>
                  <a:schemeClr val="bg1"/>
                </a:solidFill>
                <a:latin typeface="Times New Roman" pitchFamily="18" charset="0"/>
              </a:rPr>
              <a:t>Improved source localization with </a:t>
            </a:r>
          </a:p>
          <a:p>
            <a:r>
              <a:rPr lang="en-US" sz="788" i="1" dirty="0">
                <a:solidFill>
                  <a:schemeClr val="bg1"/>
                </a:solidFill>
                <a:latin typeface="Times New Roman" pitchFamily="18" charset="0"/>
              </a:rPr>
              <a:t>LIGO India”, </a:t>
            </a:r>
            <a:r>
              <a:rPr lang="en-US" sz="788" i="1" dirty="0">
                <a:solidFill>
                  <a:schemeClr val="bg1"/>
                </a:solidFill>
                <a:latin typeface="Times New Roman" pitchFamily="18" charset="0"/>
                <a:hlinkClick r:id="rId4"/>
              </a:rPr>
              <a:t>J. Phys.: Conf. Ser. </a:t>
            </a:r>
            <a:r>
              <a:rPr lang="en-US" sz="788" b="1" i="1" dirty="0">
                <a:solidFill>
                  <a:schemeClr val="bg1"/>
                </a:solidFill>
                <a:latin typeface="Times New Roman" pitchFamily="18" charset="0"/>
                <a:hlinkClick r:id="rId4"/>
              </a:rPr>
              <a:t>484</a:t>
            </a:r>
            <a:r>
              <a:rPr lang="en-US" sz="788" i="1" dirty="0">
                <a:solidFill>
                  <a:schemeClr val="bg1"/>
                </a:solidFill>
                <a:latin typeface="Times New Roman" pitchFamily="18" charset="0"/>
                <a:hlinkClick r:id="rId4"/>
              </a:rPr>
              <a:t> 012007</a:t>
            </a:r>
            <a:endParaRPr lang="en-US" sz="788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LIGO Colloquium Materials\A - Figures for Slides\fig08-hanford aerial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 t="7265" r="2463" b="-4623"/>
          <a:stretch/>
        </p:blipFill>
        <p:spPr bwMode="auto">
          <a:xfrm>
            <a:off x="0" y="1169582"/>
            <a:ext cx="4594678" cy="276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903" y="3659278"/>
            <a:ext cx="4518837" cy="694747"/>
          </a:xfrm>
        </p:spPr>
        <p:txBody>
          <a:bodyPr anchor="ctr">
            <a:noAutofit/>
          </a:bodyPr>
          <a:lstStyle/>
          <a:p>
            <a:r>
              <a:rPr lang="en-US" sz="2800" dirty="0" smtClean="0">
                <a:latin typeface="Akzidenz-Grotesk Pro Med Cnd"/>
                <a:cs typeface="Akzidenz-Grotesk Pro Med Cnd"/>
              </a:rPr>
              <a:t>Hanford, WA</a:t>
            </a:r>
            <a:endParaRPr lang="en-US" sz="2800" dirty="0">
              <a:latin typeface="Akzidenz-Grotesk Pro Med Cnd"/>
              <a:cs typeface="Akzidenz-Grotesk Pro Med Cnd"/>
            </a:endParaRPr>
          </a:p>
        </p:txBody>
      </p:sp>
      <p:pic>
        <p:nvPicPr>
          <p:cNvPr id="5" name="Picture 3" descr="C:\TEMP\physics today\physics today figures\aerial-livingston pic 1b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2557" r="5583" b="2529"/>
          <a:stretch/>
        </p:blipFill>
        <p:spPr>
          <a:xfrm>
            <a:off x="4805915" y="551560"/>
            <a:ext cx="4136066" cy="3891517"/>
          </a:xfr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93266" y="4356687"/>
            <a:ext cx="4518837" cy="69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kzidenz-Grotesk Pro Med Cnd"/>
                <a:cs typeface="Akzidenz-Grotesk Pro Med Cnd"/>
              </a:rPr>
              <a:t>Livingston, LA</a:t>
            </a:r>
            <a:endParaRPr lang="en-US" sz="2800" dirty="0">
              <a:latin typeface="Akzidenz-Grotesk Pro Med Cnd"/>
              <a:cs typeface="Akzidenz-Grotesk Pro Med C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051" y="311931"/>
            <a:ext cx="420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LIGO Interferometers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1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5306" y="514350"/>
            <a:ext cx="5111750" cy="4389835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4800" b="1" i="1" dirty="0" smtClean="0">
                <a:solidFill>
                  <a:srgbClr val="FFFF00"/>
                </a:solidFill>
              </a:rPr>
              <a:t>Thanks!</a:t>
            </a:r>
            <a:endParaRPr lang="en-US" sz="4800" b="1" i="1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040" y="4767263"/>
            <a:ext cx="2133600" cy="273844"/>
          </a:xfrm>
        </p:spPr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30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-688970" y="171450"/>
            <a:ext cx="6172200" cy="628650"/>
          </a:xfrm>
        </p:spPr>
        <p:txBody>
          <a:bodyPr>
            <a:normAutofit fontScale="90000"/>
          </a:bodyPr>
          <a:lstStyle/>
          <a:p>
            <a:r>
              <a:rPr lang="en-US" altLang="en-US" sz="2400" b="1" dirty="0"/>
              <a:t>What Limits </a:t>
            </a:r>
            <a:br>
              <a:rPr lang="en-US" altLang="en-US" sz="2400" b="1" dirty="0"/>
            </a:br>
            <a:r>
              <a:rPr lang="en-US" altLang="en-US" sz="2400" b="1" dirty="0"/>
              <a:t>LIGO Sensitivity? 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914400"/>
            <a:ext cx="3624364" cy="3886200"/>
          </a:xfrm>
        </p:spPr>
        <p:txBody>
          <a:bodyPr>
            <a:normAutofit fontScale="62500" lnSpcReduction="20000"/>
          </a:bodyPr>
          <a:lstStyle/>
          <a:p>
            <a:pPr>
              <a:buSzTx/>
              <a:buFont typeface="Wingdings" panose="05000000000000000000" pitchFamily="2" charset="2"/>
              <a:buChar char="§"/>
            </a:pPr>
            <a:endParaRPr lang="en-US" altLang="en-US" sz="1500" b="1" dirty="0"/>
          </a:p>
          <a:p>
            <a:pPr>
              <a:buSzTx/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Seismic </a:t>
            </a:r>
            <a:r>
              <a:rPr lang="en-US" altLang="en-US" b="1" dirty="0"/>
              <a:t>noise limits low frequencies</a:t>
            </a:r>
          </a:p>
          <a:p>
            <a:pPr marL="285750" indent="-285750"/>
            <a:endParaRPr lang="en-US" altLang="en-US" sz="900" b="1" dirty="0"/>
          </a:p>
          <a:p>
            <a:pPr>
              <a:buSzTx/>
              <a:buFont typeface="Wingdings" panose="05000000000000000000" pitchFamily="2" charset="2"/>
              <a:buChar char="§"/>
            </a:pPr>
            <a:r>
              <a:rPr lang="en-US" altLang="en-US" b="1" dirty="0"/>
              <a:t>Thermal Noise limits middle frequencies</a:t>
            </a:r>
          </a:p>
          <a:p>
            <a:pPr marL="285750" indent="-285750"/>
            <a:endParaRPr lang="en-US" altLang="en-US" sz="900" b="1" dirty="0"/>
          </a:p>
          <a:p>
            <a:pPr>
              <a:buSzTx/>
              <a:buFont typeface="Wingdings" panose="05000000000000000000" pitchFamily="2" charset="2"/>
              <a:buChar char="§"/>
            </a:pPr>
            <a:r>
              <a:rPr lang="en-US" altLang="en-US" b="1" dirty="0"/>
              <a:t>Quantum nature of light (Shot Noise) limits high frequencies</a:t>
            </a:r>
          </a:p>
          <a:p>
            <a:pPr marL="285750" indent="-285750"/>
            <a:endParaRPr lang="en-US" altLang="en-US" sz="900" b="1" dirty="0"/>
          </a:p>
          <a:p>
            <a:pPr>
              <a:buSzTx/>
              <a:buFont typeface="Wingdings" panose="05000000000000000000" pitchFamily="2" charset="2"/>
              <a:buChar char="§"/>
            </a:pPr>
            <a:r>
              <a:rPr lang="en-US" altLang="en-US" b="1" dirty="0"/>
              <a:t>Technical issues  - alignment, electronics, acoustics, </a:t>
            </a:r>
            <a:r>
              <a:rPr lang="en-US" altLang="en-US" b="1" dirty="0" err="1"/>
              <a:t>etc</a:t>
            </a:r>
            <a:r>
              <a:rPr lang="en-US" altLang="en-US" b="1" dirty="0"/>
              <a:t> limit us before we reach these design goals </a:t>
            </a:r>
          </a:p>
        </p:txBody>
      </p:sp>
      <p:pic>
        <p:nvPicPr>
          <p:cNvPr id="41991" name="Picture 4" descr="D:\LIGO Colloquium Materials\A - Figures for Slides\fig006-ligo noise sources bm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19" y="0"/>
            <a:ext cx="56671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8-May-2017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32F81-713D-471F-8BBE-BD23C35EA77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701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5s6s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8" y="629980"/>
            <a:ext cx="7474856" cy="440647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377931" y="2929958"/>
            <a:ext cx="513802" cy="63921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252390" y="3713918"/>
            <a:ext cx="0" cy="55509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854860" y="3197079"/>
            <a:ext cx="297733" cy="50536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28507" y="2202745"/>
            <a:ext cx="100649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cs typeface="Times New Roman"/>
              </a:rPr>
              <a:t>Better </a:t>
            </a:r>
          </a:p>
          <a:p>
            <a:pPr algn="ctr"/>
            <a:r>
              <a:rPr lang="en-US" b="1" dirty="0">
                <a:cs typeface="Times New Roman"/>
              </a:rPr>
              <a:t>seismic </a:t>
            </a:r>
          </a:p>
          <a:p>
            <a:pPr algn="ctr"/>
            <a:r>
              <a:rPr lang="en-US" b="1" dirty="0">
                <a:cs typeface="Times New Roman"/>
              </a:rPr>
              <a:t>isolation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7367" y="3633674"/>
            <a:ext cx="81625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cs typeface="Times New Roman"/>
              </a:rPr>
              <a:t>Higher</a:t>
            </a:r>
          </a:p>
          <a:p>
            <a:pPr algn="ctr"/>
            <a:r>
              <a:rPr lang="en-US" b="1" dirty="0">
                <a:cs typeface="Times New Roman"/>
              </a:rPr>
              <a:t>power</a:t>
            </a:r>
          </a:p>
          <a:p>
            <a:pPr algn="ctr"/>
            <a:r>
              <a:rPr lang="en-US" b="1" dirty="0">
                <a:cs typeface="Times New Roman"/>
              </a:rPr>
              <a:t>laser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3161" y="3786931"/>
            <a:ext cx="218239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Times New Roman"/>
              </a:rPr>
              <a:t>Better test </a:t>
            </a:r>
          </a:p>
          <a:p>
            <a:pPr algn="ctr"/>
            <a:r>
              <a:rPr lang="en-US" b="1" dirty="0">
                <a:cs typeface="Times New Roman"/>
              </a:rPr>
              <a:t>masses</a:t>
            </a:r>
          </a:p>
          <a:p>
            <a:pPr algn="ctr"/>
            <a:r>
              <a:rPr lang="en-US" b="1" dirty="0">
                <a:cs typeface="Times New Roman"/>
              </a:rPr>
              <a:t>and suspension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570" y="-59094"/>
            <a:ext cx="45944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</a:rPr>
              <a:t>Advanced </a:t>
            </a:r>
            <a:r>
              <a:rPr lang="en-US" sz="3600" b="1" i="1" dirty="0" smtClean="0">
                <a:solidFill>
                  <a:srgbClr val="FFFF00"/>
                </a:solidFill>
              </a:rPr>
              <a:t>LIGO GOALS </a:t>
            </a:r>
          </a:p>
          <a:p>
            <a:r>
              <a:rPr lang="en-US" sz="3600" b="1" i="1" dirty="0" smtClean="0">
                <a:solidFill>
                  <a:srgbClr val="FFFF00"/>
                </a:solidFill>
              </a:rPr>
              <a:t>GO </a:t>
            </a:r>
          </a:p>
          <a:p>
            <a:r>
              <a:rPr lang="en-US" sz="3600" b="1" i="1" dirty="0" smtClean="0">
                <a:solidFill>
                  <a:srgbClr val="FFFF00"/>
                </a:solidFill>
              </a:rPr>
              <a:t>G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1"/>
          <p:cNvSpPr>
            <a:spLocks noGrp="1"/>
          </p:cNvSpPr>
          <p:nvPr>
            <p:ph idx="1"/>
          </p:nvPr>
        </p:nvSpPr>
        <p:spPr>
          <a:xfrm>
            <a:off x="1" y="641523"/>
            <a:ext cx="5234939" cy="1503760"/>
          </a:xfrm>
        </p:spPr>
        <p:txBody>
          <a:bodyPr>
            <a:normAutofit/>
          </a:bodyPr>
          <a:lstStyle/>
          <a:p>
            <a:r>
              <a:rPr lang="en-US" altLang="en-US" sz="1800" b="1" dirty="0"/>
              <a:t>Mechanical requirements: bulk and coating thermal noise, high resonant frequency</a:t>
            </a:r>
          </a:p>
          <a:p>
            <a:r>
              <a:rPr lang="en-US" altLang="en-US" sz="1800" b="1" dirty="0"/>
              <a:t>Optical requirements: figure, scatter, homogeneity, bulk and coating absorption</a:t>
            </a:r>
          </a:p>
        </p:txBody>
      </p:sp>
      <p:sp>
        <p:nvSpPr>
          <p:cNvPr id="63491" name="Title 1"/>
          <p:cNvSpPr>
            <a:spLocks noGrp="1"/>
          </p:cNvSpPr>
          <p:nvPr>
            <p:ph type="title"/>
          </p:nvPr>
        </p:nvSpPr>
        <p:spPr>
          <a:xfrm>
            <a:off x="2720340" y="195956"/>
            <a:ext cx="3954780" cy="406003"/>
          </a:xfrm>
        </p:spPr>
        <p:txBody>
          <a:bodyPr>
            <a:noAutofit/>
          </a:bodyPr>
          <a:lstStyle/>
          <a:p>
            <a:r>
              <a:rPr lang="en-US" altLang="en-US" sz="3200" b="1" i="1" dirty="0" smtClean="0">
                <a:solidFill>
                  <a:srgbClr val="FFFF00"/>
                </a:solidFill>
              </a:rPr>
              <a:t>Mirror / Test </a:t>
            </a:r>
            <a:r>
              <a:rPr lang="en-US" altLang="en-US" sz="3200" b="1" i="1" dirty="0">
                <a:solidFill>
                  <a:srgbClr val="FFFF00"/>
                </a:solidFill>
              </a:rPr>
              <a:t>Masses</a:t>
            </a:r>
          </a:p>
        </p:txBody>
      </p:sp>
      <p:pic>
        <p:nvPicPr>
          <p:cNvPr id="63493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625"/>
          <a:stretch>
            <a:fillRect/>
          </a:stretch>
        </p:blipFill>
        <p:spPr bwMode="auto">
          <a:xfrm>
            <a:off x="5070965" y="1065184"/>
            <a:ext cx="3996242" cy="347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5" name="Group 2"/>
          <p:cNvGrpSpPr>
            <a:grpSpLocks/>
          </p:cNvGrpSpPr>
          <p:nvPr/>
        </p:nvGrpSpPr>
        <p:grpSpPr bwMode="auto">
          <a:xfrm>
            <a:off x="555396" y="1970248"/>
            <a:ext cx="2736444" cy="3070859"/>
            <a:chOff x="1019587" y="161924"/>
            <a:chExt cx="4720813" cy="3971926"/>
          </a:xfrm>
        </p:grpSpPr>
        <p:grpSp>
          <p:nvGrpSpPr>
            <p:cNvPr id="63498" name="Group 7"/>
            <p:cNvGrpSpPr>
              <a:grpSpLocks/>
            </p:cNvGrpSpPr>
            <p:nvPr/>
          </p:nvGrpSpPr>
          <p:grpSpPr bwMode="auto">
            <a:xfrm>
              <a:off x="1189038" y="161924"/>
              <a:ext cx="4551362" cy="3971926"/>
              <a:chOff x="4262438" y="1447800"/>
              <a:chExt cx="4551362" cy="3971926"/>
            </a:xfrm>
          </p:grpSpPr>
          <p:sp>
            <p:nvSpPr>
              <p:cNvPr id="63500" name="Line 26"/>
              <p:cNvSpPr>
                <a:spLocks noChangeShapeType="1"/>
              </p:cNvSpPr>
              <p:nvPr/>
            </p:nvSpPr>
            <p:spPr bwMode="auto">
              <a:xfrm>
                <a:off x="5527674" y="4633914"/>
                <a:ext cx="23813" cy="785812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prstDash val="sysDot"/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501" name="Line 25"/>
              <p:cNvSpPr>
                <a:spLocks noChangeShapeType="1"/>
              </p:cNvSpPr>
              <p:nvPr/>
            </p:nvSpPr>
            <p:spPr bwMode="auto">
              <a:xfrm>
                <a:off x="5470525" y="3552825"/>
                <a:ext cx="0" cy="984250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502" name="Line 24"/>
              <p:cNvSpPr>
                <a:spLocks noChangeShapeType="1"/>
              </p:cNvSpPr>
              <p:nvPr/>
            </p:nvSpPr>
            <p:spPr bwMode="auto">
              <a:xfrm>
                <a:off x="4847431" y="4487068"/>
                <a:ext cx="1691482" cy="7145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3503" name="Rectangle 20"/>
              <p:cNvSpPr>
                <a:spLocks noChangeArrowheads="1"/>
              </p:cNvSpPr>
              <p:nvPr/>
            </p:nvSpPr>
            <p:spPr bwMode="auto">
              <a:xfrm rot="5400000">
                <a:off x="7466013" y="3589337"/>
                <a:ext cx="374650" cy="18129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Sylfaen" panose="010A0502050306030303" pitchFamily="18" charset="0"/>
                </a:endParaRPr>
              </a:p>
            </p:txBody>
          </p:sp>
          <p:sp>
            <p:nvSpPr>
              <p:cNvPr id="63504" name="Rectangle 19"/>
              <p:cNvSpPr>
                <a:spLocks noChangeArrowheads="1"/>
              </p:cNvSpPr>
              <p:nvPr/>
            </p:nvSpPr>
            <p:spPr bwMode="auto">
              <a:xfrm>
                <a:off x="5276850" y="1662113"/>
                <a:ext cx="374650" cy="16986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Sylfaen" panose="010A0502050306030303" pitchFamily="18" charset="0"/>
                </a:endParaRPr>
              </a:p>
            </p:txBody>
          </p:sp>
          <p:sp>
            <p:nvSpPr>
              <p:cNvPr id="63505" name="Rectangle 4"/>
              <p:cNvSpPr>
                <a:spLocks noChangeArrowheads="1"/>
              </p:cNvSpPr>
              <p:nvPr/>
            </p:nvSpPr>
            <p:spPr bwMode="auto">
              <a:xfrm>
                <a:off x="5111750" y="1447800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Sylfaen" panose="010A0502050306030303" pitchFamily="18" charset="0"/>
                </a:endParaRPr>
              </a:p>
            </p:txBody>
          </p:sp>
          <p:sp>
            <p:nvSpPr>
              <p:cNvPr id="63506" name="Text Box 5"/>
              <p:cNvSpPr txBox="1">
                <a:spLocks noChangeArrowheads="1"/>
              </p:cNvSpPr>
              <p:nvPr/>
            </p:nvSpPr>
            <p:spPr bwMode="auto">
              <a:xfrm>
                <a:off x="5887927" y="1460889"/>
                <a:ext cx="1717892" cy="477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 dirty="0">
                    <a:solidFill>
                      <a:srgbClr val="FFC000"/>
                    </a:solidFill>
                    <a:ea typeface="MS PGothic" panose="020B0600070205080204" pitchFamily="34" charset="-128"/>
                  </a:rPr>
                  <a:t>Test Masses: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 dirty="0">
                    <a:solidFill>
                      <a:srgbClr val="FFC000"/>
                    </a:solidFill>
                    <a:ea typeface="MS PGothic" panose="020B0600070205080204" pitchFamily="34" charset="-128"/>
                  </a:rPr>
                  <a:t>34cm </a:t>
                </a:r>
                <a:r>
                  <a:rPr lang="en-US" altLang="en-US" sz="900" b="1" dirty="0">
                    <a:solidFill>
                      <a:srgbClr val="FFC000"/>
                    </a:solidFill>
                    <a:ea typeface="MS PGothic" panose="020B0600070205080204" pitchFamily="34" charset="-128"/>
                    <a:sym typeface="Symbol" panose="05050102010706020507" pitchFamily="18" charset="2"/>
                  </a:rPr>
                  <a:t> x 20cm</a:t>
                </a:r>
              </a:p>
            </p:txBody>
          </p:sp>
          <p:sp>
            <p:nvSpPr>
              <p:cNvPr id="63507" name="Text Box 6"/>
              <p:cNvSpPr txBox="1">
                <a:spLocks noChangeArrowheads="1"/>
              </p:cNvSpPr>
              <p:nvPr/>
            </p:nvSpPr>
            <p:spPr bwMode="auto">
              <a:xfrm>
                <a:off x="4317707" y="1457323"/>
                <a:ext cx="722716" cy="288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 dirty="0">
                    <a:solidFill>
                      <a:schemeClr val="tx2"/>
                    </a:solidFill>
                    <a:ea typeface="MS PGothic" panose="020B0600070205080204" pitchFamily="34" charset="-128"/>
                  </a:rPr>
                  <a:t>40 kg</a:t>
                </a:r>
                <a:endParaRPr lang="en-US" altLang="en-US" sz="900" b="1" dirty="0">
                  <a:solidFill>
                    <a:schemeClr val="tx2"/>
                  </a:solidFill>
                  <a:ea typeface="MS PGothic" panose="020B0600070205080204" pitchFamily="34" charset="-128"/>
                  <a:sym typeface="Symbol" panose="05050102010706020507" pitchFamily="18" charset="2"/>
                </a:endParaRPr>
              </a:p>
            </p:txBody>
          </p:sp>
          <p:sp>
            <p:nvSpPr>
              <p:cNvPr id="63508" name="Rectangle 7"/>
              <p:cNvSpPr>
                <a:spLocks noChangeArrowheads="1"/>
              </p:cNvSpPr>
              <p:nvPr/>
            </p:nvSpPr>
            <p:spPr bwMode="auto">
              <a:xfrm>
                <a:off x="5113338" y="3360738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Sylfaen" panose="010A0502050306030303" pitchFamily="18" charset="0"/>
                </a:endParaRPr>
              </a:p>
            </p:txBody>
          </p:sp>
          <p:sp>
            <p:nvSpPr>
              <p:cNvPr id="63509" name="Text Box 9"/>
              <p:cNvSpPr txBox="1">
                <a:spLocks noChangeArrowheads="1"/>
              </p:cNvSpPr>
              <p:nvPr/>
            </p:nvSpPr>
            <p:spPr bwMode="auto">
              <a:xfrm>
                <a:off x="4272409" y="3318592"/>
                <a:ext cx="722716" cy="288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 dirty="0">
                    <a:solidFill>
                      <a:schemeClr val="tx2"/>
                    </a:solidFill>
                    <a:ea typeface="MS PGothic" panose="020B0600070205080204" pitchFamily="34" charset="-128"/>
                  </a:rPr>
                  <a:t>40 kg</a:t>
                </a:r>
                <a:endParaRPr lang="en-US" altLang="en-US" sz="900" b="1" dirty="0">
                  <a:solidFill>
                    <a:schemeClr val="tx2"/>
                  </a:solidFill>
                  <a:ea typeface="MS PGothic" panose="020B0600070205080204" pitchFamily="34" charset="-128"/>
                  <a:sym typeface="Symbol" panose="05050102010706020507" pitchFamily="18" charset="2"/>
                </a:endParaRPr>
              </a:p>
            </p:txBody>
          </p:sp>
          <p:sp>
            <p:nvSpPr>
              <p:cNvPr id="63510" name="Rectangle 10"/>
              <p:cNvSpPr>
                <a:spLocks noChangeArrowheads="1"/>
              </p:cNvSpPr>
              <p:nvPr/>
            </p:nvSpPr>
            <p:spPr bwMode="auto">
              <a:xfrm rot="-5400000">
                <a:off x="6274594" y="4377531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Sylfaen" panose="010A0502050306030303" pitchFamily="18" charset="0"/>
                </a:endParaRPr>
              </a:p>
            </p:txBody>
          </p:sp>
          <p:sp>
            <p:nvSpPr>
              <p:cNvPr id="63511" name="Rectangle 11"/>
              <p:cNvSpPr>
                <a:spLocks noChangeArrowheads="1"/>
              </p:cNvSpPr>
              <p:nvPr/>
            </p:nvSpPr>
            <p:spPr bwMode="auto">
              <a:xfrm rot="-5400000">
                <a:off x="8347869" y="4379119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Sylfaen" panose="010A0502050306030303" pitchFamily="18" charset="0"/>
                </a:endParaRPr>
              </a:p>
            </p:txBody>
          </p:sp>
          <p:sp>
            <p:nvSpPr>
              <p:cNvPr id="63512" name="Rectangle 12"/>
              <p:cNvSpPr>
                <a:spLocks noChangeArrowheads="1"/>
              </p:cNvSpPr>
              <p:nvPr/>
            </p:nvSpPr>
            <p:spPr bwMode="auto">
              <a:xfrm rot="2700000">
                <a:off x="5442744" y="4112419"/>
                <a:ext cx="217488" cy="819150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Sylfaen" panose="010A0502050306030303" pitchFamily="18" charset="0"/>
                </a:endParaRPr>
              </a:p>
            </p:txBody>
          </p:sp>
          <p:sp>
            <p:nvSpPr>
              <p:cNvPr id="63513" name="Text Box 13"/>
              <p:cNvSpPr txBox="1">
                <a:spLocks noChangeArrowheads="1"/>
              </p:cNvSpPr>
              <p:nvPr/>
            </p:nvSpPr>
            <p:spPr bwMode="auto">
              <a:xfrm>
                <a:off x="4262438" y="4645025"/>
                <a:ext cx="1403885" cy="460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>
                    <a:solidFill>
                      <a:srgbClr val="FF9900"/>
                    </a:solidFill>
                    <a:ea typeface="MS PGothic" panose="020B0600070205080204" pitchFamily="34" charset="-128"/>
                  </a:rPr>
                  <a:t>BS: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>
                    <a:solidFill>
                      <a:srgbClr val="FF9900"/>
                    </a:solidFill>
                    <a:ea typeface="MS PGothic" panose="020B0600070205080204" pitchFamily="34" charset="-128"/>
                  </a:rPr>
                  <a:t>37cm </a:t>
                </a:r>
                <a:r>
                  <a:rPr lang="en-US" altLang="en-US" sz="900" b="1">
                    <a:solidFill>
                      <a:srgbClr val="FF9900"/>
                    </a:solidFill>
                    <a:ea typeface="MS PGothic" panose="020B0600070205080204" pitchFamily="34" charset="-128"/>
                    <a:sym typeface="Symbol" panose="05050102010706020507" pitchFamily="18" charset="2"/>
                  </a:rPr>
                  <a:t> x 6cm</a:t>
                </a:r>
              </a:p>
            </p:txBody>
          </p:sp>
          <p:sp>
            <p:nvSpPr>
              <p:cNvPr id="63514" name="Text Box 21"/>
              <p:cNvSpPr txBox="1">
                <a:spLocks noChangeArrowheads="1"/>
              </p:cNvSpPr>
              <p:nvPr/>
            </p:nvSpPr>
            <p:spPr bwMode="auto">
              <a:xfrm>
                <a:off x="6224587" y="4857750"/>
                <a:ext cx="978759" cy="460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>
                    <a:solidFill>
                      <a:schemeClr val="tx2"/>
                    </a:solidFill>
                    <a:ea typeface="MS PGothic" panose="020B0600070205080204" pitchFamily="34" charset="-128"/>
                  </a:rPr>
                  <a:t>ITM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>
                    <a:solidFill>
                      <a:schemeClr val="tx2"/>
                    </a:solidFill>
                    <a:ea typeface="MS PGothic" panose="020B0600070205080204" pitchFamily="34" charset="-128"/>
                  </a:rPr>
                  <a:t>T = 1.4%</a:t>
                </a:r>
                <a:endParaRPr lang="en-US" altLang="en-US" sz="900" b="1">
                  <a:solidFill>
                    <a:schemeClr val="tx2"/>
                  </a:solidFill>
                  <a:ea typeface="MS PGothic" panose="020B0600070205080204" pitchFamily="34" charset="-128"/>
                  <a:sym typeface="Symbol" panose="05050102010706020507" pitchFamily="18" charset="2"/>
                </a:endParaRPr>
              </a:p>
            </p:txBody>
          </p:sp>
          <p:sp>
            <p:nvSpPr>
              <p:cNvPr id="63515" name="AutoShape 31"/>
              <p:cNvSpPr>
                <a:spLocks noChangeArrowheads="1"/>
              </p:cNvSpPr>
              <p:nvPr/>
            </p:nvSpPr>
            <p:spPr bwMode="auto">
              <a:xfrm>
                <a:off x="6777038" y="4262438"/>
                <a:ext cx="1741487" cy="541337"/>
              </a:xfrm>
              <a:prstGeom prst="curvedRightArrow">
                <a:avLst>
                  <a:gd name="adj1" fmla="val 6981"/>
                  <a:gd name="adj2" fmla="val 26981"/>
                  <a:gd name="adj3" fmla="val 51025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Sylfaen" panose="010A0502050306030303" pitchFamily="18" charset="0"/>
                </a:endParaRPr>
              </a:p>
            </p:txBody>
          </p:sp>
          <p:sp>
            <p:nvSpPr>
              <p:cNvPr id="63516" name="Text Box 32"/>
              <p:cNvSpPr txBox="1">
                <a:spLocks noChangeArrowheads="1"/>
              </p:cNvSpPr>
              <p:nvPr/>
            </p:nvSpPr>
            <p:spPr bwMode="auto">
              <a:xfrm>
                <a:off x="5789612" y="2487470"/>
                <a:ext cx="1768475" cy="460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>
                    <a:ea typeface="MS PGothic" panose="020B0600070205080204" pitchFamily="34" charset="-128"/>
                  </a:rPr>
                  <a:t>Round-trip optical loss: 75 ppm max</a:t>
                </a:r>
              </a:p>
            </p:txBody>
          </p:sp>
          <p:sp>
            <p:nvSpPr>
              <p:cNvPr id="63517" name="Rectangle 34"/>
              <p:cNvSpPr>
                <a:spLocks noChangeArrowheads="1"/>
              </p:cNvSpPr>
              <p:nvPr/>
            </p:nvSpPr>
            <p:spPr bwMode="auto">
              <a:xfrm>
                <a:off x="5122863" y="3786188"/>
                <a:ext cx="687387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Sylfaen" panose="010A0502050306030303" pitchFamily="18" charset="0"/>
                </a:endParaRPr>
              </a:p>
            </p:txBody>
          </p:sp>
          <p:sp>
            <p:nvSpPr>
              <p:cNvPr id="63518" name="Rectangle 35"/>
              <p:cNvSpPr>
                <a:spLocks noChangeArrowheads="1"/>
              </p:cNvSpPr>
              <p:nvPr/>
            </p:nvSpPr>
            <p:spPr bwMode="auto">
              <a:xfrm rot="-5400000">
                <a:off x="5874544" y="4429919"/>
                <a:ext cx="687388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Sylfaen" panose="010A0502050306030303" pitchFamily="18" charset="0"/>
                </a:endParaRPr>
              </a:p>
            </p:txBody>
          </p:sp>
          <p:sp>
            <p:nvSpPr>
              <p:cNvPr id="63519" name="Text Box 36"/>
              <p:cNvSpPr txBox="1">
                <a:spLocks noChangeArrowheads="1"/>
              </p:cNvSpPr>
              <p:nvPr/>
            </p:nvSpPr>
            <p:spPr bwMode="auto">
              <a:xfrm>
                <a:off x="5996783" y="3587749"/>
                <a:ext cx="2094717" cy="460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Monotype Sorts" pitchFamily="2" charset="2"/>
                  <a:buChar char="l"/>
                  <a:defRPr sz="24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Monotype Sorts" pitchFamily="2" charset="2"/>
                  <a:buChar char="l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>
                    <a:solidFill>
                      <a:srgbClr val="33CC33"/>
                    </a:solidFill>
                    <a:ea typeface="MS PGothic" panose="020B0600070205080204" pitchFamily="34" charset="-128"/>
                  </a:rPr>
                  <a:t>Compensation plates: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900" b="1">
                    <a:solidFill>
                      <a:srgbClr val="33CC33"/>
                    </a:solidFill>
                    <a:ea typeface="MS PGothic" panose="020B0600070205080204" pitchFamily="34" charset="-128"/>
                  </a:rPr>
                  <a:t>34cm </a:t>
                </a:r>
                <a:r>
                  <a:rPr lang="en-US" altLang="en-US" sz="900" b="1">
                    <a:solidFill>
                      <a:srgbClr val="33CC33"/>
                    </a:solidFill>
                    <a:ea typeface="MS PGothic" panose="020B0600070205080204" pitchFamily="34" charset="-128"/>
                    <a:sym typeface="Symbol" panose="05050102010706020507" pitchFamily="18" charset="2"/>
                  </a:rPr>
                  <a:t> x 10cm</a:t>
                </a:r>
              </a:p>
            </p:txBody>
          </p:sp>
        </p:grpSp>
        <p:sp>
          <p:nvSpPr>
            <p:cNvPr id="63499" name="Line 24"/>
            <p:cNvSpPr>
              <a:spLocks noChangeShapeType="1"/>
            </p:cNvSpPr>
            <p:nvPr/>
          </p:nvSpPr>
          <p:spPr bwMode="auto">
            <a:xfrm>
              <a:off x="1019587" y="3205559"/>
              <a:ext cx="917576" cy="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10"/>
          <p:cNvGrpSpPr>
            <a:grpSpLocks/>
          </p:cNvGrpSpPr>
          <p:nvPr/>
        </p:nvGrpSpPr>
        <p:grpSpPr bwMode="auto">
          <a:xfrm>
            <a:off x="169981" y="1031725"/>
            <a:ext cx="3572018" cy="3913585"/>
            <a:chOff x="-42" y="2002"/>
            <a:chExt cx="2325" cy="2174"/>
          </a:xfrm>
        </p:grpSpPr>
        <p:pic>
          <p:nvPicPr>
            <p:cNvPr id="64527" name="Picture 211" descr="d040402_assembly_etm_suspension_&amp;_structure_-_silic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1" t="5714" r="37701" b="8002"/>
            <a:stretch>
              <a:fillRect/>
            </a:stretch>
          </p:blipFill>
          <p:spPr bwMode="auto">
            <a:xfrm>
              <a:off x="1437" y="2002"/>
              <a:ext cx="846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8" name="Rectangle 212"/>
            <p:cNvSpPr>
              <a:spLocks noChangeArrowheads="1"/>
            </p:cNvSpPr>
            <p:nvPr/>
          </p:nvSpPr>
          <p:spPr bwMode="auto">
            <a:xfrm>
              <a:off x="-31" y="2140"/>
              <a:ext cx="1628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Monotype Sorts" pitchFamily="2" charset="2"/>
                <a:buChar char="l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350" b="1" dirty="0">
                  <a:latin typeface="Tahoma" panose="020B0604030504040204" pitchFamily="34" charset="0"/>
                </a:rPr>
                <a:t>Optics Table Interface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350" b="1" dirty="0">
                  <a:latin typeface="Tahoma" panose="020B0604030504040204" pitchFamily="34" charset="0"/>
                </a:rPr>
                <a:t>(Seismic Isolation System</a:t>
              </a:r>
              <a:r>
                <a:rPr lang="en-GB" altLang="en-US" sz="900" b="1" dirty="0">
                  <a:latin typeface="Tahoma" panose="020B0604030504040204" pitchFamily="34" charset="0"/>
                </a:rPr>
                <a:t>)</a:t>
              </a:r>
              <a:endParaRPr lang="en-US" altLang="en-US" sz="900" b="1" dirty="0">
                <a:latin typeface="Tahoma" panose="020B0604030504040204" pitchFamily="34" charset="0"/>
              </a:endParaRPr>
            </a:p>
          </p:txBody>
        </p:sp>
        <p:sp>
          <p:nvSpPr>
            <p:cNvPr id="64529" name="Rectangle 213"/>
            <p:cNvSpPr>
              <a:spLocks noChangeArrowheads="1"/>
            </p:cNvSpPr>
            <p:nvPr/>
          </p:nvSpPr>
          <p:spPr bwMode="auto">
            <a:xfrm>
              <a:off x="-18" y="2647"/>
              <a:ext cx="1139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Monotype Sorts" pitchFamily="2" charset="2"/>
                <a:buChar char="l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350" b="1" dirty="0">
                  <a:latin typeface="Tahoma" panose="020B0604030504040204" pitchFamily="34" charset="0"/>
                </a:rPr>
                <a:t>Damping Controls</a:t>
              </a:r>
              <a:endParaRPr lang="en-US" altLang="en-US" sz="1350" b="1" dirty="0">
                <a:latin typeface="Tahoma" panose="020B0604030504040204" pitchFamily="34" charset="0"/>
              </a:endParaRPr>
            </a:p>
          </p:txBody>
        </p:sp>
        <p:sp>
          <p:nvSpPr>
            <p:cNvPr id="64530" name="Rectangle 214"/>
            <p:cNvSpPr>
              <a:spLocks noChangeArrowheads="1"/>
            </p:cNvSpPr>
            <p:nvPr/>
          </p:nvSpPr>
          <p:spPr bwMode="auto">
            <a:xfrm>
              <a:off x="123" y="3594"/>
              <a:ext cx="83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Monotype Sorts" pitchFamily="2" charset="2"/>
                <a:buChar char="l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350" b="1" dirty="0">
                  <a:latin typeface="Tahoma" panose="020B0604030504040204" pitchFamily="34" charset="0"/>
                </a:rPr>
                <a:t>Electrostatic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350" b="1" dirty="0">
                  <a:latin typeface="Tahoma" panose="020B0604030504040204" pitchFamily="34" charset="0"/>
                </a:rPr>
                <a:t>Actuation</a:t>
              </a:r>
              <a:endParaRPr lang="en-US" altLang="en-US" sz="1350" b="1" dirty="0">
                <a:latin typeface="Tahoma" panose="020B0604030504040204" pitchFamily="34" charset="0"/>
              </a:endParaRPr>
            </a:p>
          </p:txBody>
        </p:sp>
        <p:sp>
          <p:nvSpPr>
            <p:cNvPr id="64531" name="Rectangle 215"/>
            <p:cNvSpPr>
              <a:spLocks noChangeArrowheads="1"/>
            </p:cNvSpPr>
            <p:nvPr/>
          </p:nvSpPr>
          <p:spPr bwMode="auto">
            <a:xfrm>
              <a:off x="-42" y="3097"/>
              <a:ext cx="1196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Monotype Sorts" pitchFamily="2" charset="2"/>
                <a:buChar char="l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350" b="1" dirty="0">
                  <a:latin typeface="Tahoma" panose="020B0604030504040204" pitchFamily="34" charset="0"/>
                </a:rPr>
                <a:t>Hierarchical Global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350" b="1" dirty="0">
                  <a:latin typeface="Tahoma" panose="020B0604030504040204" pitchFamily="34" charset="0"/>
                </a:rPr>
                <a:t>Controls</a:t>
              </a:r>
              <a:endParaRPr lang="en-US" altLang="en-US" sz="1350" b="1" dirty="0">
                <a:latin typeface="Tahoma" panose="020B0604030504040204" pitchFamily="34" charset="0"/>
              </a:endParaRPr>
            </a:p>
          </p:txBody>
        </p:sp>
        <p:sp>
          <p:nvSpPr>
            <p:cNvPr id="64532" name="Line 216"/>
            <p:cNvSpPr>
              <a:spLocks noChangeShapeType="1"/>
            </p:cNvSpPr>
            <p:nvPr/>
          </p:nvSpPr>
          <p:spPr bwMode="auto">
            <a:xfrm flipV="1">
              <a:off x="1020" y="2060"/>
              <a:ext cx="583" cy="9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533" name="Line 217"/>
            <p:cNvSpPr>
              <a:spLocks noChangeShapeType="1"/>
            </p:cNvSpPr>
            <p:nvPr/>
          </p:nvSpPr>
          <p:spPr bwMode="auto">
            <a:xfrm flipV="1">
              <a:off x="1084" y="2567"/>
              <a:ext cx="444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534" name="Line 218"/>
            <p:cNvSpPr>
              <a:spLocks noChangeShapeType="1"/>
            </p:cNvSpPr>
            <p:nvPr/>
          </p:nvSpPr>
          <p:spPr bwMode="auto">
            <a:xfrm flipV="1">
              <a:off x="1106" y="2935"/>
              <a:ext cx="423" cy="2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535" name="Line 219"/>
            <p:cNvSpPr>
              <a:spLocks noChangeShapeType="1"/>
            </p:cNvSpPr>
            <p:nvPr/>
          </p:nvSpPr>
          <p:spPr bwMode="auto">
            <a:xfrm>
              <a:off x="1110" y="3191"/>
              <a:ext cx="434" cy="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536" name="Line 220"/>
            <p:cNvSpPr>
              <a:spLocks noChangeShapeType="1"/>
            </p:cNvSpPr>
            <p:nvPr/>
          </p:nvSpPr>
          <p:spPr bwMode="auto">
            <a:xfrm>
              <a:off x="988" y="3724"/>
              <a:ext cx="540" cy="10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537" name="Line 221"/>
            <p:cNvSpPr>
              <a:spLocks noChangeShapeType="1"/>
            </p:cNvSpPr>
            <p:nvPr/>
          </p:nvSpPr>
          <p:spPr bwMode="auto">
            <a:xfrm>
              <a:off x="1110" y="3182"/>
              <a:ext cx="427" cy="57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-153302" y="166389"/>
            <a:ext cx="6706502" cy="572690"/>
          </a:xfrm>
        </p:spPr>
        <p:txBody>
          <a:bodyPr>
            <a:noAutofit/>
          </a:bodyPr>
          <a:lstStyle/>
          <a:p>
            <a:r>
              <a:rPr lang="en-US" altLang="en-US" sz="3200" b="1" i="1" dirty="0">
                <a:solidFill>
                  <a:srgbClr val="FFFF00"/>
                </a:solidFill>
              </a:rPr>
              <a:t>Test Mass </a:t>
            </a:r>
            <a:br>
              <a:rPr lang="en-US" altLang="en-US" sz="3200" b="1" i="1" dirty="0">
                <a:solidFill>
                  <a:srgbClr val="FFFF00"/>
                </a:solidFill>
              </a:rPr>
            </a:br>
            <a:r>
              <a:rPr lang="en-US" altLang="en-US" sz="3200" b="1" i="1" dirty="0">
                <a:solidFill>
                  <a:srgbClr val="FFFF00"/>
                </a:solidFill>
              </a:rPr>
              <a:t>Quadruple Pendulum Suspension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 flipH="1">
            <a:off x="5985274" y="2526506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6134101" y="1719263"/>
            <a:ext cx="1083469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Sylfaen" panose="010A0502050306030303" pitchFamily="18" charset="0"/>
            </a:endParaRPr>
          </a:p>
        </p:txBody>
      </p:sp>
      <p:sp>
        <p:nvSpPr>
          <p:cNvPr id="64520" name="Rectangle 215"/>
          <p:cNvSpPr>
            <a:spLocks noChangeArrowheads="1"/>
          </p:cNvSpPr>
          <p:nvPr/>
        </p:nvSpPr>
        <p:spPr bwMode="auto">
          <a:xfrm>
            <a:off x="3888455" y="3556761"/>
            <a:ext cx="151996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350" b="1" dirty="0">
                <a:latin typeface="Tahoma" panose="020B0604030504040204" pitchFamily="34" charset="0"/>
              </a:rPr>
              <a:t>Final elements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350" b="1" dirty="0">
                <a:latin typeface="Tahoma" panose="020B0604030504040204" pitchFamily="34" charset="0"/>
              </a:rPr>
              <a:t>All Fused silica </a:t>
            </a:r>
          </a:p>
        </p:txBody>
      </p:sp>
      <p:sp>
        <p:nvSpPr>
          <p:cNvPr id="64521" name="Line 218"/>
          <p:cNvSpPr>
            <a:spLocks noChangeShapeType="1"/>
          </p:cNvSpPr>
          <p:nvPr/>
        </p:nvSpPr>
        <p:spPr bwMode="auto">
          <a:xfrm flipH="1" flipV="1">
            <a:off x="3531445" y="3536220"/>
            <a:ext cx="279797" cy="2476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2" name="Line 219"/>
          <p:cNvSpPr>
            <a:spLocks noChangeShapeType="1"/>
          </p:cNvSpPr>
          <p:nvPr/>
        </p:nvSpPr>
        <p:spPr bwMode="auto">
          <a:xfrm flipH="1">
            <a:off x="3525126" y="3926820"/>
            <a:ext cx="366713" cy="7144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3" name="Line 221"/>
          <p:cNvSpPr>
            <a:spLocks noChangeShapeType="1"/>
          </p:cNvSpPr>
          <p:nvPr/>
        </p:nvSpPr>
        <p:spPr bwMode="auto">
          <a:xfrm flipH="1">
            <a:off x="3545924" y="3968026"/>
            <a:ext cx="284753" cy="29468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pic>
        <p:nvPicPr>
          <p:cNvPr id="645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48" y="36267"/>
            <a:ext cx="2778293" cy="504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Seismic Isolation</a:t>
            </a:r>
            <a:br>
              <a:rPr lang="en-US" sz="3600" b="1" i="1" dirty="0" smtClean="0">
                <a:solidFill>
                  <a:srgbClr val="FFFF00"/>
                </a:solidFill>
              </a:rPr>
            </a:br>
            <a:r>
              <a:rPr lang="en-US" sz="3600" b="1" i="1" dirty="0" smtClean="0">
                <a:solidFill>
                  <a:srgbClr val="FFFF00"/>
                </a:solidFill>
              </a:rPr>
              <a:t>Passive / Active Multi-Stage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466" y="1366638"/>
            <a:ext cx="6144534" cy="367446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8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195514" y="1"/>
            <a:ext cx="5623322" cy="746522"/>
          </a:xfrm>
        </p:spPr>
        <p:txBody>
          <a:bodyPr>
            <a:normAutofit fontScale="90000"/>
          </a:bodyPr>
          <a:lstStyle/>
          <a:p>
            <a:r>
              <a:rPr lang="en-US" altLang="en-US" sz="3200" b="1" i="1" dirty="0">
                <a:solidFill>
                  <a:srgbClr val="FFFF00"/>
                </a:solidFill>
              </a:rPr>
              <a:t>200W </a:t>
            </a:r>
            <a:r>
              <a:rPr lang="en-US" altLang="en-US" sz="3200" b="1" i="1" dirty="0" err="1">
                <a:solidFill>
                  <a:srgbClr val="FFFF00"/>
                </a:solidFill>
              </a:rPr>
              <a:t>Nd:YAG</a:t>
            </a:r>
            <a:r>
              <a:rPr lang="en-US" altLang="en-US" sz="3200" b="1" i="1" dirty="0">
                <a:solidFill>
                  <a:srgbClr val="FFFF00"/>
                </a:solidFill>
              </a:rPr>
              <a:t> laser</a:t>
            </a:r>
            <a:br>
              <a:rPr lang="en-US" altLang="en-US" sz="3200" b="1" i="1" dirty="0">
                <a:solidFill>
                  <a:srgbClr val="FFFF00"/>
                </a:solidFill>
              </a:rPr>
            </a:br>
            <a:r>
              <a:rPr lang="en-US" altLang="en-US" sz="1500" dirty="0">
                <a:cs typeface="Helvetica" panose="020B0604020202020204" pitchFamily="34" charset="0"/>
              </a:rPr>
              <a:t>Designed and contributed by Max Planck Albert Einstein Institute</a:t>
            </a:r>
          </a:p>
        </p:txBody>
      </p:sp>
      <p:sp>
        <p:nvSpPr>
          <p:cNvPr id="62468" name="TextBox 14"/>
          <p:cNvSpPr txBox="1">
            <a:spLocks noChangeArrowheads="1"/>
          </p:cNvSpPr>
          <p:nvPr/>
        </p:nvSpPr>
        <p:spPr bwMode="auto">
          <a:xfrm>
            <a:off x="4106941" y="3530696"/>
            <a:ext cx="42712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chemeClr val="tx2"/>
                </a:solidFill>
                <a:ea typeface="MS PGothic" panose="020B0600070205080204" pitchFamily="34" charset="-128"/>
                <a:cs typeface="Helvetica" panose="020B0604020202020204" pitchFamily="34" charset="0"/>
              </a:rPr>
              <a:t>Stabilized in power and </a:t>
            </a:r>
            <a:r>
              <a:rPr lang="en-US" altLang="en-US" sz="1500" b="1" dirty="0" smtClean="0">
                <a:solidFill>
                  <a:schemeClr val="tx2"/>
                </a:solidFill>
                <a:ea typeface="MS PGothic" panose="020B0600070205080204" pitchFamily="34" charset="-128"/>
                <a:cs typeface="Helvetica" panose="020B0604020202020204" pitchFamily="34" charset="0"/>
              </a:rPr>
              <a:t>frequency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chemeClr val="tx2"/>
              </a:solidFill>
              <a:ea typeface="MS PGothic" panose="020B0600070205080204" pitchFamily="34" charset="-128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chemeClr val="tx2"/>
                </a:solidFill>
                <a:ea typeface="MS PGothic" panose="020B0600070205080204" pitchFamily="34" charset="-128"/>
                <a:cs typeface="Helvetica" panose="020B0604020202020204" pitchFamily="34" charset="0"/>
              </a:rPr>
              <a:t>Uses a monolithic master oscillator followed by injection-locked rod amplifier </a:t>
            </a:r>
          </a:p>
        </p:txBody>
      </p:sp>
      <p:pic>
        <p:nvPicPr>
          <p:cNvPr id="62469" name="Picture 9" descr="PSl_after_cable_cleanu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65" y="746523"/>
            <a:ext cx="4155269" cy="27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" y="697068"/>
            <a:ext cx="2627709" cy="384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smtClean="0"/>
              <a:t>8-May-2017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12018</TotalTime>
  <Words>783</Words>
  <Application>Microsoft Office PowerPoint</Application>
  <PresentationFormat>On-screen Show (16:9)</PresentationFormat>
  <Paragraphs>244</Paragraphs>
  <Slides>30</Slides>
  <Notes>25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MS PGothic</vt:lpstr>
      <vt:lpstr>MS PGothic</vt:lpstr>
      <vt:lpstr>Akzidenz-Grotesk Pro Med Cnd</vt:lpstr>
      <vt:lpstr>Arial</vt:lpstr>
      <vt:lpstr>Arial Black</vt:lpstr>
      <vt:lpstr>ArialNarrow</vt:lpstr>
      <vt:lpstr>Book Antiqua</vt:lpstr>
      <vt:lpstr>Calibri</vt:lpstr>
      <vt:lpstr>Cambria Math</vt:lpstr>
      <vt:lpstr>Helvetica</vt:lpstr>
      <vt:lpstr>Sylfaen</vt:lpstr>
      <vt:lpstr>Symbol</vt:lpstr>
      <vt:lpstr>Tahoma</vt:lpstr>
      <vt:lpstr>Times New Roman</vt:lpstr>
      <vt:lpstr>Wingdings</vt:lpstr>
      <vt:lpstr>Black</vt:lpstr>
      <vt:lpstr>Artwork</vt:lpstr>
      <vt:lpstr>Gravitational Waves and Prospects for Multimessenger Astronomy</vt:lpstr>
      <vt:lpstr>PowerPoint Presentation</vt:lpstr>
      <vt:lpstr>Hanford, WA</vt:lpstr>
      <vt:lpstr>What Limits  LIGO Sensitivity? </vt:lpstr>
      <vt:lpstr>PowerPoint Presentation</vt:lpstr>
      <vt:lpstr>Mirror / Test Masses</vt:lpstr>
      <vt:lpstr>Test Mass  Quadruple Pendulum Suspension</vt:lpstr>
      <vt:lpstr>Seismic Isolation Passive / Active Multi-Stage</vt:lpstr>
      <vt:lpstr>200W Nd:YAG laser Designed and contributed by Max Planck Albert Einstein Institute</vt:lpstr>
      <vt:lpstr>Sensitivity for first Observing run</vt:lpstr>
      <vt:lpstr>LIGO-Virgo Observing Plans</vt:lpstr>
      <vt:lpstr>LIGO O2 Observational Run Underway</vt:lpstr>
      <vt:lpstr>Compact Binary Collisions </vt:lpstr>
      <vt:lpstr>Finding a weak signal in noise</vt:lpstr>
      <vt:lpstr>PowerPoint Presentation</vt:lpstr>
      <vt:lpstr>GW150914 – Black Hole Merger</vt:lpstr>
      <vt:lpstr>PowerPoint Presentation</vt:lpstr>
      <vt:lpstr>GW151226 – Matched Filter</vt:lpstr>
      <vt:lpstr>“Second Event”  Inspiral and Merger GW151226</vt:lpstr>
      <vt:lpstr>Measuring the parameters</vt:lpstr>
      <vt:lpstr>PowerPoint Presentation</vt:lpstr>
      <vt:lpstr>Second Event, Plus another Candidate</vt:lpstr>
      <vt:lpstr>Note: Sharp Signal/Noise Boundary</vt:lpstr>
      <vt:lpstr>Signal to Noise for GW Events</vt:lpstr>
      <vt:lpstr>Final Black Hole Masses, Spins and Distance</vt:lpstr>
      <vt:lpstr>Predicted Rates BNS and NSBH merger</vt:lpstr>
      <vt:lpstr>Localization LIGO O1 Events         Simulated with Virgo</vt:lpstr>
      <vt:lpstr>PowerPoint Presentation</vt:lpstr>
      <vt:lpstr>Localization Capability: LIGO-Virgo plus LIGO-India</vt:lpstr>
      <vt:lpstr>PowerPoint Presentation</vt:lpstr>
    </vt:vector>
  </TitlesOfParts>
  <Company>Caltech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Somerville</dc:creator>
  <cp:lastModifiedBy>bcbarish@verizon.net</cp:lastModifiedBy>
  <cp:revision>239</cp:revision>
  <dcterms:created xsi:type="dcterms:W3CDTF">2016-02-19T01:52:59Z</dcterms:created>
  <dcterms:modified xsi:type="dcterms:W3CDTF">2017-05-07T19:13:48Z</dcterms:modified>
</cp:coreProperties>
</file>