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85" r:id="rId3"/>
  </p:sldMasterIdLst>
  <p:notesMasterIdLst>
    <p:notesMasterId r:id="rId37"/>
  </p:notesMasterIdLst>
  <p:handoutMasterIdLst>
    <p:handoutMasterId r:id="rId38"/>
  </p:handoutMasterIdLst>
  <p:sldIdLst>
    <p:sldId id="950" r:id="rId4"/>
    <p:sldId id="1048" r:id="rId5"/>
    <p:sldId id="700" r:id="rId6"/>
    <p:sldId id="595" r:id="rId7"/>
    <p:sldId id="1056" r:id="rId8"/>
    <p:sldId id="918" r:id="rId9"/>
    <p:sldId id="586" r:id="rId10"/>
    <p:sldId id="596" r:id="rId11"/>
    <p:sldId id="894" r:id="rId12"/>
    <p:sldId id="1065" r:id="rId13"/>
    <p:sldId id="971" r:id="rId14"/>
    <p:sldId id="1064" r:id="rId15"/>
    <p:sldId id="995" r:id="rId16"/>
    <p:sldId id="996" r:id="rId17"/>
    <p:sldId id="997" r:id="rId18"/>
    <p:sldId id="998" r:id="rId19"/>
    <p:sldId id="1069" r:id="rId20"/>
    <p:sldId id="1006" r:id="rId21"/>
    <p:sldId id="1007" r:id="rId22"/>
    <p:sldId id="1009" r:id="rId23"/>
    <p:sldId id="1055" r:id="rId24"/>
    <p:sldId id="1054" r:id="rId25"/>
    <p:sldId id="939" r:id="rId26"/>
    <p:sldId id="1015" r:id="rId27"/>
    <p:sldId id="1061" r:id="rId28"/>
    <p:sldId id="1026" r:id="rId29"/>
    <p:sldId id="1030" r:id="rId30"/>
    <p:sldId id="1031" r:id="rId31"/>
    <p:sldId id="1033" r:id="rId32"/>
    <p:sldId id="1053" r:id="rId33"/>
    <p:sldId id="1062" r:id="rId34"/>
    <p:sldId id="1063" r:id="rId35"/>
    <p:sldId id="104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87474"/>
    <a:srgbClr val="1C1C1C"/>
    <a:srgbClr val="7AC800"/>
    <a:srgbClr val="88DE00"/>
    <a:srgbClr val="FF4459"/>
    <a:srgbClr val="FF002D"/>
    <a:srgbClr val="FF034F"/>
    <a:srgbClr val="006100"/>
    <a:srgbClr val="007E00"/>
    <a:srgbClr val="000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8" autoAdjust="0"/>
    <p:restoredTop sz="99852" autoAdjust="0"/>
  </p:normalViewPr>
  <p:slideViewPr>
    <p:cSldViewPr snapToGrid="0" snapToObjects="1">
      <p:cViewPr varScale="1">
        <p:scale>
          <a:sx n="111" d="100"/>
          <a:sy n="111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CF355-0907-F845-B140-544946D0D4C8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8696C-22F8-FA48-AB83-517EEA9E1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55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0735A-D149-844D-862B-7A4855364F8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0ECB2-C8C3-764A-8E01-B67475803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2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772400" cy="1470025"/>
          </a:xfrm>
        </p:spPr>
        <p:txBody>
          <a:bodyPr/>
          <a:lstStyle>
            <a:lvl1pPr algn="r">
              <a:defRPr>
                <a:latin typeface="Copperplate Gothic Light"/>
                <a:cs typeface="Copperplate Gothic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86201"/>
            <a:ext cx="6400800" cy="26670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Light"/>
                <a:cs typeface="Copperplate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Chad Finley - Oskar Klein Centre, Stockholm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7772400" cy="1470025"/>
          </a:xfrm>
        </p:spPr>
        <p:txBody>
          <a:bodyPr/>
          <a:lstStyle>
            <a:lvl1pPr algn="r">
              <a:defRPr>
                <a:latin typeface="Copperplate Gothic Light"/>
                <a:cs typeface="Copperplate Gothic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86201"/>
            <a:ext cx="6400800" cy="26670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Light"/>
                <a:cs typeface="Copperplate Gothic Light"/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50" y="6557482"/>
            <a:ext cx="2381409" cy="300518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19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Chad Finley - Oskar Klein Centre, Stockholm University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54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latin typeface="Calibri"/>
              </a:rPr>
              <a:t>Chad Finley - Oskar Klein Centre, Stockholm University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87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50" y="6557482"/>
            <a:ext cx="2381409" cy="300518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19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Chad Finley - Oskar Klein Centre, Stockholm University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171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550" y="6557482"/>
            <a:ext cx="2381409" cy="300518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19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latin typeface="Calibri"/>
              </a:rPr>
              <a:t>Chad Finley - Oskar Klein Centre, Stockholm University</a:t>
            </a:r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96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4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2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4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2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6550" y="6557482"/>
            <a:ext cx="2381409" cy="300518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19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Chad Finley - Oskar Klein Centre, Stockholm University</a:t>
            </a:r>
            <a:endParaRPr lang="en-US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05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latin typeface="Calibri"/>
              </a:rPr>
              <a:t>Chad Finley - Oskar Klein Centre, Stockholm University</a:t>
            </a:r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964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6550" y="6557482"/>
            <a:ext cx="2381409" cy="300518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19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latin typeface="Calibri"/>
              </a:rPr>
              <a:t>Chad Finley - Oskar Klein Centre, Stockholm University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587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6" indent="0">
              <a:buNone/>
              <a:defRPr sz="1000"/>
            </a:lvl3pPr>
            <a:lvl4pPr marL="1371594" indent="0">
              <a:buNone/>
              <a:defRPr sz="900"/>
            </a:lvl4pPr>
            <a:lvl5pPr marL="1828792" indent="0">
              <a:buNone/>
              <a:defRPr sz="900"/>
            </a:lvl5pPr>
            <a:lvl6pPr marL="2285992" indent="0">
              <a:buNone/>
              <a:defRPr sz="900"/>
            </a:lvl6pPr>
            <a:lvl7pPr marL="2743189" indent="0">
              <a:buNone/>
              <a:defRPr sz="900"/>
            </a:lvl7pPr>
            <a:lvl8pPr marL="3200387" indent="0">
              <a:buNone/>
              <a:defRPr sz="900"/>
            </a:lvl8pPr>
            <a:lvl9pPr marL="36575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550" y="6557482"/>
            <a:ext cx="2381409" cy="300518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19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latin typeface="Calibri"/>
              </a:rPr>
              <a:t>Chad Finley - Oskar Klein Centre, Stockholm University</a:t>
            </a:r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498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4" indent="0">
              <a:buNone/>
              <a:defRPr sz="2000"/>
            </a:lvl4pPr>
            <a:lvl5pPr marL="1828792" indent="0">
              <a:buNone/>
              <a:defRPr sz="2000"/>
            </a:lvl5pPr>
            <a:lvl6pPr marL="2285992" indent="0">
              <a:buNone/>
              <a:defRPr sz="2000"/>
            </a:lvl6pPr>
            <a:lvl7pPr marL="2743189" indent="0">
              <a:buNone/>
              <a:defRPr sz="2000"/>
            </a:lvl7pPr>
            <a:lvl8pPr marL="3200387" indent="0">
              <a:buNone/>
              <a:defRPr sz="2000"/>
            </a:lvl8pPr>
            <a:lvl9pPr marL="36575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6" indent="0">
              <a:buNone/>
              <a:defRPr sz="1000"/>
            </a:lvl3pPr>
            <a:lvl4pPr marL="1371594" indent="0">
              <a:buNone/>
              <a:defRPr sz="900"/>
            </a:lvl4pPr>
            <a:lvl5pPr marL="1828792" indent="0">
              <a:buNone/>
              <a:defRPr sz="900"/>
            </a:lvl5pPr>
            <a:lvl6pPr marL="2285992" indent="0">
              <a:buNone/>
              <a:defRPr sz="900"/>
            </a:lvl6pPr>
            <a:lvl7pPr marL="2743189" indent="0">
              <a:buNone/>
              <a:defRPr sz="900"/>
            </a:lvl7pPr>
            <a:lvl8pPr marL="3200387" indent="0">
              <a:buNone/>
              <a:defRPr sz="900"/>
            </a:lvl8pPr>
            <a:lvl9pPr marL="36575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550" y="6557482"/>
            <a:ext cx="2381409" cy="300518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19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latin typeface="Calibri"/>
              </a:rPr>
              <a:t>Chad Finley - Oskar Klein Centre, Stockholm University</a:t>
            </a:r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76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50" y="6557482"/>
            <a:ext cx="2381409" cy="300518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19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Chad Finley - Oskar Klein Centre, Stockholm University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849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50" y="6557482"/>
            <a:ext cx="2381409" cy="300518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19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Chad Finley - Oskar Klein Centre, Stockholm University</a:t>
            </a: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779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772400" cy="1470025"/>
          </a:xfrm>
        </p:spPr>
        <p:txBody>
          <a:bodyPr/>
          <a:lstStyle>
            <a:lvl1pPr algn="r">
              <a:defRPr>
                <a:latin typeface="Copperplate Gothic Light"/>
                <a:cs typeface="Copperplate Gothic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86201"/>
            <a:ext cx="6400800" cy="26670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Light"/>
                <a:cs typeface="Copperplate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Chad Finley - Oskar Klein Centre, Stockholm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342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525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Chad Finley - Oskar Klein Centre, Stockholm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340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9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Chad Finley - Oskar Klein Centre, Stockholm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521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244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57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040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508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Chad Finley - Oskar Klein Centre, Stockholm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383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Chad Finley - Oskar Klein Centre, Stockholm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28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548" y="6557482"/>
            <a:ext cx="2381409" cy="3005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33399"/>
            <a:ext cx="8839200" cy="60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42781"/>
            <a:ext cx="4354901" cy="215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Avenir Book"/>
                <a:cs typeface="Avenir Book"/>
              </a:defRPr>
            </a:lvl1pPr>
          </a:lstStyle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642781"/>
            <a:ext cx="1066800" cy="215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CFF71F1-AC7C-5841-8A8B-CD25402FD2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642781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33399"/>
            <a:ext cx="8839200" cy="60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752" y="6553202"/>
            <a:ext cx="4354901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 algn="l" defTabSz="457198"/>
            <a:r>
              <a:rPr lang="en-US" smtClean="0">
                <a:latin typeface="Calibri"/>
              </a:rPr>
              <a:t>Chad Finley - Oskar Klein Centre, Stockholm University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5309" y="6553203"/>
            <a:ext cx="1066800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 defTabSz="457198"/>
            <a:fld id="{8CFF71F1-AC7C-5841-8A8B-CD25402FD2D6}" type="slidenum">
              <a:rPr lang="en-US" smtClean="0">
                <a:latin typeface="Calibri"/>
              </a:rPr>
              <a:pPr defTabSz="457198"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0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198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898" indent="-342898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47" indent="-285749" algn="l" defTabSz="45719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2pPr>
      <a:lvl3pPr marL="1142995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3pPr>
      <a:lvl4pPr marL="1600194" indent="-228599" algn="l" defTabSz="45719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4pPr>
      <a:lvl5pPr marL="2057392" indent="-228599" algn="l" defTabSz="45719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Arial"/>
        </a:defRPr>
      </a:lvl5pPr>
      <a:lvl6pPr marL="2514590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4" indent="-228599" algn="l" defTabSz="4571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33399"/>
            <a:ext cx="8839200" cy="60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42781"/>
            <a:ext cx="4354901" cy="215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Avenir Book"/>
                <a:cs typeface="Avenir Book"/>
              </a:defRPr>
            </a:lvl1pPr>
          </a:lstStyle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642781"/>
            <a:ext cx="1066800" cy="215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CFF71F1-AC7C-5841-8A8B-CD25402FD2D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50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hyperlink" Target="https://gcn.gsfc.nasa.gov/other/icecube_161210.gcn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jpg"/><Relationship Id="rId3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056040_10154702190246871_8036657662417129799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157" y="503148"/>
            <a:ext cx="8456761" cy="1470025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rPr>
              <a:t>Recent Results from the 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dirty="0" err="1" smtClean="0">
                <a:solidFill>
                  <a:schemeClr val="bg1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rPr>
              <a:t>IceCube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rPr>
              <a:t> Neutrino Observatory</a:t>
            </a:r>
            <a:endParaRPr lang="en-US" sz="2800" dirty="0">
              <a:solidFill>
                <a:schemeClr val="bg1"/>
              </a:solidFill>
              <a:effectLst>
                <a:outerShdw blurRad="50800" dist="635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57" y="2125725"/>
            <a:ext cx="8456761" cy="461049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br">
                    <a:srgbClr val="000000">
                      <a:alpha val="43000"/>
                    </a:srgbClr>
                  </a:outerShdw>
                </a:effectLst>
              </a:rPr>
              <a:t>Chad Finley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br">
                    <a:srgbClr val="000000">
                      <a:alpha val="43000"/>
                    </a:srgbClr>
                  </a:outerShdw>
                </a:effectLst>
              </a:rPr>
              <a:t>Oskar Klein Centre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br">
                    <a:srgbClr val="000000">
                      <a:alpha val="43000"/>
                    </a:srgbClr>
                  </a:outerShdw>
                </a:effectLst>
              </a:rPr>
              <a:t>Stockholm University</a:t>
            </a:r>
          </a:p>
          <a:p>
            <a:pPr algn="ctr"/>
            <a:endParaRPr lang="en-US" dirty="0" smtClean="0">
              <a:solidFill>
                <a:srgbClr val="FFFFFF"/>
              </a:solidFill>
              <a:effectLst>
                <a:outerShdw blurRad="50800" dist="508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rgbClr val="FFFFFF"/>
              </a:solidFill>
              <a:effectLst>
                <a:outerShdw blurRad="50800" dist="508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dirty="0" smtClean="0">
              <a:solidFill>
                <a:srgbClr val="FFFFFF"/>
              </a:solidFill>
              <a:effectLst>
                <a:outerShdw blurRad="50800" dist="508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rgbClr val="FFFFFF"/>
              </a:solidFill>
              <a:effectLst>
                <a:outerShdw blurRad="50800" dist="508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dirty="0" smtClean="0">
              <a:solidFill>
                <a:srgbClr val="FFFFFF"/>
              </a:solidFill>
              <a:effectLst>
                <a:outerShdw blurRad="50800" dist="508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rgbClr val="FFFFFF"/>
              </a:solidFill>
              <a:effectLst>
                <a:outerShdw blurRad="50800" dist="508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dirty="0" smtClean="0">
              <a:solidFill>
                <a:srgbClr val="FFFFFF"/>
              </a:solidFill>
              <a:effectLst>
                <a:outerShdw blurRad="50800" dist="508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dirty="0" smtClean="0">
              <a:solidFill>
                <a:srgbClr val="FFFFFF"/>
              </a:solidFill>
              <a:effectLst>
                <a:outerShdw blurRad="50800" dist="508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FFFFFF"/>
                </a:solidFill>
                <a:effectLst>
                  <a:outerShdw blurRad="50800" dist="50800" dir="2700000" algn="br">
                    <a:srgbClr val="000000">
                      <a:alpha val="43000"/>
                    </a:srgbClr>
                  </a:outerShdw>
                </a:effectLst>
              </a:rPr>
              <a:t>IPA, Madison WI </a:t>
            </a:r>
            <a:endParaRPr lang="en-US" dirty="0" smtClean="0">
              <a:solidFill>
                <a:srgbClr val="FFFFFF"/>
              </a:solidFill>
              <a:effectLst>
                <a:outerShdw blurRad="50800" dist="50800" dir="2700000" algn="br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800" dirty="0" smtClean="0">
                <a:solidFill>
                  <a:srgbClr val="FFFFFF"/>
                </a:solidFill>
                <a:effectLst>
                  <a:outerShdw blurRad="50800" dist="50800" dir="2700000" algn="br">
                    <a:srgbClr val="000000">
                      <a:alpha val="43000"/>
                    </a:srgbClr>
                  </a:outerShdw>
                </a:effectLst>
              </a:rPr>
              <a:t>2017 May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4001"/>
            <a:ext cx="2562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pperplate Gothic Light"/>
                <a:cs typeface="Copperplate Gothic Light"/>
              </a:rPr>
              <a:t>Photo: Martin Wolf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82268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152400" y="0"/>
            <a:ext cx="8839200" cy="533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Starting Event Analyses</a:t>
            </a:r>
            <a:endParaRPr lang="en-US" dirty="0"/>
          </a:p>
        </p:txBody>
      </p:sp>
      <p:pic>
        <p:nvPicPr>
          <p:cNvPr id="4" name="Picture 3" descr="Screen Shot 2014-09-28 at 9.4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82" y="908183"/>
            <a:ext cx="3679156" cy="33365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831" y="4427850"/>
            <a:ext cx="2726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venir Book"/>
                <a:cs typeface="Avenir Book"/>
              </a:rPr>
              <a:t>HESE (High Energy </a:t>
            </a:r>
          </a:p>
          <a:p>
            <a:r>
              <a:rPr lang="en-US" sz="2000" b="1" dirty="0" smtClean="0">
                <a:latin typeface="Avenir Book"/>
                <a:cs typeface="Avenir Book"/>
              </a:rPr>
              <a:t>Starting Events):</a:t>
            </a:r>
          </a:p>
          <a:p>
            <a:pPr marL="269875" indent="-269875">
              <a:buFontTx/>
              <a:buChar char="-"/>
            </a:pPr>
            <a:r>
              <a:rPr lang="en-US" sz="2000" dirty="0" smtClean="0">
                <a:latin typeface="Avenir Book"/>
                <a:cs typeface="Avenir Book"/>
              </a:rPr>
              <a:t>Do not start in veto region</a:t>
            </a:r>
          </a:p>
          <a:p>
            <a:pPr marL="269875" indent="-269875">
              <a:buFontTx/>
              <a:buChar char="-"/>
            </a:pPr>
            <a:r>
              <a:rPr lang="en-US" sz="2000" dirty="0" smtClean="0">
                <a:latin typeface="Avenir Book"/>
                <a:cs typeface="Avenir Book"/>
              </a:rPr>
              <a:t>Have at least 6000 photoelectrons</a:t>
            </a:r>
            <a:endParaRPr lang="en-US" sz="2000" dirty="0">
              <a:latin typeface="Avenir Book"/>
              <a:cs typeface="Avenir Book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16315" y="1010148"/>
            <a:ext cx="1060343" cy="2248620"/>
          </a:xfrm>
          <a:prstGeom prst="straightConnector1">
            <a:avLst/>
          </a:prstGeom>
          <a:ln w="60325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129345" y="1056752"/>
            <a:ext cx="454433" cy="699052"/>
          </a:xfrm>
          <a:prstGeom prst="straightConnector1">
            <a:avLst/>
          </a:prstGeom>
          <a:ln w="60325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40996" y="963544"/>
            <a:ext cx="256347" cy="314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80367" y="952832"/>
            <a:ext cx="256347" cy="314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560471" y="602367"/>
            <a:ext cx="43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ν</a:t>
            </a:r>
            <a:r>
              <a:rPr lang="en-US" sz="2400" baseline="-25000" dirty="0" err="1" smtClean="0"/>
              <a:t>μ</a:t>
            </a:r>
            <a:endParaRPr lang="en-US" sz="2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007497" y="533400"/>
            <a:ext cx="43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</a:t>
            </a:r>
            <a:endParaRPr lang="en-US" sz="2400" dirty="0"/>
          </a:p>
        </p:txBody>
      </p:sp>
      <p:pic>
        <p:nvPicPr>
          <p:cNvPr id="19" name="Picture 18" descr="Bert.jpg"/>
          <p:cNvPicPr>
            <a:picLocks noChangeAspect="1"/>
          </p:cNvPicPr>
          <p:nvPr/>
        </p:nvPicPr>
        <p:blipFill>
          <a:blip r:embed="rId3"/>
          <a:srcRect l="958" t="954" r="958" b="10490"/>
          <a:stretch>
            <a:fillRect/>
          </a:stretch>
        </p:blipFill>
        <p:spPr>
          <a:xfrm>
            <a:off x="91755" y="585918"/>
            <a:ext cx="4481076" cy="4062668"/>
          </a:xfrm>
          <a:prstGeom prst="rect">
            <a:avLst/>
          </a:prstGeom>
        </p:spPr>
      </p:pic>
      <p:pic>
        <p:nvPicPr>
          <p:cNvPr id="20" name="Picture 19" descr="Ernie.jpg"/>
          <p:cNvPicPr>
            <a:picLocks noChangeAspect="1"/>
          </p:cNvPicPr>
          <p:nvPr/>
        </p:nvPicPr>
        <p:blipFill rotWithShape="1">
          <a:blip r:embed="rId4"/>
          <a:srcRect l="-773" t="831" r="960" b="35082"/>
          <a:stretch/>
        </p:blipFill>
        <p:spPr>
          <a:xfrm>
            <a:off x="0" y="3598013"/>
            <a:ext cx="4572831" cy="2955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427" y="1063872"/>
            <a:ext cx="269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cs typeface="American Typewriter"/>
              </a:rPr>
              <a:t>“Bert”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merican Typewriter"/>
              </a:rPr>
              <a:t>1050 </a:t>
            </a:r>
            <a:r>
              <a:rPr lang="en-US" sz="2000" dirty="0" smtClean="0">
                <a:solidFill>
                  <a:schemeClr val="bg1"/>
                </a:solidFill>
              </a:rPr>
              <a:t>± 140  </a:t>
            </a:r>
            <a:r>
              <a:rPr lang="en-US" sz="2000" dirty="0" err="1" smtClean="0">
                <a:solidFill>
                  <a:schemeClr val="bg1"/>
                </a:solidFill>
                <a:cs typeface="American Typewriter"/>
              </a:rPr>
              <a:t>TeV</a:t>
            </a:r>
            <a:endParaRPr lang="en-US" sz="2000" dirty="0">
              <a:solidFill>
                <a:schemeClr val="bg1"/>
              </a:solidFill>
              <a:cs typeface="American Typewrit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5675317"/>
            <a:ext cx="2845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cs typeface="American Typewriter"/>
              </a:rPr>
              <a:t>“Ernie”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merican Typewriter"/>
              </a:rPr>
              <a:t>1150 </a:t>
            </a:r>
            <a:r>
              <a:rPr lang="en-US" sz="2000" dirty="0" smtClean="0">
                <a:solidFill>
                  <a:schemeClr val="bg1"/>
                </a:solidFill>
              </a:rPr>
              <a:t>± 140 </a:t>
            </a:r>
            <a:r>
              <a:rPr lang="en-US" sz="2000" dirty="0" smtClean="0">
                <a:solidFill>
                  <a:schemeClr val="bg1"/>
                </a:solidFill>
                <a:cs typeface="American Typewri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merican Typewriter"/>
              </a:rPr>
              <a:t>TeV</a:t>
            </a:r>
            <a:endParaRPr lang="en-US" sz="2000" dirty="0">
              <a:solidFill>
                <a:schemeClr val="bg1"/>
              </a:solidFill>
              <a:cs typeface="American Typewriter"/>
            </a:endParaRPr>
          </a:p>
        </p:txBody>
      </p:sp>
      <p:pic>
        <p:nvPicPr>
          <p:cNvPr id="17" name="Picture 16" descr="131122H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49" y="4215342"/>
            <a:ext cx="1906702" cy="24274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6292" y="3625873"/>
            <a:ext cx="156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PeV</a:t>
            </a:r>
            <a:r>
              <a:rPr lang="en-US" sz="2400" dirty="0" smtClean="0">
                <a:solidFill>
                  <a:schemeClr val="bg1"/>
                </a:solidFill>
              </a:rPr>
              <a:t> Events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4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Energy Starting Events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Screen Shot 2015-01-18 at 10.1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63" y="533399"/>
            <a:ext cx="3287785" cy="60228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568" y="804545"/>
            <a:ext cx="44523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ook"/>
                <a:cs typeface="Avenir Book"/>
              </a:rPr>
              <a:t>More sophisticated analysis:  </a:t>
            </a:r>
          </a:p>
          <a:p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  Nested layering of vetoes</a:t>
            </a:r>
          </a:p>
          <a:p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>
                <a:latin typeface="Avenir Book"/>
                <a:cs typeface="Avenir Book"/>
              </a:rPr>
              <a:t> </a:t>
            </a:r>
            <a:r>
              <a:rPr lang="en-US" sz="2000" dirty="0" smtClean="0">
                <a:latin typeface="Avenir Book"/>
                <a:cs typeface="Avenir Book"/>
              </a:rPr>
              <a:t> Lower-energy neutrinos retained if starting deep within detector</a:t>
            </a:r>
          </a:p>
          <a:p>
            <a:endParaRPr lang="en-US" sz="2000" dirty="0">
              <a:latin typeface="Avenir Book"/>
              <a:cs typeface="Avenir Book"/>
            </a:endParaRPr>
          </a:p>
          <a:p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First 2-year analysis:   388 events</a:t>
            </a:r>
            <a:endParaRPr lang="en-US" sz="2000" dirty="0">
              <a:latin typeface="Avenir Book"/>
              <a:cs typeface="Avenir Book"/>
            </a:endParaRPr>
          </a:p>
          <a:p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Both starting tracks and cascades</a:t>
            </a:r>
          </a:p>
          <a:p>
            <a:endParaRPr lang="en-US" sz="2000" dirty="0" smtClean="0">
              <a:latin typeface="Avenir Book"/>
              <a:cs typeface="Avenir Book"/>
            </a:endParaRPr>
          </a:p>
          <a:p>
            <a:endParaRPr lang="en-US" sz="2000" dirty="0" smtClean="0">
              <a:latin typeface="Avenir Book"/>
              <a:cs typeface="Avenir Book"/>
            </a:endParaRPr>
          </a:p>
          <a:p>
            <a:r>
              <a:rPr lang="en-US" sz="2000" dirty="0" smtClean="0">
                <a:latin typeface="Avenir Book"/>
                <a:cs typeface="Avenir Book"/>
              </a:rPr>
              <a:t>Best-fit:  87 ± 14 </a:t>
            </a:r>
            <a:r>
              <a:rPr lang="en-US" sz="2000" dirty="0" err="1" smtClean="0">
                <a:latin typeface="Avenir Book"/>
                <a:cs typeface="Avenir Book"/>
              </a:rPr>
              <a:t>astrophys</a:t>
            </a:r>
            <a:r>
              <a:rPr lang="en-US" sz="2000" dirty="0" smtClean="0">
                <a:latin typeface="Avenir Book"/>
                <a:cs typeface="Avenir Book"/>
              </a:rPr>
              <a:t>. neutrinos</a:t>
            </a:r>
          </a:p>
          <a:p>
            <a:endParaRPr lang="en-US" sz="2000" dirty="0" smtClean="0">
              <a:latin typeface="Avenir Book"/>
              <a:cs typeface="Avenir Book"/>
            </a:endParaRPr>
          </a:p>
          <a:p>
            <a:endParaRPr lang="en-US" sz="2000" dirty="0">
              <a:latin typeface="Avenir Book"/>
              <a:cs typeface="Avenir Book"/>
            </a:endParaRPr>
          </a:p>
          <a:p>
            <a:r>
              <a:rPr lang="en-US" sz="2000" dirty="0">
                <a:latin typeface="Avenir Book"/>
                <a:cs typeface="Avenir Book"/>
              </a:rPr>
              <a:t>PRD 91:022001 (2014</a:t>
            </a:r>
            <a:r>
              <a:rPr lang="en-US" sz="2000" dirty="0" smtClean="0">
                <a:latin typeface="Avenir Book"/>
                <a:cs typeface="Avenir Book"/>
              </a:rPr>
              <a:t>)</a:t>
            </a:r>
            <a:endParaRPr lang="en-US" sz="2000" dirty="0">
              <a:latin typeface="Avenir Book"/>
              <a:cs typeface="Avenir Book"/>
            </a:endParaRPr>
          </a:p>
          <a:p>
            <a:endParaRPr lang="en-US" sz="20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4300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Energy Starting Events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7-05-04 at 3.27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28"/>
            <a:ext cx="9144000" cy="4753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008" y="5546114"/>
            <a:ext cx="854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Best</a:t>
            </a:r>
            <a:r>
              <a:rPr lang="en-US" sz="2000" dirty="0">
                <a:latin typeface="Avenir Book"/>
                <a:cs typeface="Avenir Book"/>
              </a:rPr>
              <a:t>-fit astrophysical spectral index E</a:t>
            </a:r>
            <a:r>
              <a:rPr lang="en-US" sz="2000" baseline="30000" dirty="0">
                <a:latin typeface="Avenir Book"/>
                <a:cs typeface="Avenir Book"/>
              </a:rPr>
              <a:t>-</a:t>
            </a:r>
            <a:r>
              <a:rPr lang="en-US" sz="2000" baseline="30000" dirty="0" err="1" smtClean="0">
                <a:latin typeface="Avenir Book"/>
                <a:cs typeface="Avenir Book"/>
              </a:rPr>
              <a:t>γ</a:t>
            </a:r>
            <a:r>
              <a:rPr lang="en-US" sz="2000" dirty="0">
                <a:latin typeface="Avenir Book"/>
                <a:cs typeface="Avenir Book"/>
              </a:rPr>
              <a:t>:</a:t>
            </a:r>
            <a:r>
              <a:rPr lang="en-US" sz="2000" dirty="0" smtClean="0">
                <a:latin typeface="Avenir Book"/>
                <a:cs typeface="Avenir Book"/>
              </a:rPr>
              <a:t>        </a:t>
            </a:r>
            <a:r>
              <a:rPr lang="en-US" sz="2000" dirty="0" err="1">
                <a:latin typeface="Avenir Book"/>
                <a:cs typeface="Avenir Book"/>
              </a:rPr>
              <a:t>γ</a:t>
            </a:r>
            <a:r>
              <a:rPr lang="en-US" sz="2000" dirty="0">
                <a:latin typeface="Avenir Book"/>
                <a:cs typeface="Avenir Book"/>
              </a:rPr>
              <a:t> = 2.46 ± 0.12</a:t>
            </a:r>
          </a:p>
          <a:p>
            <a:pPr algn="ctr"/>
            <a:endParaRPr lang="en-US" dirty="0" smtClean="0">
              <a:latin typeface="Avenir Book"/>
              <a:cs typeface="Avenir Book"/>
            </a:endParaRP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For the neutrino energy range  20 </a:t>
            </a:r>
            <a:r>
              <a:rPr lang="en-US" dirty="0" err="1" smtClean="0">
                <a:latin typeface="Avenir Book"/>
                <a:cs typeface="Avenir Book"/>
              </a:rPr>
              <a:t>TeV</a:t>
            </a:r>
            <a:r>
              <a:rPr lang="en-US" dirty="0" smtClean="0">
                <a:latin typeface="Avenir Book"/>
                <a:cs typeface="Avenir Book"/>
              </a:rPr>
              <a:t> – 2 </a:t>
            </a:r>
            <a:r>
              <a:rPr lang="en-US" dirty="0" err="1" smtClean="0">
                <a:latin typeface="Avenir Book"/>
                <a:cs typeface="Avenir Book"/>
              </a:rPr>
              <a:t>PeV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1770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Muon</a:t>
            </a:r>
            <a:r>
              <a:rPr lang="en-US" dirty="0" smtClean="0"/>
              <a:t> Neutrino Diffuse 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707" y="527452"/>
            <a:ext cx="347014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Complementary analysis to Starting Event analysis</a:t>
            </a: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Allow tracks to </a:t>
            </a:r>
            <a:r>
              <a:rPr lang="en-US" dirty="0">
                <a:latin typeface="Avenir Book"/>
                <a:cs typeface="Avenir Book"/>
              </a:rPr>
              <a:t>enter from </a:t>
            </a:r>
            <a:r>
              <a:rPr lang="en-US" u="sng" dirty="0">
                <a:solidFill>
                  <a:srgbClr val="376092"/>
                </a:solidFill>
                <a:latin typeface="Avenir Book"/>
                <a:cs typeface="Avenir Book"/>
              </a:rPr>
              <a:t>outside</a:t>
            </a:r>
            <a:r>
              <a:rPr lang="en-US" dirty="0">
                <a:solidFill>
                  <a:srgbClr val="376092"/>
                </a:solidFill>
                <a:latin typeface="Avenir Book"/>
                <a:cs typeface="Avenir Boo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detector</a:t>
            </a:r>
            <a:endParaRPr lang="en-US" dirty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U</a:t>
            </a:r>
            <a:r>
              <a:rPr lang="en-US" dirty="0" smtClean="0">
                <a:latin typeface="Avenir Book"/>
                <a:cs typeface="Avenir Book"/>
              </a:rPr>
              <a:t>se </a:t>
            </a:r>
            <a:r>
              <a:rPr lang="en-US" dirty="0">
                <a:latin typeface="Avenir Book"/>
                <a:cs typeface="Avenir Book"/>
              </a:rPr>
              <a:t>Earth as filter against </a:t>
            </a:r>
            <a:r>
              <a:rPr lang="en-US" dirty="0" err="1">
                <a:latin typeface="Avenir Book"/>
                <a:cs typeface="Avenir Book"/>
              </a:rPr>
              <a:t>muons</a:t>
            </a:r>
            <a:r>
              <a:rPr lang="en-US" dirty="0">
                <a:latin typeface="Avenir Book"/>
                <a:cs typeface="Avenir Book"/>
              </a:rPr>
              <a:t> from cosmic rays</a:t>
            </a:r>
          </a:p>
          <a:p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err="1" smtClean="0">
                <a:latin typeface="Avenir Book"/>
                <a:cs typeface="Avenir Book"/>
              </a:rPr>
              <a:t>muon</a:t>
            </a:r>
            <a:r>
              <a:rPr lang="en-US" dirty="0" smtClean="0">
                <a:latin typeface="Avenir Book"/>
                <a:cs typeface="Avenir Book"/>
              </a:rPr>
              <a:t> neutrino analysis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23" name="Picture 22" descr="Picture 3b.jpg"/>
          <p:cNvPicPr>
            <a:picLocks noChangeAspect="1"/>
          </p:cNvPicPr>
          <p:nvPr/>
        </p:nvPicPr>
        <p:blipFill rotWithShape="1">
          <a:blip r:embed="rId2"/>
          <a:srcRect t="-1" b="13642"/>
          <a:stretch/>
        </p:blipFill>
        <p:spPr>
          <a:xfrm>
            <a:off x="3588853" y="781063"/>
            <a:ext cx="5564861" cy="27131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47068" y="2713465"/>
            <a:ext cx="40782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ν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μ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charged current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47068" y="2881786"/>
            <a:ext cx="512693" cy="524290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84168" y="5157192"/>
            <a:ext cx="762000" cy="8197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923928" y="4449999"/>
            <a:ext cx="4968552" cy="0"/>
          </a:xfrm>
          <a:prstGeom prst="line">
            <a:avLst/>
          </a:prstGeom>
          <a:ln w="254000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199471" y="5760394"/>
            <a:ext cx="2863304" cy="6965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923928" y="6237312"/>
            <a:ext cx="4968552" cy="0"/>
          </a:xfrm>
          <a:prstGeom prst="line">
            <a:avLst/>
          </a:prstGeom>
          <a:ln w="1174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939907" y="5767359"/>
            <a:ext cx="829707" cy="69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xplosion 1 34"/>
          <p:cNvSpPr/>
          <p:nvPr/>
        </p:nvSpPr>
        <p:spPr>
          <a:xfrm>
            <a:off x="7958101" y="5650993"/>
            <a:ext cx="209347" cy="232731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470105" y="5366669"/>
            <a:ext cx="29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ν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52853" y="5527789"/>
            <a:ext cx="29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μ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628005"/>
            <a:ext cx="3801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log</a:t>
            </a:r>
            <a:r>
              <a:rPr lang="en-US" baseline="-25000" dirty="0">
                <a:latin typeface="Avenir Book"/>
                <a:cs typeface="Avenir Book"/>
              </a:rPr>
              <a:t>10</a:t>
            </a:r>
            <a:r>
              <a:rPr lang="en-US" dirty="0">
                <a:latin typeface="Avenir Book"/>
                <a:cs typeface="Avenir Book"/>
              </a:rPr>
              <a:t> </a:t>
            </a:r>
            <a:r>
              <a:rPr lang="en-US" dirty="0" err="1">
                <a:latin typeface="Avenir Book"/>
                <a:cs typeface="Avenir Book"/>
              </a:rPr>
              <a:t>muon</a:t>
            </a:r>
            <a:r>
              <a:rPr lang="en-US" dirty="0">
                <a:latin typeface="Avenir Book"/>
                <a:cs typeface="Avenir Book"/>
              </a:rPr>
              <a:t> energy resolution ~ 0.3</a:t>
            </a:r>
          </a:p>
          <a:p>
            <a:r>
              <a:rPr lang="en-US" dirty="0">
                <a:latin typeface="Avenir Book"/>
                <a:cs typeface="Avenir Book"/>
              </a:rPr>
              <a:t>(at energies ~ 100 </a:t>
            </a:r>
            <a:r>
              <a:rPr lang="en-US" dirty="0" err="1">
                <a:latin typeface="Avenir Book"/>
                <a:cs typeface="Avenir Book"/>
              </a:rPr>
              <a:t>TeV</a:t>
            </a:r>
            <a:r>
              <a:rPr lang="en-US" dirty="0">
                <a:latin typeface="Avenir Book"/>
                <a:cs typeface="Avenir Book"/>
              </a:rPr>
              <a:t>)</a:t>
            </a:r>
          </a:p>
          <a:p>
            <a:endParaRPr lang="en-US" dirty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Good pointing: ~ 0.4°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4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Flux with </a:t>
            </a:r>
            <a:r>
              <a:rPr lang="en-US" dirty="0" err="1" smtClean="0"/>
              <a:t>Muon</a:t>
            </a:r>
            <a:r>
              <a:rPr lang="en-US" dirty="0" smtClean="0"/>
              <a:t> Neutrinos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creen Shot 2016-10-02 at 4.3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"/>
            <a:ext cx="9144000" cy="18489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77981" y="2505780"/>
            <a:ext cx="5666019" cy="3803008"/>
            <a:chOff x="2619918" y="2423765"/>
            <a:chExt cx="6524082" cy="4434235"/>
          </a:xfrm>
        </p:grpSpPr>
        <p:pic>
          <p:nvPicPr>
            <p:cNvPr id="7" name="Picture 6" descr="Screen Shot 2016-10-02 at 4.18.4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321" y="2515690"/>
              <a:ext cx="5345679" cy="4342310"/>
            </a:xfrm>
            <a:prstGeom prst="rect">
              <a:avLst/>
            </a:prstGeom>
          </p:spPr>
        </p:pic>
        <p:pic>
          <p:nvPicPr>
            <p:cNvPr id="9" name="Picture 8" descr="Screen Shot 2016-10-02 at 4.42.34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1"/>
            <a:stretch/>
          </p:blipFill>
          <p:spPr>
            <a:xfrm>
              <a:off x="2619918" y="2423765"/>
              <a:ext cx="1311164" cy="360612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83750" y="2597316"/>
            <a:ext cx="3428553" cy="369331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dirty="0" err="1" smtClean="0">
                <a:latin typeface="Avenir Light"/>
                <a:cs typeface="Avenir Light"/>
              </a:rPr>
              <a:t>Upgoing</a:t>
            </a:r>
            <a:r>
              <a:rPr lang="en-US" dirty="0" smtClean="0">
                <a:latin typeface="Avenir Light"/>
                <a:cs typeface="Avenir Light"/>
              </a:rPr>
              <a:t> or Horizontal track = </a:t>
            </a:r>
          </a:p>
          <a:p>
            <a:r>
              <a:rPr lang="en-US" dirty="0"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   Earth-filtered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>
                <a:latin typeface="Avenir Light"/>
                <a:cs typeface="Avenir Light"/>
              </a:rPr>
              <a:t>350 000 events in 6-year analysis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Estimated 99.7% </a:t>
            </a:r>
            <a:r>
              <a:rPr lang="en-US" dirty="0">
                <a:latin typeface="Avenir Light"/>
                <a:cs typeface="Avenir Light"/>
              </a:rPr>
              <a:t>pure </a:t>
            </a:r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err="1" smtClean="0">
                <a:latin typeface="Avenir Light"/>
                <a:cs typeface="Avenir Light"/>
              </a:rPr>
              <a:t>muon</a:t>
            </a:r>
            <a:r>
              <a:rPr lang="en-US" dirty="0" smtClean="0">
                <a:latin typeface="Avenir Light"/>
                <a:cs typeface="Avenir Light"/>
              </a:rPr>
              <a:t>-neutrino sample</a:t>
            </a:r>
            <a:endParaRPr lang="en-US" dirty="0">
              <a:latin typeface="Avenir Light"/>
              <a:cs typeface="Avenir Light"/>
            </a:endParaRPr>
          </a:p>
          <a:p>
            <a:endParaRPr lang="en-US" dirty="0" smtClean="0">
              <a:latin typeface="Avenir Light"/>
              <a:cs typeface="Avenir Light"/>
            </a:endParaRP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5.6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latin typeface="Avenir Light"/>
                <a:cs typeface="Avenir Light"/>
              </a:rPr>
              <a:t>  for astrophysical</a:t>
            </a:r>
            <a:r>
              <a:rPr lang="en-US" dirty="0"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flux </a:t>
            </a:r>
            <a:endParaRPr lang="en-US" dirty="0">
              <a:latin typeface="Avenir Light"/>
              <a:cs typeface="Avenir Light"/>
            </a:endParaRPr>
          </a:p>
          <a:p>
            <a:endParaRPr lang="en-US" dirty="0">
              <a:latin typeface="Avenir Light"/>
              <a:cs typeface="Avenir Light"/>
            </a:endParaRPr>
          </a:p>
          <a:p>
            <a:endParaRPr lang="en-US" dirty="0">
              <a:latin typeface="Avenir Light"/>
              <a:cs typeface="Avenir Light"/>
            </a:endParaRPr>
          </a:p>
          <a:p>
            <a:endParaRPr lang="en-US" dirty="0" smtClean="0">
              <a:latin typeface="Avenir Light"/>
              <a:cs typeface="Avenir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6024" y="5945279"/>
            <a:ext cx="31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Avenir Light"/>
                <a:cs typeface="Avenir Light"/>
              </a:rPr>
              <a:t>Astrophys.J</a:t>
            </a:r>
            <a:r>
              <a:rPr lang="en-US" dirty="0">
                <a:latin typeface="Avenir Light"/>
                <a:cs typeface="Avenir Light"/>
              </a:rPr>
              <a:t>. 833 (2016) </a:t>
            </a:r>
            <a:r>
              <a:rPr lang="en-US" dirty="0" smtClean="0">
                <a:latin typeface="Avenir Light"/>
                <a:cs typeface="Avenir Light"/>
              </a:rPr>
              <a:t>1</a:t>
            </a:r>
            <a:r>
              <a:rPr lang="en-US" dirty="0">
                <a:latin typeface="Avenir Light"/>
                <a:cs typeface="Avenir Light"/>
              </a:rPr>
              <a:t>, 3</a:t>
            </a:r>
            <a:endParaRPr lang="en-US" dirty="0" smtClean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056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6-10-02 at 4.1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86" y="774727"/>
            <a:ext cx="6844414" cy="4451362"/>
          </a:xfrm>
          <a:prstGeom prst="rect">
            <a:avLst/>
          </a:prstGeom>
        </p:spPr>
      </p:pic>
      <p:pic>
        <p:nvPicPr>
          <p:cNvPr id="6" name="Picture 5" descr="Screen Shot 2016-10-02 at 4.19.4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10313" b="63585"/>
          <a:stretch/>
        </p:blipFill>
        <p:spPr>
          <a:xfrm>
            <a:off x="3344158" y="5364395"/>
            <a:ext cx="5270708" cy="551077"/>
          </a:xfrm>
          <a:prstGeom prst="rect">
            <a:avLst/>
          </a:prstGeom>
          <a:ln>
            <a:solidFill>
              <a:srgbClr val="E87474"/>
            </a:solidFill>
          </a:ln>
        </p:spPr>
      </p:pic>
      <p:pic>
        <p:nvPicPr>
          <p:cNvPr id="7" name="Picture 6" descr="Screen Shot 2016-10-02 at 4.19.4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5" r="33195" b="38198"/>
          <a:stretch/>
        </p:blipFill>
        <p:spPr>
          <a:xfrm>
            <a:off x="4313154" y="6066574"/>
            <a:ext cx="4107222" cy="340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1" y="3819805"/>
            <a:ext cx="2808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034F"/>
              </a:solidFill>
              <a:latin typeface="Avenir Light"/>
              <a:cs typeface="Avenir Light"/>
            </a:endParaRPr>
          </a:p>
          <a:p>
            <a:r>
              <a:rPr lang="en-US" sz="2000" dirty="0" smtClean="0">
                <a:solidFill>
                  <a:srgbClr val="FF034F"/>
                </a:solidFill>
                <a:latin typeface="Avenir Light"/>
                <a:cs typeface="Avenir Light"/>
              </a:rPr>
              <a:t>Fit the astrophysical neutrino flux </a:t>
            </a:r>
          </a:p>
          <a:p>
            <a:r>
              <a:rPr lang="en-US" sz="2000" dirty="0" smtClean="0">
                <a:solidFill>
                  <a:srgbClr val="FF034F"/>
                </a:solidFill>
                <a:latin typeface="Avenir Light"/>
                <a:cs typeface="Avenir Light"/>
              </a:rPr>
              <a:t>in the energy range 190 </a:t>
            </a:r>
            <a:r>
              <a:rPr lang="en-US" sz="2000" dirty="0" err="1" smtClean="0">
                <a:solidFill>
                  <a:srgbClr val="FF034F"/>
                </a:solidFill>
                <a:latin typeface="Avenir Light"/>
                <a:cs typeface="Avenir Light"/>
              </a:rPr>
              <a:t>TeV</a:t>
            </a:r>
            <a:r>
              <a:rPr lang="en-US" sz="2000" dirty="0" smtClean="0">
                <a:solidFill>
                  <a:srgbClr val="FF034F"/>
                </a:solidFill>
                <a:latin typeface="Avenir Light"/>
                <a:cs typeface="Avenir Light"/>
              </a:rPr>
              <a:t> – 8 </a:t>
            </a:r>
            <a:r>
              <a:rPr lang="en-US" sz="2000" dirty="0" err="1" smtClean="0">
                <a:solidFill>
                  <a:srgbClr val="FF034F"/>
                </a:solidFill>
                <a:latin typeface="Avenir Light"/>
                <a:cs typeface="Avenir Light"/>
              </a:rPr>
              <a:t>PeV</a:t>
            </a:r>
            <a:endParaRPr lang="en-US" sz="2000" dirty="0" smtClean="0">
              <a:solidFill>
                <a:srgbClr val="FF034F"/>
              </a:solidFill>
              <a:latin typeface="Avenir Light"/>
              <a:cs typeface="Avenir Light"/>
            </a:endParaRPr>
          </a:p>
          <a:p>
            <a:endParaRPr lang="en-US" sz="2000" dirty="0">
              <a:solidFill>
                <a:srgbClr val="FF034F"/>
              </a:solidFill>
              <a:latin typeface="Avenir Light"/>
              <a:cs typeface="Avenir Light"/>
            </a:endParaRPr>
          </a:p>
          <a:p>
            <a:pPr algn="r"/>
            <a:r>
              <a:rPr lang="en-US" sz="2000" dirty="0" smtClean="0">
                <a:solidFill>
                  <a:srgbClr val="FF034F"/>
                </a:solidFill>
                <a:latin typeface="Avenir Light"/>
                <a:cs typeface="Avenir Light"/>
              </a:rPr>
              <a:t>Best fit:</a:t>
            </a:r>
            <a:endParaRPr lang="en-US" sz="2000" dirty="0">
              <a:solidFill>
                <a:srgbClr val="FF034F"/>
              </a:solidFill>
              <a:latin typeface="Avenir Light"/>
              <a:cs typeface="Avenir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6126" y="590061"/>
            <a:ext cx="31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Avenir Light"/>
                <a:cs typeface="Avenir Light"/>
              </a:rPr>
              <a:t>Astrophys.J</a:t>
            </a:r>
            <a:r>
              <a:rPr lang="en-US" dirty="0">
                <a:latin typeface="Avenir Light"/>
                <a:cs typeface="Avenir Light"/>
              </a:rPr>
              <a:t>. 833 (2016) </a:t>
            </a:r>
            <a:r>
              <a:rPr lang="en-US" dirty="0" smtClean="0">
                <a:latin typeface="Avenir Light"/>
                <a:cs typeface="Avenir Light"/>
              </a:rPr>
              <a:t>1</a:t>
            </a:r>
            <a:r>
              <a:rPr lang="en-US" dirty="0">
                <a:latin typeface="Avenir Light"/>
                <a:cs typeface="Avenir Light"/>
              </a:rPr>
              <a:t>, 3</a:t>
            </a:r>
            <a:endParaRPr lang="en-US" dirty="0" smtClean="0">
              <a:latin typeface="Avenir Light"/>
              <a:cs typeface="Avenir Ligh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Flux with </a:t>
            </a:r>
            <a:r>
              <a:rPr lang="en-US" dirty="0" err="1" smtClean="0"/>
              <a:t>Muon</a:t>
            </a:r>
            <a:r>
              <a:rPr lang="en-US" dirty="0" smtClean="0"/>
              <a:t> Neutrinos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836897" y="3924578"/>
            <a:ext cx="423307" cy="1439818"/>
          </a:xfrm>
          <a:prstGeom prst="line">
            <a:avLst/>
          </a:prstGeom>
          <a:ln>
            <a:solidFill>
              <a:srgbClr val="E87474"/>
            </a:solidFill>
            <a:prstDash val="soli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19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Spectrum of Astrophysical Neutrinos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6-10-02 at 11.4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36" y="926795"/>
            <a:ext cx="5734664" cy="4686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0794" y="154465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Medium"/>
                <a:cs typeface="Avenir Medium"/>
              </a:rPr>
              <a:t>E&gt;25 </a:t>
            </a:r>
            <a:r>
              <a:rPr lang="en-US" dirty="0" err="1" smtClean="0">
                <a:solidFill>
                  <a:srgbClr val="0000FF"/>
                </a:solidFill>
                <a:latin typeface="Avenir Medium"/>
                <a:cs typeface="Avenir Medium"/>
              </a:rPr>
              <a:t>TeV</a:t>
            </a:r>
            <a:endParaRPr lang="en-US" dirty="0" smtClean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7170" y="424860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Medium"/>
                <a:cs typeface="Avenir Medium"/>
              </a:rPr>
              <a:t>E&gt;190 </a:t>
            </a:r>
            <a:r>
              <a:rPr lang="en-US" dirty="0" err="1" smtClean="0">
                <a:solidFill>
                  <a:srgbClr val="FF0000"/>
                </a:solidFill>
                <a:latin typeface="Avenir Medium"/>
                <a:cs typeface="Avenir Medium"/>
              </a:rPr>
              <a:t>TeV</a:t>
            </a:r>
            <a:endParaRPr lang="en-US" dirty="0" smtClean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169" y="560655"/>
            <a:ext cx="3077555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venir Light"/>
                <a:cs typeface="Avenir Light"/>
              </a:rPr>
              <a:t>Analysis based primarily</a:t>
            </a:r>
          </a:p>
          <a:p>
            <a:r>
              <a:rPr lang="en-US" dirty="0" smtClean="0">
                <a:solidFill>
                  <a:srgbClr val="3366FF"/>
                </a:solidFill>
                <a:latin typeface="Avenir Light"/>
                <a:cs typeface="Avenir Light"/>
              </a:rPr>
              <a:t>on cascades:</a:t>
            </a:r>
          </a:p>
          <a:p>
            <a:endParaRPr lang="en-US" dirty="0" smtClean="0">
              <a:solidFill>
                <a:srgbClr val="3366FF"/>
              </a:solidFill>
              <a:latin typeface="Avenir Light"/>
              <a:cs typeface="Avenir Light"/>
            </a:endParaRPr>
          </a:p>
          <a:p>
            <a:r>
              <a:rPr lang="en-US" dirty="0" smtClean="0">
                <a:solidFill>
                  <a:srgbClr val="3366FF"/>
                </a:solidFill>
                <a:latin typeface="Lucida Grande"/>
                <a:ea typeface="Lucida Grande"/>
                <a:cs typeface="Lucida Grande"/>
              </a:rPr>
              <a:t>     </a:t>
            </a:r>
            <a:r>
              <a:rPr lang="en-US" dirty="0" err="1" smtClean="0">
                <a:solidFill>
                  <a:srgbClr val="3366FF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US" dirty="0" smtClean="0">
                <a:solidFill>
                  <a:srgbClr val="3366FF"/>
                </a:solidFill>
                <a:latin typeface="Avenir Light"/>
                <a:cs typeface="Avenir Light"/>
              </a:rPr>
              <a:t> = 2.5 ± 0.1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solidFill>
                  <a:srgbClr val="FF034F"/>
                </a:solidFill>
                <a:latin typeface="Avenir Light"/>
                <a:cs typeface="Avenir Light"/>
              </a:rPr>
              <a:t>Based on northern sky</a:t>
            </a:r>
          </a:p>
          <a:p>
            <a:r>
              <a:rPr lang="en-US" dirty="0" err="1" smtClean="0">
                <a:solidFill>
                  <a:srgbClr val="FF034F"/>
                </a:solidFill>
                <a:latin typeface="Lucida Grande"/>
                <a:ea typeface="Lucida Grande"/>
                <a:cs typeface="Lucida Grande"/>
              </a:rPr>
              <a:t>ν</a:t>
            </a:r>
            <a:r>
              <a:rPr lang="en-US" baseline="-25000" dirty="0" err="1" smtClean="0">
                <a:solidFill>
                  <a:srgbClr val="FF034F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smtClean="0">
                <a:solidFill>
                  <a:srgbClr val="FF034F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FF034F"/>
                </a:solidFill>
                <a:latin typeface="Avenir Book"/>
                <a:ea typeface="Lucida Grande"/>
                <a:cs typeface="Avenir Book"/>
              </a:rPr>
              <a:t>tracks:</a:t>
            </a:r>
          </a:p>
          <a:p>
            <a:endParaRPr lang="en-US" dirty="0">
              <a:solidFill>
                <a:srgbClr val="FF034F"/>
              </a:solidFill>
              <a:latin typeface="Avenir Book"/>
              <a:ea typeface="Lucida Grande"/>
              <a:cs typeface="Avenir Book"/>
            </a:endParaRPr>
          </a:p>
          <a:p>
            <a:r>
              <a:rPr lang="en-US" dirty="0" smtClean="0">
                <a:solidFill>
                  <a:srgbClr val="FF034F"/>
                </a:solidFill>
                <a:latin typeface="Lucida Grande"/>
                <a:ea typeface="Lucida Grande"/>
                <a:cs typeface="Lucida Grande"/>
              </a:rPr>
              <a:t>     </a:t>
            </a:r>
            <a:r>
              <a:rPr lang="en-US" dirty="0" err="1" smtClean="0">
                <a:solidFill>
                  <a:srgbClr val="FF034F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US" dirty="0" smtClean="0">
                <a:solidFill>
                  <a:srgbClr val="FF034F"/>
                </a:solidFill>
                <a:latin typeface="Avenir Light"/>
                <a:cs typeface="Avenir Light"/>
              </a:rPr>
              <a:t> </a:t>
            </a:r>
            <a:r>
              <a:rPr lang="en-US" dirty="0">
                <a:solidFill>
                  <a:srgbClr val="FF034F"/>
                </a:solidFill>
                <a:latin typeface="Avenir Light"/>
                <a:cs typeface="Avenir Light"/>
              </a:rPr>
              <a:t>= </a:t>
            </a:r>
            <a:r>
              <a:rPr lang="en-US" dirty="0" smtClean="0">
                <a:solidFill>
                  <a:srgbClr val="FF034F"/>
                </a:solidFill>
                <a:latin typeface="Avenir Light"/>
                <a:cs typeface="Avenir Light"/>
              </a:rPr>
              <a:t>2.1 </a:t>
            </a:r>
            <a:r>
              <a:rPr lang="en-US" dirty="0">
                <a:solidFill>
                  <a:srgbClr val="FF034F"/>
                </a:solidFill>
                <a:latin typeface="Avenir Light"/>
                <a:cs typeface="Avenir Light"/>
              </a:rPr>
              <a:t>± </a:t>
            </a:r>
            <a:r>
              <a:rPr lang="en-US" dirty="0" smtClean="0">
                <a:solidFill>
                  <a:srgbClr val="FF034F"/>
                </a:solidFill>
                <a:latin typeface="Avenir Light"/>
                <a:cs typeface="Avenir Light"/>
              </a:rPr>
              <a:t>0.1</a:t>
            </a:r>
          </a:p>
          <a:p>
            <a:endParaRPr lang="en-US" dirty="0" smtClean="0">
              <a:latin typeface="Avenir Light"/>
              <a:cs typeface="Avenir Light"/>
            </a:endParaRPr>
          </a:p>
          <a:p>
            <a:endParaRPr lang="en-US" dirty="0">
              <a:latin typeface="Avenir Light"/>
              <a:cs typeface="Avenir Light"/>
            </a:endParaRPr>
          </a:p>
          <a:p>
            <a:pPr algn="ctr"/>
            <a:r>
              <a:rPr lang="en-US" dirty="0" smtClean="0">
                <a:latin typeface="Avenir Light"/>
                <a:cs typeface="Avenir Light"/>
              </a:rPr>
              <a:t>3.3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latin typeface="Avenir Light"/>
                <a:cs typeface="Avenir Light"/>
              </a:rPr>
              <a:t>  tension...</a:t>
            </a:r>
            <a:endParaRPr lang="en-US" dirty="0">
              <a:latin typeface="Avenir Light"/>
              <a:cs typeface="Avenir Light"/>
            </a:endParaRPr>
          </a:p>
          <a:p>
            <a:endParaRPr lang="en-US" dirty="0" smtClean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Could be:  change in the power-law spectrum above 100 </a:t>
            </a:r>
            <a:r>
              <a:rPr lang="en-US" dirty="0" err="1" smtClean="0">
                <a:latin typeface="Avenir Light"/>
                <a:cs typeface="Avenir Light"/>
              </a:rPr>
              <a:t>TeV</a:t>
            </a:r>
            <a:r>
              <a:rPr lang="en-US" dirty="0" smtClean="0">
                <a:latin typeface="Avenir Light"/>
                <a:cs typeface="Avenir Light"/>
              </a:rPr>
              <a:t>...</a:t>
            </a:r>
          </a:p>
          <a:p>
            <a:endParaRPr lang="en-US" dirty="0">
              <a:latin typeface="Avenir Light"/>
              <a:cs typeface="Avenir Light"/>
            </a:endParaRPr>
          </a:p>
          <a:p>
            <a:r>
              <a:rPr lang="en-US" dirty="0" smtClean="0">
                <a:latin typeface="Avenir Light"/>
                <a:cs typeface="Avenir Light"/>
              </a:rPr>
              <a:t>Could be: softer component in southern sky due to galactic contribution...</a:t>
            </a:r>
            <a:endParaRPr lang="en-US" dirty="0">
              <a:latin typeface="Avenir Light"/>
              <a:cs typeface="Avenir Light"/>
            </a:endParaRPr>
          </a:p>
          <a:p>
            <a:endParaRPr lang="en-US" dirty="0">
              <a:latin typeface="Avenir Light"/>
              <a:cs typeface="Avenir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425" y="707803"/>
            <a:ext cx="31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Avenir Light"/>
                <a:cs typeface="Avenir Light"/>
              </a:rPr>
              <a:t>Astrophys.J</a:t>
            </a:r>
            <a:r>
              <a:rPr lang="en-US" dirty="0">
                <a:latin typeface="Avenir Light"/>
                <a:cs typeface="Avenir Light"/>
              </a:rPr>
              <a:t>. 833 (2016) </a:t>
            </a:r>
            <a:r>
              <a:rPr lang="en-US" dirty="0" smtClean="0">
                <a:latin typeface="Avenir Light"/>
                <a:cs typeface="Avenir Light"/>
              </a:rPr>
              <a:t>1</a:t>
            </a:r>
            <a:r>
              <a:rPr lang="en-US" dirty="0">
                <a:latin typeface="Avenir Light"/>
                <a:cs typeface="Avenir Light"/>
              </a:rPr>
              <a:t>, 3</a:t>
            </a:r>
            <a:endParaRPr lang="en-US" dirty="0" smtClean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83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Galactic Plane Searches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7-05-04 at 4.0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02" y="960317"/>
            <a:ext cx="7046676" cy="4745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5480" y="5727460"/>
            <a:ext cx="428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Christian </a:t>
            </a:r>
            <a:r>
              <a:rPr lang="en-US" dirty="0" err="1" smtClean="0"/>
              <a:t>Haack</a:t>
            </a:r>
            <a:r>
              <a:rPr lang="en-US" dirty="0" smtClean="0"/>
              <a:t>, Jon </a:t>
            </a:r>
            <a:r>
              <a:rPr lang="en-US" dirty="0" err="1" smtClean="0"/>
              <a:t>Dumm</a:t>
            </a:r>
            <a:r>
              <a:rPr lang="en-US" dirty="0" smtClean="0"/>
              <a:t>, parallel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Screen Shot 2016-10-02 at 4.3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"/>
            <a:ext cx="9144000" cy="18489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77981" y="2505780"/>
            <a:ext cx="5666019" cy="3803008"/>
            <a:chOff x="2619918" y="2423765"/>
            <a:chExt cx="6524082" cy="4434235"/>
          </a:xfrm>
        </p:grpSpPr>
        <p:pic>
          <p:nvPicPr>
            <p:cNvPr id="7" name="Picture 6" descr="Screen Shot 2016-10-02 at 4.18.4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8321" y="2515690"/>
              <a:ext cx="5345679" cy="4342310"/>
            </a:xfrm>
            <a:prstGeom prst="rect">
              <a:avLst/>
            </a:prstGeom>
          </p:spPr>
        </p:pic>
        <p:pic>
          <p:nvPicPr>
            <p:cNvPr id="9" name="Picture 8" descr="Screen Shot 2016-10-02 at 4.42.34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1"/>
            <a:stretch/>
          </p:blipFill>
          <p:spPr>
            <a:xfrm>
              <a:off x="2619918" y="2423765"/>
              <a:ext cx="1311164" cy="3606125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4439001" y="3958904"/>
            <a:ext cx="2574164" cy="995446"/>
          </a:xfrm>
          <a:prstGeom prst="ellipse">
            <a:avLst/>
          </a:prstGeom>
          <a:noFill/>
          <a:ln w="38100">
            <a:solidFill>
              <a:srgbClr val="FF002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578" y="3680517"/>
            <a:ext cx="2951707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  <a:latin typeface="Avenir Book"/>
                <a:cs typeface="Avenir Book"/>
              </a:rPr>
              <a:t>H</a:t>
            </a:r>
            <a:r>
              <a:rPr lang="en-US" sz="2000" dirty="0" smtClean="0">
                <a:solidFill>
                  <a:srgbClr val="000000"/>
                </a:solidFill>
                <a:latin typeface="Avenir Book"/>
                <a:cs typeface="Avenir Book"/>
              </a:rPr>
              <a:t>undreds of astrophysical neutrinos, hidden in background of atm. neutrinos</a:t>
            </a:r>
          </a:p>
        </p:txBody>
      </p:sp>
    </p:spTree>
    <p:extLst>
      <p:ext uri="{BB962C8B-B14F-4D97-AF65-F5344CB8AC3E}">
        <p14:creationId xmlns:p14="http://schemas.microsoft.com/office/powerpoint/2010/main" val="161215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7-year Point Source Search</a:t>
            </a:r>
            <a:endParaRPr lang="en-US" dirty="0"/>
          </a:p>
        </p:txBody>
      </p:sp>
      <p:pic>
        <p:nvPicPr>
          <p:cNvPr id="2" name="Content Placeholder 1" descr="800px-7_years_+_MESE_scan_pV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r="4962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967" y="755167"/>
            <a:ext cx="2608485" cy="400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6031" y="468197"/>
            <a:ext cx="24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ApJ</a:t>
            </a:r>
            <a:r>
              <a:rPr lang="en-US" dirty="0">
                <a:latin typeface="Avenir Book"/>
                <a:cs typeface="Avenir Book"/>
              </a:rPr>
              <a:t> 835 (2017) </a:t>
            </a:r>
            <a:r>
              <a:rPr lang="en-US" dirty="0" smtClean="0">
                <a:latin typeface="Avenir Book"/>
                <a:cs typeface="Avenir Book"/>
              </a:rPr>
              <a:t>2</a:t>
            </a:r>
            <a:r>
              <a:rPr lang="en-US" dirty="0">
                <a:latin typeface="Avenir Book"/>
                <a:cs typeface="Avenir Book"/>
              </a:rPr>
              <a:t>, 151</a:t>
            </a:r>
          </a:p>
        </p:txBody>
      </p:sp>
    </p:spTree>
    <p:extLst>
      <p:ext uri="{BB962C8B-B14F-4D97-AF65-F5344CB8AC3E}">
        <p14:creationId xmlns:p14="http://schemas.microsoft.com/office/powerpoint/2010/main" val="162290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Chad Finley - Oskar Klein Centre, Stockholm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SeasonsAerialView_photo_lg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00"/>
                    </a14:imgEffect>
                  </a14:imgLayer>
                </a14:imgProps>
              </a:ext>
            </a:extLst>
          </a:blip>
          <a:srcRect r="2306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Picture 9" descr="map_collaboration_2015_0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8" b="23802"/>
          <a:stretch/>
        </p:blipFill>
        <p:spPr>
          <a:xfrm>
            <a:off x="33626" y="2803270"/>
            <a:ext cx="9075895" cy="3746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4859" y="671605"/>
            <a:ext cx="502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ight"/>
                <a:cs typeface="Avenir Light"/>
              </a:rPr>
              <a:t>12 countries — </a:t>
            </a:r>
            <a:r>
              <a:rPr lang="en-US" dirty="0" smtClean="0">
                <a:latin typeface="Avenir Light"/>
                <a:cs typeface="Avenir Light"/>
              </a:rPr>
              <a:t>47 </a:t>
            </a:r>
            <a:r>
              <a:rPr lang="en-US" dirty="0">
                <a:latin typeface="Avenir Light"/>
                <a:cs typeface="Avenir Light"/>
              </a:rPr>
              <a:t>institutes — 300 scientists</a:t>
            </a:r>
            <a:endParaRPr lang="en-US" b="1" dirty="0">
              <a:latin typeface="Avenir Light"/>
              <a:cs typeface="Avenir Light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9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800px-7_years_+_MESE_scan_pVal_hotspot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r="4962" b="27266"/>
          <a:stretch/>
        </p:blipFill>
        <p:spPr>
          <a:xfrm>
            <a:off x="152401" y="559242"/>
            <a:ext cx="8839200" cy="440655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 descr="690px-7_years_+_MESE_North_pVal_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74" y="325235"/>
            <a:ext cx="3499426" cy="3042979"/>
          </a:xfrm>
          <a:prstGeom prst="rect">
            <a:avLst/>
          </a:prstGeom>
        </p:spPr>
      </p:pic>
      <p:pic>
        <p:nvPicPr>
          <p:cNvPr id="6" name="Picture 5" descr="690px-7_years_+_MESE_South_pVal_1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52" y="3618424"/>
            <a:ext cx="3383848" cy="29424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118661" y="1544659"/>
            <a:ext cx="1441532" cy="183071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85893" y="3825256"/>
            <a:ext cx="1037436" cy="934582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6-10-03 at 12.56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" y="4565327"/>
            <a:ext cx="2839552" cy="19955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967" y="755167"/>
            <a:ext cx="2608485" cy="400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6031" y="98865"/>
            <a:ext cx="24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ApJ</a:t>
            </a:r>
            <a:r>
              <a:rPr lang="en-US" dirty="0">
                <a:latin typeface="Avenir Book"/>
                <a:cs typeface="Avenir Book"/>
              </a:rPr>
              <a:t> 835 (2017) </a:t>
            </a:r>
            <a:r>
              <a:rPr lang="en-US" dirty="0" smtClean="0">
                <a:latin typeface="Avenir Book"/>
                <a:cs typeface="Avenir Book"/>
              </a:rPr>
              <a:t>2</a:t>
            </a:r>
            <a:r>
              <a:rPr lang="en-US" dirty="0">
                <a:latin typeface="Avenir Book"/>
                <a:cs typeface="Avenir Book"/>
              </a:rPr>
              <a:t>, 151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7-year Point Source Search</a:t>
            </a:r>
          </a:p>
        </p:txBody>
      </p:sp>
    </p:spTree>
    <p:extLst>
      <p:ext uri="{BB962C8B-B14F-4D97-AF65-F5344CB8AC3E}">
        <p14:creationId xmlns:p14="http://schemas.microsoft.com/office/powerpoint/2010/main" val="139555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7-year Point Source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Screen Shot 2017-05-01 at 4.5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9867"/>
            <a:ext cx="6938481" cy="48308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940709"/>
            <a:ext cx="2196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Avenir Book"/>
                <a:cs typeface="Avenir Book"/>
              </a:rPr>
              <a:t>ApJ</a:t>
            </a:r>
            <a:r>
              <a:rPr lang="en-US" sz="1600" dirty="0">
                <a:latin typeface="Avenir Book"/>
                <a:cs typeface="Avenir Book"/>
              </a:rPr>
              <a:t> 835 (2017) </a:t>
            </a:r>
            <a:r>
              <a:rPr lang="en-US" sz="1600" dirty="0" smtClean="0">
                <a:latin typeface="Avenir Book"/>
                <a:cs typeface="Avenir Book"/>
              </a:rPr>
              <a:t>2</a:t>
            </a:r>
            <a:r>
              <a:rPr lang="en-US" sz="1600" dirty="0">
                <a:latin typeface="Avenir Book"/>
                <a:cs typeface="Avenir Book"/>
              </a:rPr>
              <a:t>, 151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0661" y="4969703"/>
            <a:ext cx="209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Southern sky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9572" y="4970641"/>
            <a:ext cx="1419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Northern sky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3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Relating Diffuse and Point Source fluxes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Screen Shot 2017-05-01 at 4.5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9867"/>
            <a:ext cx="6938481" cy="48308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81362" y="1875771"/>
            <a:ext cx="5949177" cy="23487"/>
          </a:xfrm>
          <a:prstGeom prst="line">
            <a:avLst/>
          </a:prstGeom>
          <a:ln w="28575" cap="rnd" cmpd="sng">
            <a:solidFill>
              <a:srgbClr val="7AC800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81362" y="4122042"/>
            <a:ext cx="5949177" cy="23487"/>
          </a:xfrm>
          <a:prstGeom prst="line">
            <a:avLst/>
          </a:prstGeom>
          <a:ln w="28575" cap="rnd" cmpd="sng">
            <a:solidFill>
              <a:srgbClr val="7AC800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81362" y="5231908"/>
            <a:ext cx="5949177" cy="23487"/>
          </a:xfrm>
          <a:prstGeom prst="line">
            <a:avLst/>
          </a:prstGeom>
          <a:ln w="28575" cap="rnd" cmpd="sng">
            <a:solidFill>
              <a:srgbClr val="7AC800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08323" y="251818"/>
            <a:ext cx="224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6100"/>
                </a:solidFill>
              </a:rPr>
              <a:t>Point-source equivalent flux if the diffuse astrophysical flux came from: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67840" y="1658374"/>
            <a:ext cx="1618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100"/>
                </a:solidFill>
              </a:rPr>
              <a:t>one point in the sky</a:t>
            </a:r>
            <a:endParaRPr lang="en-US" dirty="0">
              <a:solidFill>
                <a:srgbClr val="0061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7840" y="5057266"/>
            <a:ext cx="178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100"/>
                </a:solidFill>
              </a:rPr>
              <a:t>1000 points in the sky</a:t>
            </a:r>
            <a:endParaRPr lang="en-US" dirty="0">
              <a:solidFill>
                <a:srgbClr val="0061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67840" y="3939573"/>
            <a:ext cx="172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100"/>
                </a:solidFill>
              </a:rPr>
              <a:t>100 points in the sky</a:t>
            </a:r>
            <a:endParaRPr lang="en-US" dirty="0">
              <a:solidFill>
                <a:srgbClr val="0061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8229" y="5996450"/>
            <a:ext cx="241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Population studies with Stacking Searches 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5940709"/>
            <a:ext cx="21964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Avenir Book"/>
                <a:cs typeface="Avenir Book"/>
              </a:rPr>
              <a:t>ApJ</a:t>
            </a:r>
            <a:r>
              <a:rPr lang="en-US" sz="1600" dirty="0">
                <a:latin typeface="Avenir Book"/>
                <a:cs typeface="Avenir Book"/>
              </a:rPr>
              <a:t> 835 (2017) </a:t>
            </a:r>
            <a:r>
              <a:rPr lang="en-US" sz="1600" dirty="0" smtClean="0">
                <a:latin typeface="Avenir Book"/>
                <a:cs typeface="Avenir Book"/>
              </a:rPr>
              <a:t>2</a:t>
            </a:r>
            <a:r>
              <a:rPr lang="en-US" sz="1600" dirty="0">
                <a:latin typeface="Avenir Book"/>
                <a:cs typeface="Avenir Book"/>
              </a:rPr>
              <a:t>, 151</a:t>
            </a:r>
          </a:p>
        </p:txBody>
      </p:sp>
    </p:spTree>
    <p:extLst>
      <p:ext uri="{BB962C8B-B14F-4D97-AF65-F5344CB8AC3E}">
        <p14:creationId xmlns:p14="http://schemas.microsoft.com/office/powerpoint/2010/main" val="400098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Point-Source Population Study: </a:t>
            </a:r>
            <a:r>
              <a:rPr lang="en-US" dirty="0" err="1" smtClean="0"/>
              <a:t>Blazars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Screen Shot 2017-05-01 at 1.1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92" y="2510304"/>
            <a:ext cx="6126867" cy="4045915"/>
          </a:xfrm>
          <a:prstGeom prst="rect">
            <a:avLst/>
          </a:prstGeom>
        </p:spPr>
      </p:pic>
      <p:pic>
        <p:nvPicPr>
          <p:cNvPr id="9" name="Picture 8" descr="Screen Shot 2017-05-01 at 1.1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06" y="473539"/>
            <a:ext cx="6456081" cy="18245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70020" y="2298084"/>
            <a:ext cx="312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ApJ</a:t>
            </a:r>
            <a:r>
              <a:rPr lang="en-US" dirty="0"/>
              <a:t> vol. 835, no. 1, p. 45 (2017)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755735"/>
            <a:ext cx="290945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Stacked Neutrino Point Source Search</a:t>
            </a:r>
          </a:p>
          <a:p>
            <a:endParaRPr lang="en-US" dirty="0" smtClean="0"/>
          </a:p>
          <a:p>
            <a:r>
              <a:rPr lang="en-US" dirty="0" smtClean="0"/>
              <a:t>using Fermi LAT catalog of 862 </a:t>
            </a:r>
            <a:r>
              <a:rPr lang="en-US" dirty="0" err="1" smtClean="0"/>
              <a:t>Blazars</a:t>
            </a:r>
            <a:r>
              <a:rPr lang="en-US" dirty="0" smtClean="0"/>
              <a:t> (active galactic nuclei whose jets point directly at us)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significant excess seen</a:t>
            </a:r>
          </a:p>
          <a:p>
            <a:endParaRPr lang="en-US" dirty="0"/>
          </a:p>
          <a:p>
            <a:r>
              <a:rPr lang="en-US" dirty="0" smtClean="0"/>
              <a:t>Total flux upper limit is below measured diffuse neutrino flux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Gamma-ray Bursts already excluded, &lt; 1% of diffuse</a:t>
            </a:r>
          </a:p>
          <a:p>
            <a:r>
              <a:rPr lang="en-US" dirty="0" smtClean="0"/>
              <a:t>astrophysical neutrino flux</a:t>
            </a:r>
          </a:p>
        </p:txBody>
      </p:sp>
    </p:spTree>
    <p:extLst>
      <p:ext uri="{BB962C8B-B14F-4D97-AF65-F5344CB8AC3E}">
        <p14:creationId xmlns:p14="http://schemas.microsoft.com/office/powerpoint/2010/main" val="126772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Realtime</a:t>
            </a:r>
            <a:r>
              <a:rPr lang="en-US" dirty="0" smtClean="0">
                <a:solidFill>
                  <a:schemeClr val="bg1"/>
                </a:solidFill>
              </a:rPr>
              <a:t> Public Alerts via AMON, GCN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Screen Shot 2017-05-03 at 11.2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109"/>
            <a:ext cx="9144000" cy="5002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8876" y="1672719"/>
            <a:ext cx="5686172" cy="211442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Courier New"/>
                <a:cs typeface="Courier New"/>
              </a:rPr>
              <a:t>IceCube</a:t>
            </a:r>
            <a:r>
              <a:rPr lang="en-US" sz="2000" dirty="0" smtClean="0">
                <a:solidFill>
                  <a:schemeClr val="bg1"/>
                </a:solidFill>
                <a:latin typeface="Courier New"/>
                <a:cs typeface="Courier New"/>
              </a:rPr>
              <a:t> 161210A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r.a.</a:t>
            </a: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 46.6 ± 1.0° (90% CL)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dec</a:t>
            </a: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  15.0 </a:t>
            </a:r>
            <a:r>
              <a:rPr lang="en-US" dirty="0">
                <a:solidFill>
                  <a:schemeClr val="bg1"/>
                </a:solidFill>
                <a:latin typeface="Courier New"/>
                <a:cs typeface="Courier New"/>
              </a:rPr>
              <a:t>± </a:t>
            </a: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0.4° (90% CL)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Energy: ~ 100 </a:t>
            </a:r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TeV</a:t>
            </a:r>
            <a:endParaRPr lang="en-US" dirty="0" smtClean="0">
              <a:solidFill>
                <a:schemeClr val="bg1"/>
              </a:solidFill>
              <a:latin typeface="Courier New"/>
              <a:cs typeface="Courier New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Astrophysical signal probability:  49%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venir Light"/>
                <a:cs typeface="Avenir Light"/>
                <a:hlinkClick r:id="rId3"/>
              </a:rPr>
              <a:t>https://gcn.gsfc.nasa.gov/other/icecube_161210.gcn3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102" y="533400"/>
            <a:ext cx="8487869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venir Light"/>
                <a:cs typeface="Avenir Light"/>
              </a:rPr>
              <a:t>Operating since April 2016  (second filter stream added during summer</a:t>
            </a:r>
            <a:r>
              <a:rPr lang="en-US" sz="2000" dirty="0" smtClean="0">
                <a:solidFill>
                  <a:schemeClr val="bg1"/>
                </a:solidFill>
                <a:latin typeface="Avenir Light"/>
                <a:cs typeface="Avenir Light"/>
              </a:rPr>
              <a:t>)</a:t>
            </a:r>
            <a:endParaRPr lang="en-US" sz="2000" dirty="0">
              <a:solidFill>
                <a:schemeClr val="bg1"/>
              </a:solidFill>
              <a:latin typeface="Avenir Light"/>
              <a:cs typeface="Avenir Ligh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venir Light"/>
                <a:cs typeface="Avenir Light"/>
              </a:rPr>
              <a:t>9 </a:t>
            </a:r>
            <a:r>
              <a:rPr lang="en-US" sz="2000" dirty="0" smtClean="0">
                <a:solidFill>
                  <a:schemeClr val="bg1"/>
                </a:solidFill>
                <a:latin typeface="Avenir Light"/>
                <a:cs typeface="Avenir Light"/>
              </a:rPr>
              <a:t> 10 alerts </a:t>
            </a:r>
            <a:r>
              <a:rPr lang="en-US" sz="2000" dirty="0">
                <a:solidFill>
                  <a:schemeClr val="bg1"/>
                </a:solidFill>
                <a:latin typeface="Avenir Light"/>
                <a:cs typeface="Avenir Light"/>
              </a:rPr>
              <a:t>in first </a:t>
            </a:r>
            <a:r>
              <a:rPr lang="en-US" sz="2000" dirty="0" smtClean="0">
                <a:solidFill>
                  <a:schemeClr val="bg1"/>
                </a:solidFill>
                <a:latin typeface="Avenir Light"/>
                <a:cs typeface="Avenir Light"/>
              </a:rPr>
              <a:t>year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latin typeface="Avenir Light"/>
              <a:cs typeface="Avenir Light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venir Light"/>
                <a:cs typeface="Avenir Light"/>
              </a:rPr>
              <a:t>Example event: </a:t>
            </a:r>
            <a:endParaRPr lang="en-US" sz="20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243926" y="1096585"/>
            <a:ext cx="522602" cy="451955"/>
          </a:xfrm>
          <a:prstGeom prst="mathMultiply">
            <a:avLst>
              <a:gd name="adj1" fmla="val 7595"/>
            </a:avLst>
          </a:prstGeom>
          <a:solidFill>
            <a:srgbClr val="FF002D"/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6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IceCube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Realtime</a:t>
            </a:r>
            <a:r>
              <a:rPr lang="en-US" dirty="0" smtClean="0">
                <a:solidFill>
                  <a:schemeClr val="bg1"/>
                </a:solidFill>
              </a:rPr>
              <a:t> Alert System         </a:t>
            </a:r>
            <a:r>
              <a:rPr lang="en-US" dirty="0" smtClean="0">
                <a:solidFill>
                  <a:srgbClr val="FFFFFF"/>
                </a:solidFill>
                <a:latin typeface="Avenir Light"/>
                <a:cs typeface="Avenir Light"/>
              </a:rPr>
              <a:t>arXiv</a:t>
            </a: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:</a:t>
            </a:r>
            <a:r>
              <a:rPr lang="en-US" dirty="0" smtClean="0">
                <a:solidFill>
                  <a:srgbClr val="FFFFFF"/>
                </a:solidFill>
                <a:latin typeface="Avenir Light"/>
                <a:cs typeface="Avenir Light"/>
              </a:rPr>
              <a:t>1612.06028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>
                <a:latin typeface="Calibri"/>
              </a:rPr>
              <a:pPr/>
              <a:t>25</a:t>
            </a:fld>
            <a:endParaRPr lang="en-US">
              <a:latin typeface="Calibri"/>
            </a:endParaRPr>
          </a:p>
        </p:txBody>
      </p:sp>
      <p:pic>
        <p:nvPicPr>
          <p:cNvPr id="3" name="Picture 2" descr="Screen Shot 2017-05-03 at 11.2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109"/>
            <a:ext cx="9144000" cy="5002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102" y="753328"/>
            <a:ext cx="8487869" cy="29464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venir Light"/>
                <a:cs typeface="Avenir Light"/>
              </a:rPr>
              <a:t>10 </a:t>
            </a:r>
            <a:r>
              <a:rPr lang="en-US" sz="2000" dirty="0">
                <a:solidFill>
                  <a:schemeClr val="bg1"/>
                </a:solidFill>
                <a:latin typeface="Avenir Light"/>
                <a:cs typeface="Avenir Light"/>
              </a:rPr>
              <a:t>alerts in first year</a:t>
            </a:r>
          </a:p>
          <a:p>
            <a:endParaRPr lang="en-US" sz="2000" dirty="0" smtClean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2000" dirty="0">
                <a:solidFill>
                  <a:srgbClr val="FFFFFF"/>
                </a:solidFill>
                <a:latin typeface="Avenir Light"/>
                <a:cs typeface="Avenir Light"/>
              </a:rPr>
              <a:t>Expect (assuming E</a:t>
            </a:r>
            <a:r>
              <a:rPr lang="en-US" sz="2000" baseline="30000" dirty="0">
                <a:solidFill>
                  <a:srgbClr val="FFFFFF"/>
                </a:solidFill>
                <a:latin typeface="Avenir Light"/>
                <a:cs typeface="Avenir Light"/>
              </a:rPr>
              <a:t>-2.6</a:t>
            </a:r>
            <a:r>
              <a:rPr lang="en-US" sz="2000" dirty="0">
                <a:solidFill>
                  <a:srgbClr val="FFFFFF"/>
                </a:solidFill>
                <a:latin typeface="Avenir Light"/>
                <a:cs typeface="Avenir Light"/>
              </a:rPr>
              <a:t> spectrum):    3.5 signal  +   5.6 </a:t>
            </a:r>
            <a:r>
              <a:rPr lang="en-US" sz="2000" dirty="0" err="1">
                <a:solidFill>
                  <a:srgbClr val="FFFFFF"/>
                </a:solidFill>
                <a:latin typeface="Avenir Light"/>
                <a:cs typeface="Avenir Light"/>
              </a:rPr>
              <a:t>bkg</a:t>
            </a:r>
            <a:r>
              <a:rPr lang="en-US" sz="2000" dirty="0">
                <a:solidFill>
                  <a:srgbClr val="FFFFFF"/>
                </a:solidFill>
                <a:latin typeface="Avenir Light"/>
                <a:cs typeface="Avenir Light"/>
              </a:rPr>
              <a:t>     per year</a:t>
            </a:r>
          </a:p>
          <a:p>
            <a:endParaRPr lang="en-US" sz="2000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Avenir Light"/>
                <a:cs typeface="Avenir Light"/>
              </a:rPr>
              <a:t>Time </a:t>
            </a:r>
            <a:r>
              <a:rPr lang="en-US" sz="2000" dirty="0">
                <a:solidFill>
                  <a:srgbClr val="FFFFFF"/>
                </a:solidFill>
                <a:latin typeface="Avenir Light"/>
                <a:cs typeface="Avenir Light"/>
              </a:rPr>
              <a:t>from event at South Pole to public alert: &lt; 1 min</a:t>
            </a:r>
          </a:p>
          <a:p>
            <a:endParaRPr lang="en-US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For </a:t>
            </a:r>
            <a:r>
              <a:rPr lang="en-US" dirty="0" smtClean="0">
                <a:solidFill>
                  <a:srgbClr val="FFFFFF"/>
                </a:solidFill>
                <a:latin typeface="Avenir Light"/>
                <a:cs typeface="Avenir Light"/>
              </a:rPr>
              <a:t>highly signal-like events, many follow</a:t>
            </a: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-up observations </a:t>
            </a:r>
            <a:r>
              <a:rPr lang="en-US" dirty="0" smtClean="0">
                <a:solidFill>
                  <a:srgbClr val="FFFFFF"/>
                </a:solidFill>
                <a:latin typeface="Avenir Light"/>
                <a:cs typeface="Avenir Light"/>
              </a:rPr>
              <a:t>reported:</a:t>
            </a:r>
            <a:endParaRPr lang="en-US" dirty="0">
              <a:solidFill>
                <a:srgbClr val="FFFFFF"/>
              </a:solidFill>
              <a:latin typeface="Avenir Light"/>
              <a:cs typeface="Avenir Light"/>
            </a:endParaRPr>
          </a:p>
          <a:p>
            <a:pPr lvl="1">
              <a:lnSpc>
                <a:spcPct val="140000"/>
              </a:lnSpc>
            </a:pP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AGILE, ANTARES, FACT, Fermi-GBM, Fermi-LAT, HAWC, H.E.S.S., INTEGRAL, IPN, </a:t>
            </a:r>
            <a:r>
              <a:rPr lang="en-US" sz="1400" dirty="0" err="1">
                <a:solidFill>
                  <a:srgbClr val="FFFFFF"/>
                </a:solidFill>
                <a:latin typeface="Avenir Light"/>
                <a:cs typeface="Avenir Light"/>
              </a:rPr>
              <a:t>Konus</a:t>
            </a:r>
            <a:r>
              <a:rPr lang="en-US" sz="1400" dirty="0">
                <a:solidFill>
                  <a:srgbClr val="FFFFFF"/>
                </a:solidFill>
                <a:latin typeface="Avenir Light"/>
                <a:cs typeface="Avenir Light"/>
              </a:rPr>
              <a:t>-Wind, LCOGT, MAGIC, MASTER, Maxi/GSC, Pan-STARRS, PTF, Swift, VERITAS</a:t>
            </a:r>
          </a:p>
        </p:txBody>
      </p:sp>
    </p:spTree>
    <p:extLst>
      <p:ext uri="{BB962C8B-B14F-4D97-AF65-F5344CB8AC3E}">
        <p14:creationId xmlns:p14="http://schemas.microsoft.com/office/powerpoint/2010/main" val="127101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" y="1349173"/>
            <a:ext cx="4216400" cy="520141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>
              <a:buClr>
                <a:srgbClr val="000000"/>
              </a:buClr>
              <a:buSzPct val="171000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Galactic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Halo Searches:</a:t>
            </a:r>
          </a:p>
          <a:p>
            <a:pPr>
              <a:buClr>
                <a:srgbClr val="000000"/>
              </a:buClr>
              <a:buSzPct val="171000"/>
            </a:pPr>
            <a:r>
              <a:rPr lang="en-US" dirty="0">
                <a:latin typeface="Avenir Book"/>
                <a:cs typeface="Avenir Book"/>
              </a:rPr>
              <a:t>Annihilation occurs in densest region of dark matter halo in galactic center</a:t>
            </a:r>
          </a:p>
          <a:p>
            <a:pPr>
              <a:buClr>
                <a:srgbClr val="000000"/>
              </a:buClr>
              <a:buSzPct val="171000"/>
            </a:pPr>
            <a:endParaRPr lang="en-US" dirty="0">
              <a:latin typeface="Avenir Book"/>
              <a:cs typeface="Avenir Book"/>
            </a:endParaRPr>
          </a:p>
          <a:p>
            <a:pPr>
              <a:buClr>
                <a:srgbClr val="000000"/>
              </a:buClr>
              <a:buSzPct val="171000"/>
            </a:pPr>
            <a:r>
              <a:rPr lang="en-US" dirty="0">
                <a:latin typeface="Avenir Book"/>
                <a:cs typeface="Avenir Book"/>
              </a:rPr>
              <a:t>Search sensitive to </a:t>
            </a:r>
            <a:r>
              <a:rPr lang="en-US" b="1" dirty="0">
                <a:solidFill>
                  <a:srgbClr val="558ED5"/>
                </a:solidFill>
                <a:latin typeface="Avenir Book"/>
                <a:cs typeface="Avenir Book"/>
              </a:rPr>
              <a:t>annihilation cross section</a:t>
            </a:r>
            <a:endParaRPr lang="en-US" dirty="0">
              <a:solidFill>
                <a:srgbClr val="558ED5"/>
              </a:solidFill>
              <a:latin typeface="Avenir Book"/>
              <a:cs typeface="Avenir Book"/>
            </a:endParaRPr>
          </a:p>
          <a:p>
            <a:pPr>
              <a:buClr>
                <a:srgbClr val="000000"/>
              </a:buClr>
              <a:buSzPct val="171000"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  <a:p>
            <a:pPr>
              <a:buClr>
                <a:srgbClr val="000000"/>
              </a:buClr>
              <a:buSzPct val="171000"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Avenir Book"/>
              <a:cs typeface="Avenir Book"/>
            </a:endParaRPr>
          </a:p>
          <a:p>
            <a:pPr>
              <a:buClr>
                <a:srgbClr val="000000"/>
              </a:buClr>
              <a:buSzPct val="171000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Solar Searches:  </a:t>
            </a:r>
          </a:p>
          <a:p>
            <a:pPr>
              <a:buClr>
                <a:srgbClr val="000000"/>
              </a:buClr>
              <a:buSzPct val="171000"/>
            </a:pPr>
            <a:r>
              <a:rPr lang="en-US" dirty="0" smtClean="0">
                <a:latin typeface="Avenir Book"/>
                <a:cs typeface="Avenir Book"/>
              </a:rPr>
              <a:t>Dark matter particles scatter and get trapped in sun.</a:t>
            </a:r>
          </a:p>
          <a:p>
            <a:pPr>
              <a:buClr>
                <a:srgbClr val="000000"/>
              </a:buClr>
              <a:buSzPct val="171000"/>
            </a:pPr>
            <a:endParaRPr lang="en-US" dirty="0" smtClean="0">
              <a:latin typeface="Avenir Book"/>
              <a:cs typeface="Avenir Book"/>
            </a:endParaRPr>
          </a:p>
          <a:p>
            <a:pPr>
              <a:buClr>
                <a:srgbClr val="000000"/>
              </a:buClr>
              <a:buSzPct val="171000"/>
            </a:pPr>
            <a:r>
              <a:rPr lang="en-US" dirty="0" smtClean="0">
                <a:latin typeface="Avenir Book"/>
                <a:cs typeface="Avenir Book"/>
              </a:rPr>
              <a:t>As trapped density grows, annihilation rate reaches equilibrium with capture rate.</a:t>
            </a:r>
          </a:p>
          <a:p>
            <a:pPr>
              <a:buClr>
                <a:srgbClr val="000000"/>
              </a:buClr>
              <a:buSzPct val="171000"/>
            </a:pPr>
            <a:endParaRPr lang="en-US" dirty="0" smtClean="0">
              <a:latin typeface="Avenir Book"/>
              <a:cs typeface="Avenir Book"/>
            </a:endParaRPr>
          </a:p>
          <a:p>
            <a:pPr>
              <a:buClr>
                <a:srgbClr val="000000"/>
              </a:buClr>
              <a:buSzPct val="171000"/>
            </a:pPr>
            <a:r>
              <a:rPr lang="en-US" dirty="0" smtClean="0">
                <a:latin typeface="Avenir Book"/>
                <a:cs typeface="Avenir Book"/>
              </a:rPr>
              <a:t>Search sensitive to </a:t>
            </a:r>
            <a:r>
              <a:rPr lang="en-US" b="1" dirty="0" smtClean="0">
                <a:solidFill>
                  <a:srgbClr val="953735"/>
                </a:solidFill>
                <a:latin typeface="Avenir Book"/>
                <a:cs typeface="Avenir Book"/>
              </a:rPr>
              <a:t>scattering cross section</a:t>
            </a:r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5714"/>
          <a:lstStyle/>
          <a:p>
            <a:r>
              <a:rPr lang="en-US" dirty="0" smtClean="0"/>
              <a:t>Indirect Dark Matter Searches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b="0" dirty="0">
              <a:solidFill>
                <a:srgbClr val="1A65DF"/>
              </a:solidFill>
              <a:latin typeface="Stone Sans ITC TT-Semi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F3C9-FD36-2F43-9EF8-29FDCF6C09CD}" type="slidenum">
              <a:rPr lang="en-US"/>
              <a:pPr/>
              <a:t>26</a:t>
            </a:fld>
            <a:endParaRPr lang="en-US">
              <a:latin typeface="Times" charset="0"/>
            </a:endParaRPr>
          </a:p>
        </p:txBody>
      </p:sp>
      <p:pic>
        <p:nvPicPr>
          <p:cNvPr id="393224" name="Picture 8"/>
          <p:cNvPicPr>
            <a:picLocks noChangeArrowheads="1"/>
          </p:cNvPicPr>
          <p:nvPr/>
        </p:nvPicPr>
        <p:blipFill>
          <a:blip r:embed="rId2"/>
          <a:srcRect t="19612"/>
          <a:stretch>
            <a:fillRect/>
          </a:stretch>
        </p:blipFill>
        <p:spPr bwMode="auto">
          <a:xfrm>
            <a:off x="4419600" y="4500318"/>
            <a:ext cx="4724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3225" name="Text Box 9"/>
          <p:cNvSpPr txBox="1">
            <a:spLocks noChangeArrowheads="1"/>
          </p:cNvSpPr>
          <p:nvPr/>
        </p:nvSpPr>
        <p:spPr bwMode="auto">
          <a:xfrm>
            <a:off x="1628775" y="701675"/>
            <a:ext cx="3288946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prstTxWarp prst="textNoShape">
              <a:avLst/>
            </a:prstTxWarp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en-US" sz="2400" dirty="0" err="1">
                <a:latin typeface="Symbol" charset="2"/>
              </a:rPr>
              <a:t>c</a:t>
            </a:r>
            <a:r>
              <a:rPr lang="en-US" sz="2400" dirty="0">
                <a:latin typeface="Times" charset="0"/>
              </a:rPr>
              <a:t> + </a:t>
            </a:r>
            <a:r>
              <a:rPr lang="en-US" sz="2400" dirty="0" err="1">
                <a:latin typeface="Symbol" charset="2"/>
              </a:rPr>
              <a:t>c</a:t>
            </a:r>
            <a:r>
              <a:rPr lang="en-US" sz="2400" dirty="0">
                <a:latin typeface="Times" charset="0"/>
              </a:rPr>
              <a:t> </a:t>
            </a:r>
            <a:r>
              <a:rPr lang="en-US" sz="2400" dirty="0" err="1">
                <a:latin typeface="Times" charset="0"/>
                <a:sym typeface="Wingdings" charset="2"/>
              </a:rPr>
              <a:t></a:t>
            </a:r>
            <a:r>
              <a:rPr lang="en-US" sz="2400" dirty="0">
                <a:latin typeface="Times" charset="0"/>
                <a:sym typeface="Wingdings" charset="2"/>
              </a:rPr>
              <a:t> W + W </a:t>
            </a:r>
            <a:r>
              <a:rPr lang="en-US" sz="2400" dirty="0" err="1">
                <a:latin typeface="Times" charset="0"/>
                <a:sym typeface="Wingdings" charset="2"/>
              </a:rPr>
              <a:t></a:t>
            </a:r>
            <a:r>
              <a:rPr lang="en-US" sz="2400" dirty="0">
                <a:latin typeface="Times" charset="0"/>
                <a:sym typeface="Wingdings" charset="2"/>
              </a:rPr>
              <a:t> </a:t>
            </a:r>
            <a:r>
              <a:rPr lang="en-US" sz="2400" dirty="0" err="1">
                <a:latin typeface="Symbol" charset="2"/>
                <a:sym typeface="Wingdings" charset="2"/>
              </a:rPr>
              <a:t>n</a:t>
            </a:r>
            <a:r>
              <a:rPr lang="en-US" sz="2400" dirty="0">
                <a:latin typeface="Times" charset="0"/>
                <a:sym typeface="Wingdings" charset="2"/>
              </a:rPr>
              <a:t> + </a:t>
            </a:r>
            <a:r>
              <a:rPr lang="en-US" sz="2400" dirty="0" err="1">
                <a:latin typeface="Symbol" charset="2"/>
                <a:sym typeface="Wingdings" charset="2"/>
              </a:rPr>
              <a:t>n</a:t>
            </a:r>
            <a:endParaRPr lang="en-US" sz="4400" dirty="0">
              <a:solidFill>
                <a:srgbClr val="FBFFFF"/>
              </a:solidFill>
              <a:latin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001" y="622301"/>
            <a:ext cx="3746500" cy="6463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  <a:sym typeface="Wingdings"/>
              </a:rPr>
              <a:t>Neutrinos are typical end products of dark matter annihilation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1" name="Picture 10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1556342"/>
            <a:ext cx="4521200" cy="23959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91100" y="4347920"/>
            <a:ext cx="330200" cy="46670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400" dirty="0" err="1" smtClean="0"/>
              <a:t>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06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</a:t>
            </a:r>
            <a:r>
              <a:rPr lang="en-US" b="1" dirty="0"/>
              <a:t>Independent</a:t>
            </a:r>
            <a:r>
              <a:rPr lang="en-US" dirty="0"/>
              <a:t> Scattering Cross Section Limits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Screen Shot 2017-05-01 at 1.2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5" y="698320"/>
            <a:ext cx="8606286" cy="5125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2450" y="6081945"/>
            <a:ext cx="2809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Eur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. </a:t>
            </a:r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Phys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. J. C (2017) 77, 146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90710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</a:t>
            </a:r>
            <a:r>
              <a:rPr lang="en-US" b="1" dirty="0"/>
              <a:t>Dependent</a:t>
            </a:r>
            <a:r>
              <a:rPr lang="en-US" dirty="0"/>
              <a:t> Scattering Cross Section Limits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Picture 9" descr="Screen Shot 2017-05-01 at 1.2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3" y="649108"/>
            <a:ext cx="8340289" cy="5162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863" y="6070186"/>
            <a:ext cx="2809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Eur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. </a:t>
            </a:r>
            <a:r>
              <a:rPr lang="tr-T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Phys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. J. C (2017) 77, 146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012" y="5941125"/>
            <a:ext cx="54869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oints </a:t>
            </a:r>
            <a:r>
              <a:rPr lang="en-US" sz="1600" dirty="0"/>
              <a:t>correspond to models from a scan of the </a:t>
            </a:r>
            <a:r>
              <a:rPr lang="en-US" sz="1600" dirty="0" err="1" smtClean="0"/>
              <a:t>pMSSM</a:t>
            </a:r>
            <a:r>
              <a:rPr lang="en-US" sz="1600" dirty="0" smtClean="0"/>
              <a:t>, </a:t>
            </a:r>
            <a:r>
              <a:rPr lang="en-US" sz="1600" dirty="0"/>
              <a:t>color coded by the ‘hardness’ of the resultant neutrino spectrum. </a:t>
            </a:r>
          </a:p>
        </p:txBody>
      </p:sp>
    </p:spTree>
    <p:extLst>
      <p:ext uri="{BB962C8B-B14F-4D97-AF65-F5344CB8AC3E}">
        <p14:creationId xmlns:p14="http://schemas.microsoft.com/office/powerpoint/2010/main" val="393686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Oscillations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138" y="6023991"/>
            <a:ext cx="850306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         </a:t>
            </a:r>
            <a:r>
              <a:rPr lang="en-US" dirty="0">
                <a:latin typeface="Avenir Book"/>
                <a:cs typeface="Avenir Book"/>
              </a:rPr>
              <a:t>3-year </a:t>
            </a:r>
            <a:r>
              <a:rPr lang="en-US" dirty="0" err="1" smtClean="0">
                <a:latin typeface="Avenir Book"/>
                <a:cs typeface="Avenir Book"/>
              </a:rPr>
              <a:t>IceCube-Deepcore</a:t>
            </a:r>
            <a:r>
              <a:rPr lang="en-US" dirty="0" smtClean="0">
                <a:latin typeface="Avenir Book"/>
                <a:cs typeface="Avenir Book"/>
              </a:rPr>
              <a:t> analysis                Phys</a:t>
            </a:r>
            <a:r>
              <a:rPr lang="en-US" dirty="0">
                <a:latin typeface="Avenir Book"/>
                <a:cs typeface="Avenir Book"/>
              </a:rPr>
              <a:t>. Rev. D 91, 072004 (2015</a:t>
            </a:r>
            <a:r>
              <a:rPr lang="en-US" dirty="0" smtClean="0">
                <a:latin typeface="Avenir Book"/>
                <a:cs typeface="Avenir Book"/>
              </a:rPr>
              <a:t>)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1" name="Picture 10" descr="Screen Shot 2015-06-10 at 11.2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0" y="809108"/>
            <a:ext cx="7374577" cy="52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1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Chad Finley - Oskar Klein Centre, Stockholm University</a:t>
            </a:r>
            <a:endParaRPr lang="en-US" dirty="0"/>
          </a:p>
        </p:txBody>
      </p:sp>
      <p:pic>
        <p:nvPicPr>
          <p:cNvPr id="5" name="Picture 4" descr="SeasonsAerialView_lg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00"/>
                    </a14:imgEffect>
                  </a14:imgLayer>
                </a14:imgProps>
              </a:ext>
            </a:extLst>
          </a:blip>
          <a:srcRect r="230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0796" y="5260177"/>
            <a:ext cx="499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</a:rPr>
              <a:t>IceCube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</a:rPr>
              <a:t>Neutrino Observatory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247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Photo: Haley </a:t>
            </a:r>
            <a:r>
              <a:rPr lang="en-US" sz="1400" dirty="0" err="1" smtClean="0">
                <a:solidFill>
                  <a:srgbClr val="FFFFFF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Buffman</a:t>
            </a:r>
            <a:endParaRPr lang="en-US" sz="1400" dirty="0">
              <a:solidFill>
                <a:srgbClr val="FFFFFF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54233" y="2062206"/>
            <a:ext cx="11652" cy="67575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4866" y="1566663"/>
            <a:ext cx="330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</a:rPr>
              <a:t>Amundsen-Scott Station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venir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507147" y="897118"/>
            <a:ext cx="15957" cy="207054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15432" y="302812"/>
            <a:ext cx="182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</a:rPr>
              <a:t>South Pole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venir Ligh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81153" y="2287147"/>
            <a:ext cx="1" cy="115328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9974" y="1766718"/>
            <a:ext cx="182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</a:rPr>
              <a:t>IceCube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</a:rPr>
              <a:t> Lab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17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Oscillations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Screen Shot 2015-06-10 at 11.2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0" y="809108"/>
            <a:ext cx="7374577" cy="5234633"/>
          </a:xfrm>
          <a:prstGeom prst="rect">
            <a:avLst/>
          </a:prstGeom>
        </p:spPr>
      </p:pic>
      <p:pic>
        <p:nvPicPr>
          <p:cNvPr id="6" name="Picture 5" descr="Screen Shot 2017-05-01 at 4.23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24446" r="18932" b="19593"/>
          <a:stretch/>
        </p:blipFill>
        <p:spPr>
          <a:xfrm>
            <a:off x="2574164" y="1869562"/>
            <a:ext cx="4761378" cy="32793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7890" y="915353"/>
            <a:ext cx="5686041" cy="823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4901" y="439776"/>
            <a:ext cx="408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IceCube</a:t>
            </a:r>
            <a:r>
              <a:rPr lang="en-US" dirty="0">
                <a:solidFill>
                  <a:srgbClr val="FF0000"/>
                </a:solidFill>
              </a:rPr>
              <a:t> Preliminary        </a:t>
            </a:r>
            <a:r>
              <a:rPr lang="en-US" dirty="0"/>
              <a:t>90%  CL </a:t>
            </a:r>
            <a:r>
              <a:rPr lang="en-US" dirty="0" smtClean="0"/>
              <a:t>contours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3138" y="6023991"/>
            <a:ext cx="8503062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         Also 3</a:t>
            </a:r>
            <a:r>
              <a:rPr lang="en-US" dirty="0">
                <a:latin typeface="Avenir Book"/>
                <a:cs typeface="Avenir Book"/>
              </a:rPr>
              <a:t>-year </a:t>
            </a:r>
            <a:r>
              <a:rPr lang="en-US" dirty="0" smtClean="0">
                <a:latin typeface="Avenir Book"/>
                <a:cs typeface="Avenir Book"/>
              </a:rPr>
              <a:t>analysis, but new event selection with 10x more events</a:t>
            </a:r>
          </a:p>
          <a:p>
            <a:pPr algn="ctr"/>
            <a:r>
              <a:rPr lang="en-US" dirty="0">
                <a:latin typeface="Avenir Book"/>
                <a:cs typeface="Avenir Book"/>
              </a:rPr>
              <a:t>R</a:t>
            </a:r>
            <a:r>
              <a:rPr lang="en-US" dirty="0" smtClean="0">
                <a:latin typeface="Avenir Book"/>
                <a:cs typeface="Avenir Book"/>
              </a:rPr>
              <a:t>esult still statistics limited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9928" y="1069957"/>
            <a:ext cx="4597134" cy="646331"/>
          </a:xfrm>
          <a:prstGeom prst="rect">
            <a:avLst/>
          </a:prstGeom>
          <a:noFill/>
          <a:ln>
            <a:solidFill>
              <a:srgbClr val="0000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DD"/>
                </a:solidFill>
                <a:latin typeface="Avenir Book"/>
                <a:cs typeface="Avenir Book"/>
              </a:rPr>
              <a:t>See parallel talk by </a:t>
            </a:r>
            <a:r>
              <a:rPr lang="en-US" b="1" dirty="0" err="1" smtClean="0">
                <a:solidFill>
                  <a:srgbClr val="0000DD"/>
                </a:solidFill>
                <a:latin typeface="Avenir Book"/>
                <a:cs typeface="Avenir Book"/>
              </a:rPr>
              <a:t>João</a:t>
            </a:r>
            <a:r>
              <a:rPr lang="en-US" b="1" dirty="0" smtClean="0">
                <a:solidFill>
                  <a:srgbClr val="0000DD"/>
                </a:solidFill>
                <a:latin typeface="Avenir Book"/>
                <a:cs typeface="Avenir Book"/>
              </a:rPr>
              <a:t> </a:t>
            </a:r>
            <a:r>
              <a:rPr lang="en-US" b="1" dirty="0">
                <a:solidFill>
                  <a:srgbClr val="0000DD"/>
                </a:solidFill>
                <a:latin typeface="Avenir Book"/>
                <a:cs typeface="Avenir Book"/>
              </a:rPr>
              <a:t>Pedro </a:t>
            </a:r>
            <a:r>
              <a:rPr lang="en-US" b="1" dirty="0" err="1">
                <a:solidFill>
                  <a:srgbClr val="0000DD"/>
                </a:solidFill>
                <a:latin typeface="Avenir Book"/>
                <a:cs typeface="Avenir Book"/>
              </a:rPr>
              <a:t>Athayde</a:t>
            </a:r>
            <a:r>
              <a:rPr lang="en-US" b="1" dirty="0">
                <a:solidFill>
                  <a:srgbClr val="0000DD"/>
                </a:solidFill>
                <a:latin typeface="Avenir Book"/>
                <a:cs typeface="Avenir Book"/>
              </a:rPr>
              <a:t> </a:t>
            </a:r>
            <a:r>
              <a:rPr lang="en-US" b="1" dirty="0" err="1">
                <a:solidFill>
                  <a:srgbClr val="0000DD"/>
                </a:solidFill>
                <a:latin typeface="Avenir Book"/>
                <a:cs typeface="Avenir Book"/>
              </a:rPr>
              <a:t>Marcondes</a:t>
            </a:r>
            <a:r>
              <a:rPr lang="en-US" b="1" dirty="0">
                <a:solidFill>
                  <a:srgbClr val="0000DD"/>
                </a:solidFill>
                <a:latin typeface="Avenir Book"/>
                <a:cs typeface="Avenir Book"/>
              </a:rPr>
              <a:t> de André </a:t>
            </a:r>
            <a:r>
              <a:rPr lang="en-US" dirty="0" smtClean="0">
                <a:solidFill>
                  <a:srgbClr val="0000DD"/>
                </a:solidFill>
                <a:latin typeface="Avenir Book"/>
                <a:cs typeface="Avenir Book"/>
              </a:rPr>
              <a:t>and Joshua </a:t>
            </a:r>
            <a:r>
              <a:rPr lang="en-US" dirty="0" err="1" smtClean="0">
                <a:solidFill>
                  <a:srgbClr val="0000DD"/>
                </a:solidFill>
                <a:latin typeface="Avenir Book"/>
                <a:cs typeface="Avenir Book"/>
              </a:rPr>
              <a:t>Hignight</a:t>
            </a:r>
            <a:endParaRPr lang="en-US" dirty="0">
              <a:solidFill>
                <a:srgbClr val="000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9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349777_10154599683901871_11216761730497363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4" y="1"/>
            <a:ext cx="8133945" cy="4576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28161"/>
            <a:ext cx="2531535" cy="397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FFFFFF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Photo: </a:t>
            </a:r>
            <a:r>
              <a:rPr lang="en-US" sz="1400" dirty="0">
                <a:solidFill>
                  <a:srgbClr val="FFFFFF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Martin Wolf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9325" y="2322709"/>
            <a:ext cx="7733932" cy="4452963"/>
          </a:xfrm>
          <a:prstGeom prst="rect">
            <a:avLst/>
          </a:prstGeom>
        </p:spPr>
        <p:txBody>
          <a:bodyPr>
            <a:normAutofit/>
          </a:bodyPr>
          <a:lstStyle>
            <a:lvl1pPr marL="342898" indent="-342898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47" indent="-285749" algn="l" defTabSz="45719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2995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194" indent="-228599" algn="l" defTabSz="45719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392" indent="-228599" algn="l" defTabSz="45719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590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8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6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4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IceCube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 is entering 7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th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 year since construction completion.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E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xtremely stable and high performance.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Continual improvements in event selection, reconstruction, and analysis.  Leading and competitive results across diverse topics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Many more analyses being presented here at IPA: </a:t>
            </a:r>
          </a:p>
          <a:p>
            <a:pPr marL="182563" indent="0">
              <a:lnSpc>
                <a:spcPct val="110000"/>
              </a:lnSpc>
              <a:buFont typeface="Arial"/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Diffuse galactic emission,  Fast radio bursts,  Decaying dark matter,  Tau neutrinos,  Point-source searches with new track and cascade selections, ...</a:t>
            </a:r>
          </a:p>
        </p:txBody>
      </p:sp>
    </p:spTree>
    <p:extLst>
      <p:ext uri="{BB962C8B-B14F-4D97-AF65-F5344CB8AC3E}">
        <p14:creationId xmlns:p14="http://schemas.microsoft.com/office/powerpoint/2010/main" val="7295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349777_10154599683901871_11216761730497363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4" y="1"/>
            <a:ext cx="8133945" cy="457668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5088" y="1796381"/>
            <a:ext cx="7688168" cy="46317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898" indent="-342898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47" indent="-285749" algn="l" defTabSz="45719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2995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194" indent="-228599" algn="l" defTabSz="45719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392" indent="-228599" algn="l" defTabSz="45719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590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8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6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4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For the astrophysical neutrino flux: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endParaRPr lang="en-US" dirty="0" smtClean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New analyses of cascade events coming later this year: 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2yr -&gt; 6yr of data 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improved: event selection, reconstruction, analysis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US" dirty="0" smtClean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Un-broken power-law, or features in energy spectrum?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endParaRPr lang="en-US" dirty="0" smtClean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  <a:p>
            <a:pPr marL="0" indent="0">
              <a:lnSpc>
                <a:spcPct val="160000"/>
              </a:lnSpc>
              <a:buFont typeface="Arial"/>
              <a:buNone/>
            </a:pP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Signal from galactic plane will (eventually) be detected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S</a:t>
            </a: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ome models predict soon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US" dirty="0" smtClean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Realtime</a:t>
            </a: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 alerts:  telescope follow-up may identify first transient source</a:t>
            </a:r>
          </a:p>
        </p:txBody>
      </p:sp>
    </p:spTree>
    <p:extLst>
      <p:ext uri="{BB962C8B-B14F-4D97-AF65-F5344CB8AC3E}">
        <p14:creationId xmlns:p14="http://schemas.microsoft.com/office/powerpoint/2010/main" val="39625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bCartoon_IceCube_9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4"/>
          <a:stretch/>
        </p:blipFill>
        <p:spPr>
          <a:xfrm>
            <a:off x="543354" y="4525450"/>
            <a:ext cx="8133945" cy="2332550"/>
          </a:xfrm>
          <a:prstGeom prst="rect">
            <a:avLst/>
          </a:prstGeom>
        </p:spPr>
      </p:pic>
      <p:pic>
        <p:nvPicPr>
          <p:cNvPr id="2" name="Picture 1" descr="17349777_10154599683901871_1121676173049736325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4" y="1"/>
            <a:ext cx="8133945" cy="45766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3354" y="2139639"/>
            <a:ext cx="8133946" cy="4430079"/>
          </a:xfrm>
          <a:prstGeom prst="rect">
            <a:avLst/>
          </a:prstGeom>
        </p:spPr>
        <p:txBody>
          <a:bodyPr>
            <a:normAutofit/>
          </a:bodyPr>
          <a:lstStyle>
            <a:lvl1pPr marL="342898" indent="-342898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47" indent="-285749" algn="l" defTabSz="45719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2995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194" indent="-228599" algn="l" defTabSz="45719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392" indent="-228599" algn="l" defTabSz="45719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590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8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6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4" indent="-228599" algn="l" defTabSz="45719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endParaRPr lang="en-US" dirty="0">
              <a:solidFill>
                <a:schemeClr val="bg1"/>
              </a:solidFill>
              <a:latin typeface="Arial"/>
            </a:endParaRP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What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IceCube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 cannot answer today...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		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IceCube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 Gen2 may answer tomorrow.... 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			              see M. Kowalski talk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4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eCube86_lg.jpg"/>
          <p:cNvPicPr>
            <a:picLocks noChangeAspect="1"/>
          </p:cNvPicPr>
          <p:nvPr/>
        </p:nvPicPr>
        <p:blipFill>
          <a:blip r:embed="rId2"/>
          <a:srcRect l="26575" t="2963" r="29343" b="15663"/>
          <a:stretch>
            <a:fillRect/>
          </a:stretch>
        </p:blipFill>
        <p:spPr>
          <a:xfrm>
            <a:off x="4114800" y="407809"/>
            <a:ext cx="5029199" cy="6069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IceCube Neutrino Observatory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8" y="759975"/>
            <a:ext cx="8728375" cy="5793225"/>
          </a:xfrm>
        </p:spPr>
        <p:txBody>
          <a:bodyPr>
            <a:normAutofit/>
          </a:bodyPr>
          <a:lstStyle/>
          <a:p>
            <a:pPr marL="171450" indent="-171450">
              <a:lnSpc>
                <a:spcPct val="70000"/>
              </a:lnSpc>
              <a:spcBef>
                <a:spcPct val="500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Avenir Light"/>
                <a:cs typeface="Avenir Light"/>
              </a:rPr>
              <a:t>86 strings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Avenir Light"/>
                <a:cs typeface="Avenir Light"/>
              </a:rPr>
              <a:t>60 Optical Modules </a:t>
            </a:r>
            <a:r>
              <a:rPr lang="en-US" dirty="0" smtClean="0">
                <a:solidFill>
                  <a:srgbClr val="000000"/>
                </a:solidFill>
                <a:latin typeface="Avenir Light"/>
                <a:cs typeface="Avenir Light"/>
              </a:rPr>
              <a:t>per string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latin typeface="Avenir Light"/>
                <a:cs typeface="Avenir Light"/>
              </a:rPr>
              <a:t>5 160 total </a:t>
            </a:r>
            <a:r>
              <a:rPr lang="en-US" dirty="0" smtClean="0">
                <a:solidFill>
                  <a:srgbClr val="000000"/>
                </a:solidFill>
                <a:latin typeface="Avenir Light"/>
                <a:cs typeface="Avenir Light"/>
              </a:rPr>
              <a:t>modules in Ice</a:t>
            </a:r>
          </a:p>
          <a:p>
            <a:pPr>
              <a:buNone/>
            </a:pPr>
            <a:r>
              <a:rPr lang="en-US" b="1" dirty="0" smtClean="0">
                <a:latin typeface="Avenir Light"/>
                <a:cs typeface="Avenir Light"/>
              </a:rPr>
              <a:t>1 km</a:t>
            </a:r>
            <a:r>
              <a:rPr lang="en-US" b="1" baseline="30000" dirty="0" smtClean="0">
                <a:latin typeface="Avenir Light"/>
                <a:cs typeface="Avenir Light"/>
              </a:rPr>
              <a:t>3</a:t>
            </a:r>
            <a:r>
              <a:rPr lang="en-US" b="1" dirty="0" smtClean="0">
                <a:latin typeface="Avenir Light"/>
                <a:cs typeface="Avenir Light"/>
              </a:rPr>
              <a:t> = </a:t>
            </a:r>
            <a:r>
              <a:rPr lang="en-US" b="1" dirty="0" err="1" smtClean="0">
                <a:latin typeface="Avenir Light"/>
                <a:cs typeface="Avenir Light"/>
              </a:rPr>
              <a:t>Gigaton</a:t>
            </a:r>
            <a:r>
              <a:rPr lang="en-US" b="1" dirty="0" smtClean="0">
                <a:latin typeface="Avenir Light"/>
                <a:cs typeface="Avenir Light"/>
              </a:rPr>
              <a:t> </a:t>
            </a:r>
            <a:r>
              <a:rPr lang="en-US" dirty="0" smtClean="0">
                <a:latin typeface="Avenir Light"/>
                <a:cs typeface="Avenir Light"/>
              </a:rPr>
              <a:t>instrumented volume</a:t>
            </a:r>
            <a:endParaRPr lang="en-US" dirty="0">
              <a:latin typeface="Avenir Light"/>
              <a:cs typeface="Avenir Light"/>
            </a:endParaRPr>
          </a:p>
          <a:p>
            <a:pPr>
              <a:lnSpc>
                <a:spcPct val="150000"/>
              </a:lnSpc>
              <a:buNone/>
            </a:pPr>
            <a:r>
              <a:rPr lang="en-US" b="1" dirty="0">
                <a:solidFill>
                  <a:srgbClr val="0000DD"/>
                </a:solidFill>
                <a:latin typeface="Avenir Light"/>
                <a:cs typeface="Avenir Light"/>
              </a:rPr>
              <a:t>B</a:t>
            </a:r>
            <a:r>
              <a:rPr lang="en-US" b="1" dirty="0" smtClean="0">
                <a:solidFill>
                  <a:srgbClr val="0000DD"/>
                </a:solidFill>
                <a:latin typeface="Avenir Light"/>
                <a:cs typeface="Avenir Light"/>
              </a:rPr>
              <a:t>egan </a:t>
            </a:r>
            <a:r>
              <a:rPr lang="en-US" b="1" dirty="0">
                <a:solidFill>
                  <a:srgbClr val="0000DD"/>
                </a:solidFill>
                <a:latin typeface="Avenir Light"/>
                <a:cs typeface="Avenir Light"/>
              </a:rPr>
              <a:t>full operations May 2011</a:t>
            </a:r>
          </a:p>
          <a:p>
            <a:pPr>
              <a:buNone/>
            </a:pPr>
            <a:endParaRPr lang="en-US" b="1" dirty="0" smtClean="0">
              <a:solidFill>
                <a:srgbClr val="3366FF"/>
              </a:solidFill>
              <a:latin typeface="Avenir Light"/>
              <a:cs typeface="Avenir Light"/>
            </a:endParaRPr>
          </a:p>
          <a:p>
            <a:pPr>
              <a:buNone/>
            </a:pPr>
            <a:endParaRPr lang="en-US" dirty="0" smtClean="0">
              <a:latin typeface="Avenir Light"/>
              <a:cs typeface="Avenir Light"/>
            </a:endParaRPr>
          </a:p>
          <a:p>
            <a:pPr>
              <a:buNone/>
            </a:pPr>
            <a:endParaRPr lang="en-US" dirty="0" smtClean="0">
              <a:latin typeface="Avenir Light"/>
              <a:cs typeface="Avenir Light"/>
            </a:endParaRPr>
          </a:p>
          <a:p>
            <a:pPr>
              <a:buNone/>
            </a:pPr>
            <a:r>
              <a:rPr lang="en-US" b="1" dirty="0" smtClean="0">
                <a:latin typeface="Avenir Light"/>
                <a:cs typeface="Avenir Light"/>
              </a:rPr>
              <a:t>Highly stable operation.</a:t>
            </a:r>
          </a:p>
          <a:p>
            <a:pPr>
              <a:buNone/>
            </a:pPr>
            <a:r>
              <a:rPr lang="en-US" b="1" dirty="0" smtClean="0">
                <a:latin typeface="Avenir Light"/>
                <a:cs typeface="Avenir Light"/>
              </a:rPr>
              <a:t>Since 2014</a:t>
            </a:r>
            <a:r>
              <a:rPr lang="en-US" b="1" dirty="0">
                <a:latin typeface="Avenir Light"/>
                <a:cs typeface="Avenir Light"/>
              </a:rPr>
              <a:t>:</a:t>
            </a:r>
            <a:r>
              <a:rPr lang="en-US" b="1" dirty="0" smtClean="0">
                <a:latin typeface="Avenir Light"/>
                <a:cs typeface="Avenir Light"/>
              </a:rPr>
              <a:t>    </a:t>
            </a:r>
            <a:r>
              <a:rPr lang="en-US" b="1" dirty="0" err="1" smtClean="0">
                <a:solidFill>
                  <a:srgbClr val="0000DD"/>
                </a:solidFill>
                <a:latin typeface="Avenir Light"/>
                <a:cs typeface="Avenir Light"/>
              </a:rPr>
              <a:t>livetime</a:t>
            </a:r>
            <a:r>
              <a:rPr lang="en-US" b="1" dirty="0" smtClean="0">
                <a:solidFill>
                  <a:srgbClr val="0000DD"/>
                </a:solidFill>
                <a:latin typeface="Avenir Light"/>
                <a:cs typeface="Avenir Light"/>
              </a:rPr>
              <a:t> &gt; 99% </a:t>
            </a:r>
          </a:p>
          <a:p>
            <a:pPr>
              <a:buNone/>
            </a:pPr>
            <a:r>
              <a:rPr lang="en-US" b="1" dirty="0" smtClean="0">
                <a:solidFill>
                  <a:srgbClr val="0000DD"/>
                </a:solidFill>
                <a:latin typeface="Avenir Light"/>
                <a:cs typeface="Avenir Light"/>
              </a:rPr>
              <a:t>              clean-uptime   </a:t>
            </a:r>
            <a:r>
              <a:rPr lang="en-US" b="1" dirty="0">
                <a:solidFill>
                  <a:srgbClr val="0000DD"/>
                </a:solidFill>
                <a:latin typeface="Avenir Light"/>
                <a:cs typeface="Avenir Light"/>
              </a:rPr>
              <a:t>97-98%</a:t>
            </a:r>
          </a:p>
          <a:p>
            <a:pPr>
              <a:buNone/>
            </a:pPr>
            <a:r>
              <a:rPr lang="en-US" sz="1800" b="1" dirty="0" smtClean="0">
                <a:latin typeface="Avenir Light"/>
                <a:cs typeface="Avenir Light"/>
              </a:rPr>
              <a:t>               (analysis-ready, 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latin typeface="Avenir Light"/>
                <a:cs typeface="Avenir Light"/>
              </a:rPr>
              <a:t>               full-detector data)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87658" y="3633300"/>
            <a:ext cx="1405587" cy="1717153"/>
          </a:xfrm>
          <a:prstGeom prst="straightConnector1">
            <a:avLst/>
          </a:prstGeom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7161" y="3310134"/>
            <a:ext cx="27804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latin typeface="Avenir Light"/>
                <a:cs typeface="Avenir Light"/>
              </a:rPr>
              <a:t>DeepCore</a:t>
            </a:r>
            <a:r>
              <a:rPr lang="en-US" b="1" dirty="0" smtClean="0">
                <a:latin typeface="Avenir Light"/>
                <a:cs typeface="Avenir Light"/>
              </a:rPr>
              <a:t>:</a:t>
            </a:r>
          </a:p>
          <a:p>
            <a:pPr algn="r"/>
            <a:r>
              <a:rPr lang="en-US" dirty="0">
                <a:latin typeface="Avenir Light"/>
                <a:cs typeface="Avenir Light"/>
              </a:rPr>
              <a:t> Low-energy </a:t>
            </a:r>
            <a:r>
              <a:rPr lang="en-US" dirty="0" smtClean="0">
                <a:latin typeface="Avenir Light"/>
                <a:cs typeface="Avenir Light"/>
              </a:rPr>
              <a:t>Extension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9594" y="107803"/>
            <a:ext cx="333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Light"/>
                <a:cs typeface="Avenir Light"/>
              </a:rPr>
              <a:t> </a:t>
            </a:r>
            <a:r>
              <a:rPr lang="en-US" sz="2000" dirty="0" err="1" smtClean="0">
                <a:latin typeface="Avenir Light"/>
                <a:cs typeface="Avenir Light"/>
              </a:rPr>
              <a:t>IceTop</a:t>
            </a:r>
            <a:r>
              <a:rPr lang="en-US" sz="2000" dirty="0" smtClean="0">
                <a:latin typeface="Avenir Light"/>
                <a:cs typeface="Avenir Light"/>
              </a:rPr>
              <a:t>:  1 km</a:t>
            </a:r>
            <a:r>
              <a:rPr lang="en-US" sz="2000" baseline="30000" dirty="0" smtClean="0">
                <a:latin typeface="Avenir Light"/>
                <a:cs typeface="Avenir Light"/>
              </a:rPr>
              <a:t>2</a:t>
            </a:r>
            <a:r>
              <a:rPr lang="en-US" sz="2000" dirty="0" smtClean="0">
                <a:latin typeface="Avenir Light"/>
                <a:cs typeface="Avenir Light"/>
              </a:rPr>
              <a:t> surface array</a:t>
            </a:r>
            <a:endParaRPr lang="en-US" sz="2000" dirty="0">
              <a:latin typeface="Avenir Light"/>
              <a:cs typeface="Avenir Ligh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6113902" y="3316020"/>
            <a:ext cx="3988684" cy="55394"/>
          </a:xfrm>
          <a:prstGeom prst="straightConnector1">
            <a:avLst/>
          </a:prstGeom>
          <a:ln>
            <a:solidFill>
              <a:srgbClr val="26262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43875" y="3032745"/>
            <a:ext cx="901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2.5 km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706879" y="577235"/>
            <a:ext cx="4245071" cy="2610880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Neutrino Detection Principles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IceCube Visual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2087" y="553356"/>
            <a:ext cx="4409985" cy="6009821"/>
          </a:xfrm>
          <a:prstGeom prst="rect">
            <a:avLst/>
          </a:prstGeom>
        </p:spPr>
      </p:pic>
      <p:pic>
        <p:nvPicPr>
          <p:cNvPr id="7" name="Picture 6" descr="IceCube Visua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09705" y="3283857"/>
            <a:ext cx="4264186" cy="3253241"/>
          </a:xfrm>
          <a:prstGeom prst="rect">
            <a:avLst/>
          </a:prstGeom>
          <a:effectLst/>
        </p:spPr>
      </p:pic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922518" y="844976"/>
            <a:ext cx="2057400" cy="2085549"/>
            <a:chOff x="433" y="804"/>
            <a:chExt cx="1679" cy="1571"/>
          </a:xfrm>
        </p:grpSpPr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450" y="868"/>
              <a:ext cx="1662" cy="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3074" tIns="106539" rIns="213074" bIns="10653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527" y="1181"/>
              <a:ext cx="648" cy="2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lIns="213074" tIns="106539" rIns="213074" bIns="10653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1168" y="1244"/>
              <a:ext cx="705" cy="196"/>
            </a:xfrm>
            <a:prstGeom prst="line">
              <a:avLst/>
            </a:prstGeom>
            <a:noFill/>
            <a:ln w="19050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 wrap="none" lIns="213074" tIns="106539" rIns="213074" bIns="10653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V="1">
              <a:off x="527" y="1872"/>
              <a:ext cx="641" cy="190"/>
            </a:xfrm>
            <a:prstGeom prst="line">
              <a:avLst/>
            </a:prstGeom>
            <a:noFill/>
            <a:ln w="19050">
              <a:solidFill>
                <a:srgbClr val="F8F8F8"/>
              </a:solidFill>
              <a:round/>
              <a:headEnd/>
              <a:tailEnd type="triangle" w="med" len="med"/>
            </a:ln>
            <a:effectLst/>
          </p:spPr>
          <p:txBody>
            <a:bodyPr wrap="none" lIns="213074" tIns="106539" rIns="213074" bIns="10653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1168" y="1872"/>
              <a:ext cx="692" cy="133"/>
            </a:xfrm>
            <a:prstGeom prst="line">
              <a:avLst/>
            </a:prstGeom>
            <a:noFill/>
            <a:ln w="19050">
              <a:solidFill>
                <a:srgbClr val="F8F8F8"/>
              </a:solidFill>
              <a:round/>
              <a:headEnd/>
              <a:tailEnd type="triangle" w="med" len="med"/>
            </a:ln>
            <a:effectLst/>
          </p:spPr>
          <p:txBody>
            <a:bodyPr lIns="213074" tIns="106539" rIns="213074" bIns="10653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433" y="804"/>
              <a:ext cx="859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93310" tIns="96656" rIns="193310" bIns="96656">
              <a:prstTxWarp prst="textNoShape">
                <a:avLst/>
              </a:prstTxWarp>
              <a:spAutoFit/>
            </a:bodyPr>
            <a:lstStyle/>
            <a:p>
              <a:pPr defTabSz="936625" eaLnBrk="0" hangingPunct="0">
                <a:buClrTx/>
                <a:buSzTx/>
                <a:buFontTx/>
                <a:buNone/>
              </a:pPr>
              <a:r>
                <a:rPr lang="en-US" sz="2800" dirty="0">
                  <a:solidFill>
                    <a:srgbClr val="FF0000"/>
                  </a:solidFill>
                  <a:latin typeface="Symbol" charset="2"/>
                </a:rPr>
                <a:t>n</a:t>
              </a:r>
              <a:r>
                <a:rPr lang="en-US" sz="2800" baseline="-25000" dirty="0">
                  <a:solidFill>
                    <a:srgbClr val="FF0000"/>
                  </a:solidFill>
                  <a:latin typeface="Symbol" charset="2"/>
                </a:rPr>
                <a:t>m</a:t>
              </a:r>
              <a:endParaRPr lang="en-US" sz="2800" baseline="-250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1249" y="836"/>
              <a:ext cx="483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93310" tIns="96656" rIns="193310" bIns="96656">
              <a:prstTxWarp prst="textNoShape">
                <a:avLst/>
              </a:prstTxWarp>
              <a:spAutoFit/>
            </a:bodyPr>
            <a:lstStyle/>
            <a:p>
              <a:pPr defTabSz="936625" eaLnBrk="0" hangingPunct="0">
                <a:buClrTx/>
                <a:buSzTx/>
                <a:buFontTx/>
                <a:buNone/>
              </a:pPr>
              <a:r>
                <a:rPr lang="en-US" sz="2800">
                  <a:solidFill>
                    <a:srgbClr val="66CCFF"/>
                  </a:solidFill>
                  <a:latin typeface="Symbol" charset="2"/>
                </a:rPr>
                <a:t>m</a:t>
              </a:r>
              <a:endParaRPr lang="en-US" sz="2800" baseline="30000">
                <a:solidFill>
                  <a:srgbClr val="66CCFF"/>
                </a:solidFill>
                <a:latin typeface="Times New Roman" charset="0"/>
              </a:endParaRP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554" y="1935"/>
              <a:ext cx="50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93310" tIns="96656" rIns="193310" bIns="96656">
              <a:prstTxWarp prst="textNoShape">
                <a:avLst/>
              </a:prstTxWarp>
              <a:spAutoFit/>
            </a:bodyPr>
            <a:lstStyle/>
            <a:p>
              <a:pPr defTabSz="936625" eaLnBrk="0" hangingPunct="0">
                <a:buClrTx/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Arial"/>
                  <a:cs typeface="Arial"/>
                </a:rPr>
                <a:t>N</a:t>
              </a:r>
              <a:endParaRPr lang="en-US" sz="28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1305" y="1947"/>
              <a:ext cx="486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93310" tIns="96656" rIns="193310" bIns="96656">
              <a:prstTxWarp prst="textNoShape">
                <a:avLst/>
              </a:prstTxWarp>
              <a:spAutoFit/>
            </a:bodyPr>
            <a:lstStyle/>
            <a:p>
              <a:pPr defTabSz="936625" eaLnBrk="0" hangingPunct="0">
                <a:buClrTx/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Arial"/>
                  <a:cs typeface="Arial"/>
                </a:rPr>
                <a:t>X</a:t>
              </a:r>
              <a:endParaRPr lang="en-US" sz="28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1068" y="1430"/>
              <a:ext cx="559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93310" tIns="96656" rIns="193310" bIns="96656">
              <a:prstTxWarp prst="textNoShape">
                <a:avLst/>
              </a:prstTxWarp>
              <a:spAutoFit/>
            </a:bodyPr>
            <a:lstStyle/>
            <a:p>
              <a:pPr defTabSz="936625" eaLnBrk="0" hangingPunct="0">
                <a:buClrTx/>
                <a:buSzTx/>
                <a:buFontTx/>
                <a:buNone/>
              </a:pPr>
              <a:r>
                <a:rPr lang="en-US" sz="2400" dirty="0">
                  <a:solidFill>
                    <a:srgbClr val="00CC00"/>
                  </a:solidFill>
                  <a:latin typeface="Arial"/>
                  <a:cs typeface="Arial"/>
                </a:rPr>
                <a:t>W</a:t>
              </a:r>
              <a:endParaRPr lang="en-US" sz="2800" dirty="0">
                <a:solidFill>
                  <a:srgbClr val="00CC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168" y="1440"/>
              <a:ext cx="2" cy="432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prstDash val="dashDot"/>
              <a:round/>
              <a:headEnd/>
              <a:tailEnd/>
            </a:ln>
            <a:effectLst/>
          </p:spPr>
          <p:txBody>
            <a:bodyPr wrap="none" lIns="213074" tIns="106539" rIns="213074" bIns="106539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59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Chad Finley - Oskar Klein Centre, Stockholm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Picture 3b.jpg"/>
          <p:cNvPicPr>
            <a:picLocks noChangeAspect="1"/>
          </p:cNvPicPr>
          <p:nvPr/>
        </p:nvPicPr>
        <p:blipFill rotWithShape="1">
          <a:blip r:embed="rId2"/>
          <a:srcRect t="-1" b="13642"/>
          <a:stretch/>
        </p:blipFill>
        <p:spPr>
          <a:xfrm>
            <a:off x="2054700" y="0"/>
            <a:ext cx="7089300" cy="3456432"/>
          </a:xfrm>
          <a:prstGeom prst="rect">
            <a:avLst/>
          </a:prstGeom>
        </p:spPr>
      </p:pic>
      <p:pic>
        <p:nvPicPr>
          <p:cNvPr id="6" name="Picture 5" descr="Picture 3.jpg"/>
          <p:cNvPicPr>
            <a:picLocks noChangeAspect="1"/>
          </p:cNvPicPr>
          <p:nvPr/>
        </p:nvPicPr>
        <p:blipFill rotWithShape="1">
          <a:blip r:embed="rId3"/>
          <a:srcRect t="9988" b="13"/>
          <a:stretch/>
        </p:blipFill>
        <p:spPr>
          <a:xfrm>
            <a:off x="2040386" y="3229200"/>
            <a:ext cx="7103614" cy="36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12" y="416425"/>
            <a:ext cx="2352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Arial Unicode MS"/>
              </a:rPr>
              <a:t>Track </a:t>
            </a:r>
          </a:p>
          <a:p>
            <a:r>
              <a:rPr lang="en-US" sz="2400" dirty="0" smtClean="0">
                <a:solidFill>
                  <a:schemeClr val="bg1"/>
                </a:solidFill>
                <a:cs typeface="Arial Unicode MS"/>
              </a:rPr>
              <a:t>topology</a:t>
            </a:r>
          </a:p>
          <a:p>
            <a:endParaRPr lang="en-US" sz="2000" dirty="0" smtClean="0">
              <a:solidFill>
                <a:schemeClr val="bg1"/>
              </a:solidFill>
              <a:cs typeface="Arial Unicode MS"/>
            </a:endParaRPr>
          </a:p>
          <a:p>
            <a:r>
              <a:rPr lang="en-US" sz="2000" dirty="0" smtClean="0">
                <a:solidFill>
                  <a:schemeClr val="bg1"/>
                </a:solidFill>
                <a:cs typeface="Arial Unicode MS"/>
              </a:rPr>
              <a:t>Energy measured: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 Unicode MS"/>
              </a:rPr>
              <a:t>lower bound</a:t>
            </a:r>
            <a:endParaRPr lang="en-US" sz="2000" dirty="0">
              <a:solidFill>
                <a:schemeClr val="bg1"/>
              </a:solidFill>
              <a:cs typeface="Arial Unicode MS"/>
            </a:endParaRPr>
          </a:p>
          <a:p>
            <a:endParaRPr lang="en-US" sz="2000" dirty="0">
              <a:solidFill>
                <a:schemeClr val="bg1"/>
              </a:solidFill>
              <a:cs typeface="Arial Unicode MS"/>
            </a:endParaRPr>
          </a:p>
          <a:p>
            <a:r>
              <a:rPr lang="en-US" sz="2000" dirty="0" smtClean="0">
                <a:solidFill>
                  <a:srgbClr val="FFFF00"/>
                </a:solidFill>
                <a:cs typeface="Arial Unicode MS"/>
              </a:rPr>
              <a:t>Good pointing:</a:t>
            </a:r>
          </a:p>
          <a:p>
            <a:r>
              <a:rPr lang="en-US" sz="2000" dirty="0" smtClean="0">
                <a:solidFill>
                  <a:srgbClr val="FFFF00"/>
                </a:solidFill>
                <a:cs typeface="Arial Unicode MS"/>
              </a:rPr>
              <a:t> 0.2° - 1°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101" y="3889814"/>
            <a:ext cx="2352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Arial Unicode MS"/>
              </a:rPr>
              <a:t>Cascade topology</a:t>
            </a:r>
          </a:p>
          <a:p>
            <a:endParaRPr lang="en-US" sz="2000" dirty="0">
              <a:solidFill>
                <a:schemeClr val="bg1"/>
              </a:solidFill>
              <a:cs typeface="Arial Unicode MS"/>
            </a:endParaRPr>
          </a:p>
          <a:p>
            <a:r>
              <a:rPr lang="en-US" sz="2000" dirty="0" smtClean="0">
                <a:solidFill>
                  <a:srgbClr val="FFFF00"/>
                </a:solidFill>
                <a:cs typeface="Arial Unicode MS"/>
              </a:rPr>
              <a:t>Good energy resolution, 15%</a:t>
            </a:r>
          </a:p>
          <a:p>
            <a:endParaRPr lang="en-US" sz="2000" dirty="0" smtClean="0">
              <a:solidFill>
                <a:srgbClr val="FFFF00"/>
              </a:solidFill>
              <a:cs typeface="Arial Unicode MS"/>
            </a:endParaRPr>
          </a:p>
          <a:p>
            <a:r>
              <a:rPr lang="en-US" sz="2000" dirty="0" smtClean="0">
                <a:solidFill>
                  <a:schemeClr val="bg1"/>
                </a:solidFill>
                <a:cs typeface="Arial Unicode MS"/>
              </a:rPr>
              <a:t>Some pointing,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 Unicode MS"/>
              </a:rPr>
              <a:t>10° - 15°</a:t>
            </a:r>
            <a:endParaRPr lang="en-US" sz="2000" dirty="0">
              <a:solidFill>
                <a:schemeClr val="bg1"/>
              </a:solidFill>
              <a:cs typeface="Arial Unicode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Photons produced by Neutrino Interactions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7113" y="2668052"/>
            <a:ext cx="4078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ν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ν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μ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ν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τ</a:t>
            </a:r>
            <a:r>
              <a:rPr lang="en-US" sz="3200" baseline="-250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charged current</a:t>
            </a:r>
            <a:endParaRPr lang="en-US" sz="2000" baseline="-250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ν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ν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μ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ν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τ</a:t>
            </a:r>
            <a:r>
              <a:rPr lang="en-US" sz="3200" baseline="-25000" dirty="0" smtClean="0">
                <a:solidFill>
                  <a:schemeClr val="bg1"/>
                </a:solidFill>
              </a:rPr>
              <a:t>    </a:t>
            </a:r>
            <a:r>
              <a:rPr lang="en-US" sz="2000" dirty="0" smtClean="0">
                <a:solidFill>
                  <a:schemeClr val="bg1"/>
                </a:solidFill>
              </a:rPr>
              <a:t>neutral current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4851" y="2796212"/>
            <a:ext cx="512693" cy="524290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13080" y="2797151"/>
            <a:ext cx="512693" cy="524290"/>
          </a:xfrm>
          <a:prstGeom prst="rect">
            <a:avLst/>
          </a:prstGeom>
          <a:solidFill>
            <a:srgbClr val="3366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14002" y="3322379"/>
            <a:ext cx="512693" cy="524290"/>
          </a:xfrm>
          <a:prstGeom prst="rect">
            <a:avLst/>
          </a:prstGeom>
          <a:solidFill>
            <a:srgbClr val="3366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26696" y="3322379"/>
            <a:ext cx="512693" cy="524290"/>
          </a:xfrm>
          <a:prstGeom prst="rect">
            <a:avLst/>
          </a:prstGeom>
          <a:solidFill>
            <a:srgbClr val="3366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39389" y="3310728"/>
            <a:ext cx="512693" cy="524290"/>
          </a:xfrm>
          <a:prstGeom prst="rect">
            <a:avLst/>
          </a:prstGeom>
          <a:solidFill>
            <a:srgbClr val="3366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51041" y="2786439"/>
            <a:ext cx="512693" cy="524290"/>
          </a:xfrm>
          <a:prstGeom prst="rect">
            <a:avLst/>
          </a:prstGeom>
          <a:solidFill>
            <a:srgbClr val="3366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381197" y="2271922"/>
            <a:ext cx="0" cy="477689"/>
          </a:xfrm>
          <a:prstGeom prst="straightConnector1">
            <a:avLst/>
          </a:prstGeom>
          <a:ln w="63500">
            <a:solidFill>
              <a:srgbClr val="FEFF76">
                <a:alpha val="60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69545" y="3856442"/>
            <a:ext cx="1" cy="442734"/>
          </a:xfrm>
          <a:prstGeom prst="straightConnector1">
            <a:avLst/>
          </a:prstGeom>
          <a:ln w="63500">
            <a:solidFill>
              <a:srgbClr val="3366FF">
                <a:alpha val="9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32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 descr="3"/>
          <p:cNvPicPr>
            <a:picLocks noChangeAspect="1" noChangeArrowheads="1"/>
          </p:cNvPicPr>
          <p:nvPr/>
        </p:nvPicPr>
        <p:blipFill>
          <a:blip r:embed="rId2"/>
          <a:srcRect l="4921" t="9186" r="62992"/>
          <a:stretch>
            <a:fillRect/>
          </a:stretch>
        </p:blipFill>
        <p:spPr bwMode="auto">
          <a:xfrm>
            <a:off x="4647768" y="0"/>
            <a:ext cx="1940190" cy="361481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3993705" y="2876025"/>
            <a:ext cx="2921002" cy="148170"/>
          </a:xfrm>
          <a:prstGeom prst="straightConnector1">
            <a:avLst/>
          </a:prstGeom>
          <a:ln w="25400" cap="flat">
            <a:gradFill flip="none" rotWithShape="1">
              <a:gsLst>
                <a:gs pos="77000">
                  <a:srgbClr val="3652D6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135522" y="2653776"/>
            <a:ext cx="2810934" cy="42336"/>
          </a:xfrm>
          <a:prstGeom prst="straightConnector1">
            <a:avLst/>
          </a:prstGeom>
          <a:ln w="25400" cap="flat">
            <a:gradFill flip="none" rotWithShape="1">
              <a:gsLst>
                <a:gs pos="77000">
                  <a:srgbClr val="3652D6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527445" y="3695436"/>
            <a:ext cx="3859543" cy="192958"/>
          </a:xfrm>
          <a:prstGeom prst="straightConnector1">
            <a:avLst/>
          </a:prstGeom>
          <a:ln w="25400" cap="flat">
            <a:gradFill flip="none" rotWithShape="1">
              <a:gsLst>
                <a:gs pos="77000">
                  <a:srgbClr val="3652D6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4004289" y="3072879"/>
            <a:ext cx="3263900" cy="148164"/>
          </a:xfrm>
          <a:prstGeom prst="straightConnector1">
            <a:avLst/>
          </a:prstGeom>
          <a:ln w="25400" cap="flat">
            <a:gradFill flip="none" rotWithShape="1">
              <a:gsLst>
                <a:gs pos="77000">
                  <a:srgbClr val="3652D6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832310" y="4970465"/>
            <a:ext cx="3397248" cy="73025"/>
          </a:xfrm>
          <a:prstGeom prst="straightConnector1">
            <a:avLst/>
          </a:prstGeom>
          <a:ln w="12700" cap="flat">
            <a:solidFill>
              <a:schemeClr val="bg2">
                <a:lumMod val="50000"/>
              </a:schemeClr>
            </a:solidFill>
            <a:prstDash val="soli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3914863" y="5011739"/>
            <a:ext cx="3384545" cy="3172"/>
          </a:xfrm>
          <a:prstGeom prst="straightConnector1">
            <a:avLst/>
          </a:prstGeom>
          <a:ln w="12700" cap="flat">
            <a:solidFill>
              <a:schemeClr val="bg2">
                <a:lumMod val="50000"/>
              </a:schemeClr>
            </a:solidFill>
            <a:prstDash val="soli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H="1">
            <a:off x="3982872" y="3425776"/>
            <a:ext cx="3482975" cy="228600"/>
          </a:xfrm>
          <a:prstGeom prst="straightConnector1">
            <a:avLst/>
          </a:prstGeom>
          <a:ln w="25400" cap="flat">
            <a:gradFill flip="none" rotWithShape="1">
              <a:gsLst>
                <a:gs pos="77000">
                  <a:srgbClr val="3652D6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619489" y="172606"/>
            <a:ext cx="129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osmic ray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564649" y="1742840"/>
            <a:ext cx="117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ir shower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009922" y="4062024"/>
            <a:ext cx="15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710320" y="5391748"/>
            <a:ext cx="182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neutrinos</a:t>
            </a:r>
            <a:endParaRPr lang="en-US" dirty="0"/>
          </a:p>
        </p:txBody>
      </p:sp>
      <p:grpSp>
        <p:nvGrpSpPr>
          <p:cNvPr id="7" name="Group 29"/>
          <p:cNvGrpSpPr/>
          <p:nvPr/>
        </p:nvGrpSpPr>
        <p:grpSpPr>
          <a:xfrm>
            <a:off x="1691750" y="2807367"/>
            <a:ext cx="3401618" cy="3430471"/>
            <a:chOff x="1731856" y="1948016"/>
            <a:chExt cx="3374315" cy="3848666"/>
          </a:xfrm>
        </p:grpSpPr>
        <p:pic>
          <p:nvPicPr>
            <p:cNvPr id="21" name="Picture 20" descr="Array-Publication.jpg"/>
            <p:cNvPicPr>
              <a:picLocks noChangeAspect="1"/>
            </p:cNvPicPr>
            <p:nvPr/>
          </p:nvPicPr>
          <p:blipFill>
            <a:blip r:embed="rId3"/>
            <a:srcRect l="11617"/>
            <a:stretch>
              <a:fillRect/>
            </a:stretch>
          </p:blipFill>
          <p:spPr>
            <a:xfrm>
              <a:off x="1906061" y="2049851"/>
              <a:ext cx="2840702" cy="374683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191172" y="5054626"/>
              <a:ext cx="914999" cy="314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31856" y="1948016"/>
              <a:ext cx="914999" cy="314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flipH="1">
              <a:off x="1859496" y="4003483"/>
              <a:ext cx="333247" cy="119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1907417" y="4719021"/>
              <a:ext cx="377823" cy="302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89572" y="4645552"/>
              <a:ext cx="914999" cy="314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8839200" cy="797899"/>
          </a:xfrm>
        </p:spPr>
        <p:txBody>
          <a:bodyPr/>
          <a:lstStyle/>
          <a:p>
            <a:pPr algn="l"/>
            <a:r>
              <a:rPr lang="en-US" dirty="0" smtClean="0"/>
              <a:t>Cosmic Ray-induced events</a:t>
            </a:r>
            <a:br>
              <a:rPr lang="en-US" dirty="0" smtClean="0"/>
            </a:br>
            <a:r>
              <a:rPr lang="en-US" dirty="0" smtClean="0"/>
              <a:t>in IceCube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835505" y="116123"/>
            <a:ext cx="1" cy="6360006"/>
          </a:xfrm>
          <a:prstGeom prst="straightConnector1">
            <a:avLst/>
          </a:prstGeom>
          <a:ln w="12700" cap="flat">
            <a:solidFill>
              <a:schemeClr val="bg2">
                <a:lumMod val="50000"/>
              </a:schemeClr>
            </a:solidFill>
            <a:prstDash val="soli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5400000">
            <a:off x="7533841" y="2626518"/>
            <a:ext cx="227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astrophysical </a:t>
            </a:r>
            <a:r>
              <a:rPr lang="en-US" dirty="0" smtClean="0"/>
              <a:t>neutrino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8839200" cy="797899"/>
          </a:xfrm>
        </p:spPr>
        <p:txBody>
          <a:bodyPr/>
          <a:lstStyle/>
          <a:p>
            <a:pPr algn="l"/>
            <a:r>
              <a:rPr lang="en-US" dirty="0" smtClean="0"/>
              <a:t>Cosmic Ray-induced events</a:t>
            </a:r>
            <a:br>
              <a:rPr lang="en-US" dirty="0" smtClean="0"/>
            </a:br>
            <a:r>
              <a:rPr lang="en-US" dirty="0" smtClean="0"/>
              <a:t>in IceCube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Chad Finley - Oskar Klein Centre, Stockholm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3"/>
          <p:cNvPicPr>
            <a:picLocks noChangeAspect="1" noChangeArrowheads="1"/>
          </p:cNvPicPr>
          <p:nvPr/>
        </p:nvPicPr>
        <p:blipFill>
          <a:blip r:embed="rId2"/>
          <a:srcRect l="4921" t="9186" r="62992"/>
          <a:stretch>
            <a:fillRect/>
          </a:stretch>
        </p:blipFill>
        <p:spPr bwMode="auto">
          <a:xfrm>
            <a:off x="4647768" y="0"/>
            <a:ext cx="1940190" cy="361481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3993705" y="2876025"/>
            <a:ext cx="2921002" cy="148170"/>
          </a:xfrm>
          <a:prstGeom prst="straightConnector1">
            <a:avLst/>
          </a:prstGeom>
          <a:ln w="25400" cap="flat">
            <a:gradFill flip="none" rotWithShape="1">
              <a:gsLst>
                <a:gs pos="77000">
                  <a:srgbClr val="3652D6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135522" y="2653776"/>
            <a:ext cx="2810934" cy="42336"/>
          </a:xfrm>
          <a:prstGeom prst="straightConnector1">
            <a:avLst/>
          </a:prstGeom>
          <a:ln w="25400" cap="flat">
            <a:gradFill flip="none" rotWithShape="1">
              <a:gsLst>
                <a:gs pos="77000">
                  <a:srgbClr val="3652D6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527445" y="3695436"/>
            <a:ext cx="3859543" cy="192958"/>
          </a:xfrm>
          <a:prstGeom prst="straightConnector1">
            <a:avLst/>
          </a:prstGeom>
          <a:ln w="25400" cap="flat">
            <a:gradFill flip="none" rotWithShape="1">
              <a:gsLst>
                <a:gs pos="77000">
                  <a:srgbClr val="3652D6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4004289" y="3072879"/>
            <a:ext cx="3263900" cy="148164"/>
          </a:xfrm>
          <a:prstGeom prst="straightConnector1">
            <a:avLst/>
          </a:prstGeom>
          <a:ln w="25400" cap="flat">
            <a:gradFill flip="none" rotWithShape="1">
              <a:gsLst>
                <a:gs pos="77000">
                  <a:srgbClr val="3652D6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832310" y="4970465"/>
            <a:ext cx="3397248" cy="73025"/>
          </a:xfrm>
          <a:prstGeom prst="straightConnector1">
            <a:avLst/>
          </a:prstGeom>
          <a:ln w="12700" cap="flat">
            <a:solidFill>
              <a:schemeClr val="bg2">
                <a:lumMod val="50000"/>
              </a:schemeClr>
            </a:solidFill>
            <a:prstDash val="soli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3914863" y="5011739"/>
            <a:ext cx="3384545" cy="3172"/>
          </a:xfrm>
          <a:prstGeom prst="straightConnector1">
            <a:avLst/>
          </a:prstGeom>
          <a:ln w="12700" cap="flat">
            <a:solidFill>
              <a:schemeClr val="bg2">
                <a:lumMod val="50000"/>
              </a:schemeClr>
            </a:solidFill>
            <a:prstDash val="soli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6200000" flipH="1">
            <a:off x="3982872" y="3425776"/>
            <a:ext cx="3482975" cy="228600"/>
          </a:xfrm>
          <a:prstGeom prst="straightConnector1">
            <a:avLst/>
          </a:prstGeom>
          <a:ln w="25400" cap="flat">
            <a:gradFill flip="none" rotWithShape="1">
              <a:gsLst>
                <a:gs pos="77000">
                  <a:srgbClr val="3652D6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619489" y="172606"/>
            <a:ext cx="129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osmic ray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564649" y="1742840"/>
            <a:ext cx="117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ir shower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232471" y="4225945"/>
            <a:ext cx="1256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</a:t>
            </a:r>
            <a:r>
              <a:rPr lang="en-US" sz="2000" dirty="0"/>
              <a:t>/ </a:t>
            </a:r>
            <a:r>
              <a:rPr lang="en-US" sz="2000" dirty="0" err="1" smtClean="0"/>
              <a:t>yr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6993010" y="5600316"/>
            <a:ext cx="1116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</a:t>
            </a:r>
            <a:r>
              <a:rPr lang="en-US" sz="2000" dirty="0"/>
              <a:t>/ </a:t>
            </a:r>
            <a:r>
              <a:rPr lang="en-US" sz="2000" dirty="0" err="1" smtClean="0"/>
              <a:t>yr</a:t>
            </a:r>
            <a:endParaRPr lang="en-US" sz="2000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871" y="1343130"/>
            <a:ext cx="4275740" cy="40816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34140" y="3715774"/>
            <a:ext cx="1602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Neutrino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Bkg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027235" y="2411074"/>
            <a:ext cx="1301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Muon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Bkg</a:t>
            </a:r>
            <a:endParaRPr lang="en-US" sz="2800" dirty="0">
              <a:solidFill>
                <a:schemeClr val="accent1"/>
              </a:solidFill>
              <a:latin typeface="Times" pitchFamily="-65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4071510" y="2864334"/>
            <a:ext cx="0" cy="2736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31544" y="5358736"/>
            <a:ext cx="1649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southern sky</a:t>
            </a:r>
          </a:p>
          <a:p>
            <a:pPr algn="ctr"/>
            <a:r>
              <a:rPr lang="en-US" dirty="0" smtClean="0">
                <a:solidFill>
                  <a:srgbClr val="4F81BD"/>
                </a:solidFill>
              </a:rPr>
              <a:t>(directly above detector)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860" y="5358423"/>
            <a:ext cx="174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northern sky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(filtered through Earth)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6200000" flipH="1">
            <a:off x="-191985" y="3582516"/>
            <a:ext cx="5499579" cy="359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835505" y="116123"/>
            <a:ext cx="1" cy="6360006"/>
          </a:xfrm>
          <a:prstGeom prst="straightConnector1">
            <a:avLst/>
          </a:prstGeom>
          <a:ln w="12700" cap="flat">
            <a:solidFill>
              <a:schemeClr val="bg2">
                <a:lumMod val="50000"/>
              </a:schemeClr>
            </a:solidFill>
            <a:prstDash val="soli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5400000">
            <a:off x="7533841" y="2626518"/>
            <a:ext cx="227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astrophysical </a:t>
            </a:r>
            <a:r>
              <a:rPr lang="en-US" dirty="0" smtClean="0"/>
              <a:t>neutrino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09922" y="4062024"/>
            <a:ext cx="15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10320" y="5391748"/>
            <a:ext cx="182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neutrinos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Chad Finley - Oskar Klein Centre, Stockholm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1F1-AC7C-5841-8A8B-CD25402FD2D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152400" y="0"/>
            <a:ext cx="8839200" cy="533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Starting Event Analyses</a:t>
            </a:r>
            <a:endParaRPr lang="en-US" dirty="0"/>
          </a:p>
        </p:txBody>
      </p:sp>
      <p:pic>
        <p:nvPicPr>
          <p:cNvPr id="4" name="Picture 3" descr="Screen Shot 2014-09-28 at 9.4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82" y="908183"/>
            <a:ext cx="3679156" cy="333654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216315" y="1010148"/>
            <a:ext cx="1060343" cy="2248620"/>
          </a:xfrm>
          <a:prstGeom prst="straightConnector1">
            <a:avLst/>
          </a:prstGeom>
          <a:ln w="60325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129345" y="1056752"/>
            <a:ext cx="454433" cy="699052"/>
          </a:xfrm>
          <a:prstGeom prst="straightConnector1">
            <a:avLst/>
          </a:prstGeom>
          <a:ln w="60325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40996" y="963544"/>
            <a:ext cx="256347" cy="314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80367" y="952832"/>
            <a:ext cx="256347" cy="314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560471" y="602367"/>
            <a:ext cx="43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ν</a:t>
            </a:r>
            <a:r>
              <a:rPr lang="en-US" sz="2400" baseline="-25000" dirty="0" err="1" smtClean="0"/>
              <a:t>μ</a:t>
            </a:r>
            <a:endParaRPr lang="en-US" sz="2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007497" y="533400"/>
            <a:ext cx="43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</a:t>
            </a:r>
            <a:endParaRPr lang="en-US" sz="2400" dirty="0"/>
          </a:p>
        </p:txBody>
      </p:sp>
      <p:pic>
        <p:nvPicPr>
          <p:cNvPr id="19" name="Picture 18" descr="Bert.jpg"/>
          <p:cNvPicPr>
            <a:picLocks noChangeAspect="1"/>
          </p:cNvPicPr>
          <p:nvPr/>
        </p:nvPicPr>
        <p:blipFill>
          <a:blip r:embed="rId3"/>
          <a:srcRect l="958" t="954" r="958" b="10490"/>
          <a:stretch>
            <a:fillRect/>
          </a:stretch>
        </p:blipFill>
        <p:spPr>
          <a:xfrm>
            <a:off x="91755" y="585918"/>
            <a:ext cx="4481076" cy="4062668"/>
          </a:xfrm>
          <a:prstGeom prst="rect">
            <a:avLst/>
          </a:prstGeom>
        </p:spPr>
      </p:pic>
      <p:pic>
        <p:nvPicPr>
          <p:cNvPr id="20" name="Picture 19" descr="Ernie.jpg"/>
          <p:cNvPicPr>
            <a:picLocks noChangeAspect="1"/>
          </p:cNvPicPr>
          <p:nvPr/>
        </p:nvPicPr>
        <p:blipFill rotWithShape="1">
          <a:blip r:embed="rId4"/>
          <a:srcRect l="-773" t="831" r="960" b="35082"/>
          <a:stretch/>
        </p:blipFill>
        <p:spPr>
          <a:xfrm>
            <a:off x="0" y="3598013"/>
            <a:ext cx="4572831" cy="2955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427" y="1063872"/>
            <a:ext cx="269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cs typeface="American Typewriter"/>
              </a:rPr>
              <a:t>“Bert”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merican Typewriter"/>
              </a:rPr>
              <a:t>1050 </a:t>
            </a:r>
            <a:r>
              <a:rPr lang="en-US" sz="2000" dirty="0" smtClean="0">
                <a:solidFill>
                  <a:schemeClr val="bg1"/>
                </a:solidFill>
              </a:rPr>
              <a:t>± 140  </a:t>
            </a:r>
            <a:r>
              <a:rPr lang="en-US" sz="2000" dirty="0" err="1" smtClean="0">
                <a:solidFill>
                  <a:schemeClr val="bg1"/>
                </a:solidFill>
                <a:cs typeface="American Typewriter"/>
              </a:rPr>
              <a:t>TeV</a:t>
            </a:r>
            <a:endParaRPr lang="en-US" sz="2000" dirty="0">
              <a:solidFill>
                <a:schemeClr val="bg1"/>
              </a:solidFill>
              <a:cs typeface="American Typewrit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5675317"/>
            <a:ext cx="2845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cs typeface="American Typewriter"/>
              </a:rPr>
              <a:t>“Ernie”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merican Typewriter"/>
              </a:rPr>
              <a:t>1150 </a:t>
            </a:r>
            <a:r>
              <a:rPr lang="en-US" sz="2000" dirty="0" smtClean="0">
                <a:solidFill>
                  <a:schemeClr val="bg1"/>
                </a:solidFill>
              </a:rPr>
              <a:t>± 140 </a:t>
            </a:r>
            <a:r>
              <a:rPr lang="en-US" sz="2000" dirty="0" smtClean="0">
                <a:solidFill>
                  <a:schemeClr val="bg1"/>
                </a:solidFill>
                <a:cs typeface="American Typewriter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merican Typewriter"/>
              </a:rPr>
              <a:t>TeV</a:t>
            </a:r>
            <a:endParaRPr lang="en-US" sz="2000" dirty="0">
              <a:solidFill>
                <a:schemeClr val="bg1"/>
              </a:solidFill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292" y="3625873"/>
            <a:ext cx="156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PeV</a:t>
            </a:r>
            <a:r>
              <a:rPr lang="en-US" sz="2400" dirty="0" smtClean="0">
                <a:solidFill>
                  <a:schemeClr val="bg1"/>
                </a:solidFill>
              </a:rPr>
              <a:t> Events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0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50013</TotalTime>
  <Words>1587</Words>
  <Application>Microsoft Macintosh PowerPoint</Application>
  <PresentationFormat>On-screen Show (4:3)</PresentationFormat>
  <Paragraphs>345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1_Office Theme</vt:lpstr>
      <vt:lpstr>3_Office Theme</vt:lpstr>
      <vt:lpstr>Recent Results from the  IceCube Neutrino Observatory</vt:lpstr>
      <vt:lpstr>IceCube Collaboration</vt:lpstr>
      <vt:lpstr>PowerPoint Presentation</vt:lpstr>
      <vt:lpstr>IceCube Neutrino Observatory</vt:lpstr>
      <vt:lpstr>High Energy Neutrino Detection Principles</vt:lpstr>
      <vt:lpstr>Photons produced by Neutrino Interactions</vt:lpstr>
      <vt:lpstr>Cosmic Ray-induced events in IceCube</vt:lpstr>
      <vt:lpstr>Cosmic Ray-induced events in IceCube</vt:lpstr>
      <vt:lpstr>PowerPoint Presentation</vt:lpstr>
      <vt:lpstr>PowerPoint Presentation</vt:lpstr>
      <vt:lpstr>Medium Energy Starting Events</vt:lpstr>
      <vt:lpstr>Medium Energy Starting Events</vt:lpstr>
      <vt:lpstr>Muon Neutrino Diffuse Analysis</vt:lpstr>
      <vt:lpstr>Diffuse Flux with Muon Neutrinos</vt:lpstr>
      <vt:lpstr>Diffuse Flux with Muon Neutrinos</vt:lpstr>
      <vt:lpstr>Energy Spectrum of Astrophysical Neutrinos</vt:lpstr>
      <vt:lpstr>Galactic Plane Searches</vt:lpstr>
      <vt:lpstr>PowerPoint Presentation</vt:lpstr>
      <vt:lpstr>7-year Point Source Search</vt:lpstr>
      <vt:lpstr>7-year Point Source Search</vt:lpstr>
      <vt:lpstr>7-year Point Source Search</vt:lpstr>
      <vt:lpstr>Relating Diffuse and Point Source fluxes</vt:lpstr>
      <vt:lpstr>Point-Source Population Study: Blazars</vt:lpstr>
      <vt:lpstr>Realtime Public Alerts via AMON, GCN</vt:lpstr>
      <vt:lpstr>IceCube Realtime Alert System         arXiv:1612.06028</vt:lpstr>
      <vt:lpstr>Indirect Dark Matter Searches</vt:lpstr>
      <vt:lpstr>Spin Independent Scattering Cross Section Limits</vt:lpstr>
      <vt:lpstr>Spin Dependent Scattering Cross Section Limits</vt:lpstr>
      <vt:lpstr>Neutrino Oscillations</vt:lpstr>
      <vt:lpstr>Neutrino Oscillations</vt:lpstr>
      <vt:lpstr>PowerPoint Presentation</vt:lpstr>
      <vt:lpstr>PowerPoint Presentation</vt:lpstr>
      <vt:lpstr>PowerPoint Presentation</vt:lpstr>
    </vt:vector>
  </TitlesOfParts>
  <Company>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Title For New Talk</dc:title>
  <dc:creator>c</dc:creator>
  <cp:lastModifiedBy>Finley</cp:lastModifiedBy>
  <cp:revision>480</cp:revision>
  <cp:lastPrinted>2013-09-10T22:52:28Z</cp:lastPrinted>
  <dcterms:created xsi:type="dcterms:W3CDTF">2014-09-27T10:18:55Z</dcterms:created>
  <dcterms:modified xsi:type="dcterms:W3CDTF">2017-05-08T13:39:36Z</dcterms:modified>
</cp:coreProperties>
</file>