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713" r:id="rId3"/>
    <p:sldMasterId id="2147483740" r:id="rId4"/>
    <p:sldMasterId id="2147483765" r:id="rId5"/>
    <p:sldMasterId id="2147483791" r:id="rId6"/>
    <p:sldMasterId id="2147483804" r:id="rId7"/>
    <p:sldMasterId id="2147483849" r:id="rId8"/>
    <p:sldMasterId id="2147483858" r:id="rId9"/>
  </p:sldMasterIdLst>
  <p:notesMasterIdLst>
    <p:notesMasterId r:id="rId42"/>
  </p:notesMasterIdLst>
  <p:handoutMasterIdLst>
    <p:handoutMasterId r:id="rId43"/>
  </p:handoutMasterIdLst>
  <p:sldIdLst>
    <p:sldId id="755" r:id="rId10"/>
    <p:sldId id="523" r:id="rId11"/>
    <p:sldId id="834" r:id="rId12"/>
    <p:sldId id="840" r:id="rId13"/>
    <p:sldId id="843" r:id="rId14"/>
    <p:sldId id="844" r:id="rId15"/>
    <p:sldId id="861" r:id="rId16"/>
    <p:sldId id="854" r:id="rId17"/>
    <p:sldId id="855" r:id="rId18"/>
    <p:sldId id="856" r:id="rId19"/>
    <p:sldId id="835" r:id="rId20"/>
    <p:sldId id="847" r:id="rId21"/>
    <p:sldId id="846" r:id="rId22"/>
    <p:sldId id="848" r:id="rId23"/>
    <p:sldId id="857" r:id="rId24"/>
    <p:sldId id="859" r:id="rId25"/>
    <p:sldId id="836" r:id="rId26"/>
    <p:sldId id="863" r:id="rId27"/>
    <p:sldId id="837" r:id="rId28"/>
    <p:sldId id="865" r:id="rId29"/>
    <p:sldId id="838" r:id="rId30"/>
    <p:sldId id="866" r:id="rId31"/>
    <p:sldId id="874" r:id="rId32"/>
    <p:sldId id="839" r:id="rId33"/>
    <p:sldId id="872" r:id="rId34"/>
    <p:sldId id="871" r:id="rId35"/>
    <p:sldId id="873" r:id="rId36"/>
    <p:sldId id="875" r:id="rId37"/>
    <p:sldId id="876" r:id="rId38"/>
    <p:sldId id="877" r:id="rId39"/>
    <p:sldId id="878" r:id="rId40"/>
    <p:sldId id="868" r:id="rId41"/>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bg1"/>
        </a:solidFill>
        <a:latin typeface="Verdana" pitchFamily="-65" charset="0"/>
        <a:ea typeface="+mn-ea"/>
        <a:cs typeface="+mn-cs"/>
      </a:defRPr>
    </a:lvl1pPr>
    <a:lvl2pPr marL="457200" algn="l" rtl="0" eaLnBrk="0" fontAlgn="base" hangingPunct="0">
      <a:spcBef>
        <a:spcPct val="0"/>
      </a:spcBef>
      <a:spcAft>
        <a:spcPct val="0"/>
      </a:spcAft>
      <a:defRPr sz="2400" kern="1200">
        <a:solidFill>
          <a:schemeClr val="bg1"/>
        </a:solidFill>
        <a:latin typeface="Verdana" pitchFamily="-65" charset="0"/>
        <a:ea typeface="+mn-ea"/>
        <a:cs typeface="+mn-cs"/>
      </a:defRPr>
    </a:lvl2pPr>
    <a:lvl3pPr marL="914400" algn="l" rtl="0" eaLnBrk="0" fontAlgn="base" hangingPunct="0">
      <a:spcBef>
        <a:spcPct val="0"/>
      </a:spcBef>
      <a:spcAft>
        <a:spcPct val="0"/>
      </a:spcAft>
      <a:defRPr sz="2400" kern="1200">
        <a:solidFill>
          <a:schemeClr val="bg1"/>
        </a:solidFill>
        <a:latin typeface="Verdana" pitchFamily="-65" charset="0"/>
        <a:ea typeface="+mn-ea"/>
        <a:cs typeface="+mn-cs"/>
      </a:defRPr>
    </a:lvl3pPr>
    <a:lvl4pPr marL="1371600" algn="l" rtl="0" eaLnBrk="0" fontAlgn="base" hangingPunct="0">
      <a:spcBef>
        <a:spcPct val="0"/>
      </a:spcBef>
      <a:spcAft>
        <a:spcPct val="0"/>
      </a:spcAft>
      <a:defRPr sz="2400" kern="1200">
        <a:solidFill>
          <a:schemeClr val="bg1"/>
        </a:solidFill>
        <a:latin typeface="Verdana" pitchFamily="-65" charset="0"/>
        <a:ea typeface="+mn-ea"/>
        <a:cs typeface="+mn-cs"/>
      </a:defRPr>
    </a:lvl4pPr>
    <a:lvl5pPr marL="1828800" algn="l" rtl="0" eaLnBrk="0" fontAlgn="base" hangingPunct="0">
      <a:spcBef>
        <a:spcPct val="0"/>
      </a:spcBef>
      <a:spcAft>
        <a:spcPct val="0"/>
      </a:spcAft>
      <a:defRPr sz="2400" kern="1200">
        <a:solidFill>
          <a:schemeClr val="bg1"/>
        </a:solidFill>
        <a:latin typeface="Verdana" pitchFamily="-65" charset="0"/>
        <a:ea typeface="+mn-ea"/>
        <a:cs typeface="+mn-cs"/>
      </a:defRPr>
    </a:lvl5pPr>
    <a:lvl6pPr marL="2286000" algn="l" defTabSz="457200" rtl="0" eaLnBrk="1" latinLnBrk="0" hangingPunct="1">
      <a:defRPr sz="2400" kern="1200">
        <a:solidFill>
          <a:schemeClr val="bg1"/>
        </a:solidFill>
        <a:latin typeface="Verdana" pitchFamily="-65" charset="0"/>
        <a:ea typeface="+mn-ea"/>
        <a:cs typeface="+mn-cs"/>
      </a:defRPr>
    </a:lvl6pPr>
    <a:lvl7pPr marL="2743200" algn="l" defTabSz="457200" rtl="0" eaLnBrk="1" latinLnBrk="0" hangingPunct="1">
      <a:defRPr sz="2400" kern="1200">
        <a:solidFill>
          <a:schemeClr val="bg1"/>
        </a:solidFill>
        <a:latin typeface="Verdana" pitchFamily="-65" charset="0"/>
        <a:ea typeface="+mn-ea"/>
        <a:cs typeface="+mn-cs"/>
      </a:defRPr>
    </a:lvl7pPr>
    <a:lvl8pPr marL="3200400" algn="l" defTabSz="457200" rtl="0" eaLnBrk="1" latinLnBrk="0" hangingPunct="1">
      <a:defRPr sz="2400" kern="1200">
        <a:solidFill>
          <a:schemeClr val="bg1"/>
        </a:solidFill>
        <a:latin typeface="Verdana" pitchFamily="-65" charset="0"/>
        <a:ea typeface="+mn-ea"/>
        <a:cs typeface="+mn-cs"/>
      </a:defRPr>
    </a:lvl8pPr>
    <a:lvl9pPr marL="3657600" algn="l" defTabSz="457200" rtl="0" eaLnBrk="1" latinLnBrk="0" hangingPunct="1">
      <a:defRPr sz="2400" kern="1200">
        <a:solidFill>
          <a:schemeClr val="bg1"/>
        </a:solidFill>
        <a:latin typeface="Verdana" pitchFamily="-65"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9F9"/>
    <a:srgbClr val="00FA64"/>
    <a:srgbClr val="00FA5C"/>
    <a:srgbClr val="FFFFFF"/>
    <a:srgbClr val="FF63F4"/>
    <a:srgbClr val="3F3CFF"/>
    <a:srgbClr val="003399"/>
    <a:srgbClr val="0033CC"/>
    <a:srgbClr val="66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88" autoAdjust="0"/>
    <p:restoredTop sz="92083" autoAdjust="0"/>
  </p:normalViewPr>
  <p:slideViewPr>
    <p:cSldViewPr>
      <p:cViewPr>
        <p:scale>
          <a:sx n="75" d="100"/>
          <a:sy n="75" d="100"/>
        </p:scale>
        <p:origin x="984" y="144"/>
      </p:cViewPr>
      <p:guideLst>
        <p:guide orient="horz" pos="2160"/>
        <p:guide pos="2880"/>
      </p:guideLst>
    </p:cSldViewPr>
  </p:slideViewPr>
  <p:outlineViewPr>
    <p:cViewPr>
      <p:scale>
        <a:sx n="25" d="100"/>
        <a:sy n="25" d="100"/>
      </p:scale>
      <p:origin x="-780" y="-84"/>
    </p:cViewPr>
    <p:sldLst>
      <p:sld r:id="rId1" collapse="1"/>
    </p:sldLst>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 Tentative</a:t>
            </a:r>
            <a:r>
              <a:rPr lang="en-US" baseline="0" dirty="0" smtClean="0"/>
              <a:t> time allocation</a:t>
            </a:r>
          </a:p>
        </c:rich>
      </c:tx>
      <c:layout>
        <c:manualLayout>
          <c:xMode val="edge"/>
          <c:yMode val="edge"/>
          <c:x val="0.238022293492566"/>
          <c:y val="0.0121323561723505"/>
        </c:manualLayout>
      </c:layout>
      <c:overlay val="0"/>
    </c:title>
    <c:autoTitleDeleted val="0"/>
    <c:plotArea>
      <c:layout/>
      <c:barChart>
        <c:barDir val="col"/>
        <c:grouping val="percentStacked"/>
        <c:varyColors val="0"/>
        <c:ser>
          <c:idx val="0"/>
          <c:order val="0"/>
          <c:tx>
            <c:strRef>
              <c:f>Sheet1!$B$1</c:f>
              <c:strCache>
                <c:ptCount val="1"/>
                <c:pt idx="0">
                  <c:v>KSP</c:v>
                </c:pt>
              </c:strCache>
            </c:strRef>
          </c:tx>
          <c:invertIfNegative val="0"/>
          <c:cat>
            <c:strRef>
              <c:f>Sheet1!$A$2:$A$11</c:f>
              <c:strCache>
                <c:ptCount val="10"/>
                <c:pt idx="0">
                  <c:v>Year 1</c:v>
                </c:pt>
                <c:pt idx="1">
                  <c:v>Year 2</c:v>
                </c:pt>
                <c:pt idx="2">
                  <c:v>Year 3</c:v>
                </c:pt>
                <c:pt idx="3">
                  <c:v>Year 4</c:v>
                </c:pt>
                <c:pt idx="4">
                  <c:v>Year 5</c:v>
                </c:pt>
                <c:pt idx="5">
                  <c:v>Year 6</c:v>
                </c:pt>
                <c:pt idx="6">
                  <c:v>Year 7</c:v>
                </c:pt>
                <c:pt idx="7">
                  <c:v>Year 8</c:v>
                </c:pt>
                <c:pt idx="8">
                  <c:v>Year 9</c:v>
                </c:pt>
                <c:pt idx="9">
                  <c:v>Year 10</c:v>
                </c:pt>
              </c:strCache>
            </c:strRef>
          </c:cat>
          <c:val>
            <c:numRef>
              <c:f>Sheet1!$B$2:$B$11</c:f>
              <c:numCache>
                <c:formatCode>General</c:formatCode>
                <c:ptCount val="10"/>
                <c:pt idx="0">
                  <c:v>65.0</c:v>
                </c:pt>
                <c:pt idx="1">
                  <c:v>57.5</c:v>
                </c:pt>
                <c:pt idx="2">
                  <c:v>52.5</c:v>
                </c:pt>
                <c:pt idx="3">
                  <c:v>47.5</c:v>
                </c:pt>
                <c:pt idx="4">
                  <c:v>40.0</c:v>
                </c:pt>
                <c:pt idx="5">
                  <c:v>32.5</c:v>
                </c:pt>
                <c:pt idx="6">
                  <c:v>27.5</c:v>
                </c:pt>
                <c:pt idx="7">
                  <c:v>23.75</c:v>
                </c:pt>
                <c:pt idx="8">
                  <c:v>23.75</c:v>
                </c:pt>
                <c:pt idx="9">
                  <c:v>23.75</c:v>
                </c:pt>
              </c:numCache>
            </c:numRef>
          </c:val>
        </c:ser>
        <c:ser>
          <c:idx val="1"/>
          <c:order val="1"/>
          <c:tx>
            <c:strRef>
              <c:f>Sheet1!$C$1</c:f>
              <c:strCache>
                <c:ptCount val="1"/>
                <c:pt idx="0">
                  <c:v>Open</c:v>
                </c:pt>
              </c:strCache>
            </c:strRef>
          </c:tx>
          <c:invertIfNegative val="0"/>
          <c:cat>
            <c:strRef>
              <c:f>Sheet1!$A$2:$A$11</c:f>
              <c:strCache>
                <c:ptCount val="10"/>
                <c:pt idx="0">
                  <c:v>Year 1</c:v>
                </c:pt>
                <c:pt idx="1">
                  <c:v>Year 2</c:v>
                </c:pt>
                <c:pt idx="2">
                  <c:v>Year 3</c:v>
                </c:pt>
                <c:pt idx="3">
                  <c:v>Year 4</c:v>
                </c:pt>
                <c:pt idx="4">
                  <c:v>Year 5</c:v>
                </c:pt>
                <c:pt idx="5">
                  <c:v>Year 6</c:v>
                </c:pt>
                <c:pt idx="6">
                  <c:v>Year 7</c:v>
                </c:pt>
                <c:pt idx="7">
                  <c:v>Year 8</c:v>
                </c:pt>
                <c:pt idx="8">
                  <c:v>Year 9</c:v>
                </c:pt>
                <c:pt idx="9">
                  <c:v>Year 10</c:v>
                </c:pt>
              </c:strCache>
            </c:strRef>
          </c:cat>
          <c:val>
            <c:numRef>
              <c:f>Sheet1!$C$2:$C$11</c:f>
              <c:numCache>
                <c:formatCode>General</c:formatCode>
                <c:ptCount val="10"/>
                <c:pt idx="0">
                  <c:v>35.0</c:v>
                </c:pt>
                <c:pt idx="1">
                  <c:v>42.5</c:v>
                </c:pt>
                <c:pt idx="2">
                  <c:v>47.5</c:v>
                </c:pt>
                <c:pt idx="3">
                  <c:v>52.5</c:v>
                </c:pt>
                <c:pt idx="4">
                  <c:v>60.0</c:v>
                </c:pt>
                <c:pt idx="5">
                  <c:v>67.5</c:v>
                </c:pt>
                <c:pt idx="6">
                  <c:v>72.5</c:v>
                </c:pt>
                <c:pt idx="7">
                  <c:v>80.0</c:v>
                </c:pt>
                <c:pt idx="8">
                  <c:v>76.25</c:v>
                </c:pt>
                <c:pt idx="9">
                  <c:v>76.25</c:v>
                </c:pt>
              </c:numCache>
            </c:numRef>
          </c:val>
        </c:ser>
        <c:dLbls>
          <c:showLegendKey val="0"/>
          <c:showVal val="0"/>
          <c:showCatName val="0"/>
          <c:showSerName val="0"/>
          <c:showPercent val="0"/>
          <c:showBubbleSize val="0"/>
        </c:dLbls>
        <c:gapWidth val="55"/>
        <c:overlap val="100"/>
        <c:axId val="-1619882816"/>
        <c:axId val="-1619878784"/>
      </c:barChart>
      <c:catAx>
        <c:axId val="-1619882816"/>
        <c:scaling>
          <c:orientation val="minMax"/>
        </c:scaling>
        <c:delete val="0"/>
        <c:axPos val="b"/>
        <c:numFmt formatCode="General" sourceLinked="0"/>
        <c:majorTickMark val="none"/>
        <c:minorTickMark val="none"/>
        <c:tickLblPos val="nextTo"/>
        <c:crossAx val="-1619878784"/>
        <c:crosses val="autoZero"/>
        <c:auto val="1"/>
        <c:lblAlgn val="ctr"/>
        <c:lblOffset val="100"/>
        <c:noMultiLvlLbl val="0"/>
      </c:catAx>
      <c:valAx>
        <c:axId val="-1619878784"/>
        <c:scaling>
          <c:orientation val="minMax"/>
        </c:scaling>
        <c:delete val="0"/>
        <c:axPos val="l"/>
        <c:majorGridlines/>
        <c:numFmt formatCode="0%" sourceLinked="1"/>
        <c:majorTickMark val="none"/>
        <c:minorTickMark val="none"/>
        <c:tickLblPos val="nextTo"/>
        <c:crossAx val="-1619882816"/>
        <c:crosses val="autoZero"/>
        <c:crossBetween val="between"/>
      </c:valAx>
    </c:plotArea>
    <c:legend>
      <c:legendPos val="r"/>
      <c:layout/>
      <c:overlay val="0"/>
    </c:legend>
    <c:plotVisOnly val="1"/>
    <c:dispBlanksAs val="gap"/>
    <c:showDLblsOverMax val="0"/>
  </c:chart>
  <c:txPr>
    <a:bodyPr/>
    <a:lstStyle/>
    <a:p>
      <a:pPr>
        <a:defRPr sz="20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65" charset="0"/>
              </a:defRPr>
            </a:lvl1pPr>
          </a:lstStyle>
          <a:p>
            <a:endParaRPr lang="en-GB"/>
          </a:p>
        </p:txBody>
      </p:sp>
      <p:sp>
        <p:nvSpPr>
          <p:cNvPr id="829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65" charset="0"/>
              </a:defRPr>
            </a:lvl1pPr>
          </a:lstStyle>
          <a:p>
            <a:endParaRPr lang="en-GB"/>
          </a:p>
        </p:txBody>
      </p:sp>
      <p:sp>
        <p:nvSpPr>
          <p:cNvPr id="829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65" charset="0"/>
              </a:defRPr>
            </a:lvl1pPr>
          </a:lstStyle>
          <a:p>
            <a:endParaRPr lang="en-GB"/>
          </a:p>
        </p:txBody>
      </p:sp>
      <p:sp>
        <p:nvSpPr>
          <p:cNvPr id="829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65" charset="0"/>
              </a:defRPr>
            </a:lvl1pPr>
          </a:lstStyle>
          <a:p>
            <a:fld id="{687941C2-1A4D-4D4F-9C5E-B56A071DE730}" type="slidenum">
              <a:rPr lang="en-GB"/>
              <a:pPr/>
              <a:t>‹#›</a:t>
            </a:fld>
            <a:endParaRPr lang="en-GB"/>
          </a:p>
        </p:txBody>
      </p:sp>
    </p:spTree>
    <p:extLst>
      <p:ext uri="{BB962C8B-B14F-4D97-AF65-F5344CB8AC3E}">
        <p14:creationId xmlns:p14="http://schemas.microsoft.com/office/powerpoint/2010/main" val="30143957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w="9360">
            <a:noFill/>
            <a:round/>
            <a:headEnd/>
            <a:tailEnd/>
          </a:ln>
        </p:spPr>
        <p:txBody>
          <a:bodyPr wrap="none" anchor="ctr">
            <a:prstTxWarp prst="textNoShape">
              <a:avLst/>
            </a:prstTxWarp>
          </a:bodyPr>
          <a:lstStyle/>
          <a:p>
            <a:endParaRPr lang="en-US"/>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p:spPr>
        <p:txBody>
          <a:bodyPr wrap="none" anchor="ctr">
            <a:prstTxWarp prst="textNoShape">
              <a:avLst/>
            </a:prstTxWarp>
          </a:bodyPr>
          <a:lstStyle/>
          <a:p>
            <a:endParaRPr lang="en-US"/>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p:spPr>
        <p:txBody>
          <a:bodyPr wrap="none" anchor="ctr">
            <a:prstTxWarp prst="textNoShape">
              <a:avLst/>
            </a:prstTxWarp>
          </a:bodyPr>
          <a:lstStyle/>
          <a:p>
            <a:endParaRPr lang="en-US"/>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p:spPr>
        <p:txBody>
          <a:bodyPr wrap="none" anchor="ctr">
            <a:prstTxWarp prst="textNoShape">
              <a:avLst/>
            </a:prstTxWarp>
          </a:bodyPr>
          <a:lstStyle/>
          <a:p>
            <a:endParaRPr lang="en-US"/>
          </a:p>
        </p:txBody>
      </p:sp>
      <p:sp>
        <p:nvSpPr>
          <p:cNvPr id="2053" name="Rectangle 5"/>
          <p:cNvSpPr>
            <a:spLocks noGrp="1" noRot="1" noChangeAspect="1" noChangeArrowheads="1" noTextEdit="1"/>
          </p:cNvSpPr>
          <p:nvPr>
            <p:ph type="sldImg"/>
          </p:nvPr>
        </p:nvSpPr>
        <p:spPr bwMode="auto">
          <a:xfrm>
            <a:off x="0" y="303213"/>
            <a:ext cx="1588" cy="15359062"/>
          </a:xfrm>
          <a:prstGeom prst="rect">
            <a:avLst/>
          </a:prstGeom>
          <a:solidFill>
            <a:srgbClr val="FFFFFF"/>
          </a:solidFill>
          <a:ln w="9525">
            <a:solidFill>
              <a:srgbClr val="000000"/>
            </a:solidFill>
            <a:miter lim="800000"/>
            <a:headEnd/>
            <a:tailEnd/>
          </a:ln>
          <a:effectLst/>
        </p:spPr>
      </p:sp>
      <p:sp>
        <p:nvSpPr>
          <p:cNvPr id="2054" name="Text Box 6"/>
          <p:cNvSpPr txBox="1">
            <a:spLocks noGrp="1" noChangeArrowheads="1"/>
          </p:cNvSpPr>
          <p:nvPr>
            <p:ph type="body" idx="1"/>
          </p:nvPr>
        </p:nvSpPr>
        <p:spPr bwMode="auto">
          <a:xfrm>
            <a:off x="503238" y="4316413"/>
            <a:ext cx="5856287" cy="40592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1248448842"/>
      </p:ext>
    </p:extLst>
  </p:cSld>
  <p:clrMap bg1="lt1" tx1="dk1" bg2="lt2" tx2="dk2" accent1="accent1" accent2="accent2" accent3="accent3" accent4="accent4" accent5="accent5" accent6="accent6" hlink="hlink" folHlink="folHlink"/>
  <p:hf hdr="0" ftr="0" dt="0"/>
  <p:notesStyle>
    <a:lvl1pPr algn="l" defTabSz="449263" rtl="0" eaLnBrk="0" fontAlgn="base" hangingPunct="0">
      <a:spcBef>
        <a:spcPct val="30000"/>
      </a:spcBef>
      <a:spcAft>
        <a:spcPct val="0"/>
      </a:spcAft>
      <a:buClr>
        <a:srgbClr val="000000"/>
      </a:buClr>
      <a:buSzPct val="100000"/>
      <a:buFont typeface="Times New Roman" pitchFamily="-65" charset="0"/>
      <a:defRPr sz="1200" kern="1200">
        <a:solidFill>
          <a:srgbClr val="000000"/>
        </a:solidFill>
        <a:latin typeface="Times New Roman" pitchFamily="-65"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65" charset="0"/>
      <a:defRPr sz="1200" kern="1200">
        <a:solidFill>
          <a:srgbClr val="000000"/>
        </a:solidFill>
        <a:latin typeface="Times New Roman" pitchFamily="-65" charset="0"/>
        <a:ea typeface="ＭＳ Ｐゴシック" pitchFamily="-65"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65" charset="0"/>
      <a:defRPr sz="1200" kern="1200">
        <a:solidFill>
          <a:srgbClr val="000000"/>
        </a:solidFill>
        <a:latin typeface="Times New Roman" pitchFamily="-65" charset="0"/>
        <a:ea typeface="ＭＳ Ｐゴシック" pitchFamily="-65"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65" charset="0"/>
      <a:defRPr sz="1200" kern="1200">
        <a:solidFill>
          <a:srgbClr val="000000"/>
        </a:solidFill>
        <a:latin typeface="Times New Roman" pitchFamily="-65" charset="0"/>
        <a:ea typeface="ＭＳ Ｐゴシック" pitchFamily="-65"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65" charset="0"/>
      <a:defRPr sz="1200" kern="1200">
        <a:solidFill>
          <a:srgbClr val="000000"/>
        </a:solidFill>
        <a:latin typeface="Times New Roman"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adsabs.harvard.edu/abs/2015arXiv150201588P" TargetMode="External"/><Relationship Id="rId4" Type="http://schemas.openxmlformats.org/officeDocument/2006/relationships/hyperlink" Target="http://adsabs.harvard.edu/abs/2015arXiv150804449T"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www.mpi-hd.mpg.de/hfm/HESS/pages/home/som/2016/04/#Fig4"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9538" name="Rectangle 2"/>
          <p:cNvSpPr>
            <a:spLocks noGrp="1" noRot="1" noChangeAspect="1" noChangeArrowheads="1" noTextEdit="1"/>
          </p:cNvSpPr>
          <p:nvPr>
            <p:ph type="sldImg"/>
          </p:nvPr>
        </p:nvSpPr>
        <p:spPr bwMode="auto">
          <a:xfrm>
            <a:off x="990600" y="303213"/>
            <a:ext cx="4876800" cy="3657600"/>
          </a:xfrm>
          <a:prstGeom prst="rect">
            <a:avLst/>
          </a:prstGeom>
          <a:solidFill>
            <a:srgbClr val="FFFFFF"/>
          </a:solidFill>
          <a:ln>
            <a:solidFill>
              <a:srgbClr val="000000"/>
            </a:solidFill>
            <a:miter lim="800000"/>
            <a:headEnd/>
            <a:tailEnd/>
          </a:ln>
        </p:spPr>
      </p:sp>
      <p:sp>
        <p:nvSpPr>
          <p:cNvPr id="449539" name="Text Box 3"/>
          <p:cNvSpPr txBox="1">
            <a:spLocks noGrp="1" noChangeArrowheads="1"/>
          </p:cNvSpPr>
          <p:nvPr>
            <p:ph type="body" idx="1"/>
          </p:nvPr>
        </p:nvSpPr>
        <p:spPr>
          <a:xfrm>
            <a:off x="503238" y="4316413"/>
            <a:ext cx="5856287" cy="4060825"/>
          </a:xfrm>
          <a:noFill/>
          <a:ln/>
        </p:spPr>
        <p:txBody>
          <a:bodyPr wrap="none" anchor="ctr"/>
          <a:lstStyle/>
          <a:p>
            <a:endParaRPr lang="en-US"/>
          </a:p>
        </p:txBody>
      </p:sp>
    </p:spTree>
    <p:extLst>
      <p:ext uri="{BB962C8B-B14F-4D97-AF65-F5344CB8AC3E}">
        <p14:creationId xmlns:p14="http://schemas.microsoft.com/office/powerpoint/2010/main" val="501787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bwMode="auto">
          <a:xfrm>
            <a:off x="990600" y="303213"/>
            <a:ext cx="4876800" cy="3657600"/>
          </a:xfrm>
          <a:prstGeom prst="rect">
            <a:avLst/>
          </a:prstGeom>
          <a:solidFill>
            <a:srgbClr val="FFFFFF"/>
          </a:solidFill>
          <a:ln>
            <a:solidFill>
              <a:srgbClr val="000000"/>
            </a:solidFill>
            <a:miter lim="800000"/>
            <a:headEnd/>
            <a:tailEnd/>
          </a:ln>
        </p:spPr>
      </p:sp>
      <p:sp>
        <p:nvSpPr>
          <p:cNvPr id="226307" name="Text Box 3"/>
          <p:cNvSpPr txBox="1">
            <a:spLocks noGrp="1" noChangeArrowheads="1"/>
          </p:cNvSpPr>
          <p:nvPr>
            <p:ph type="body" idx="1"/>
          </p:nvPr>
        </p:nvSpPr>
        <p:spPr bwMode="auto">
          <a:xfrm>
            <a:off x="503238" y="4316413"/>
            <a:ext cx="5856287" cy="4060825"/>
          </a:xfrm>
          <a:prstGeom prst="rect">
            <a:avLst/>
          </a:prstGeom>
          <a:noFill/>
          <a:ln>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459926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xfrm>
            <a:off x="-10237788" y="303213"/>
            <a:ext cx="20477163" cy="15359062"/>
          </a:xfrm>
          <a:ln/>
        </p:spPr>
      </p:sp>
      <p:sp>
        <p:nvSpPr>
          <p:cNvPr id="38915" name="Notes Placeholder 2"/>
          <p:cNvSpPr txBox="1">
            <a:spLocks noGrp="1"/>
          </p:cNvSpPr>
          <p:nvPr>
            <p:ph type="body" idx="1"/>
          </p:nvPr>
        </p:nvSpPr>
        <p:spPr>
          <a:noFill/>
          <a:ln/>
        </p:spPr>
        <p:txBody>
          <a:bodyPr/>
          <a:lstStyle/>
          <a:p>
            <a:endParaRPr lang="en-US">
              <a:ea typeface="ＭＳ Ｐゴシック" pitchFamily="-65" charset="-128"/>
              <a:cs typeface="ＭＳ Ｐゴシック" pitchFamily="-65" charset="-128"/>
            </a:endParaRPr>
          </a:p>
        </p:txBody>
      </p:sp>
    </p:spTree>
    <p:extLst>
      <p:ext uri="{BB962C8B-B14F-4D97-AF65-F5344CB8AC3E}">
        <p14:creationId xmlns:p14="http://schemas.microsoft.com/office/powerpoint/2010/main" val="189601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37788" y="303213"/>
            <a:ext cx="20477163" cy="15359062"/>
          </a:xfrm>
        </p:spPr>
      </p:sp>
      <p:sp>
        <p:nvSpPr>
          <p:cNvPr id="3" name="Notes Placeholder 2"/>
          <p:cNvSpPr>
            <a:spLocks noGrp="1"/>
          </p:cNvSpPr>
          <p:nvPr>
            <p:ph type="body" idx="1"/>
          </p:nvPr>
        </p:nvSpPr>
        <p:spPr/>
        <p:txBody>
          <a:bodyPr/>
          <a:lstStyle/>
          <a:p>
            <a:r>
              <a:rPr lang="en-US" dirty="0" smtClean="0"/>
              <a:t>An overview image showing the H.E.S.S. Galactic Plane Survey (HGPS) region (top), the measured </a:t>
            </a:r>
            <a:r>
              <a:rPr lang="en-US" dirty="0" err="1" smtClean="0"/>
              <a:t>TeV</a:t>
            </a:r>
            <a:r>
              <a:rPr lang="en-US" dirty="0" smtClean="0"/>
              <a:t> gamma-ray flux (middle), and the observation time (bottom). For reference, the all-sky image shows the distribution of gas in the sky, as revealed by recent carbon monoxide (CO) measurements by the Planck satellite (</a:t>
            </a:r>
            <a:r>
              <a:rPr lang="en-US" dirty="0" smtClean="0">
                <a:hlinkClick r:id="rId3"/>
              </a:rPr>
              <a:t>Adam et al. 2015</a:t>
            </a:r>
            <a:r>
              <a:rPr lang="en-US" dirty="0" smtClean="0"/>
              <a:t>). </a:t>
            </a:r>
            <a:r>
              <a:rPr lang="en-US" dirty="0" err="1" smtClean="0"/>
              <a:t>Overplotted</a:t>
            </a:r>
            <a:r>
              <a:rPr lang="en-US" dirty="0" smtClean="0"/>
              <a:t> (triangles) are Galactic gamma-ray sources measured at lower but complementary energies, recently detected by the Fermi-LAT satellite (</a:t>
            </a:r>
            <a:r>
              <a:rPr lang="en-US" dirty="0" smtClean="0">
                <a:hlinkClick r:id="rId4"/>
              </a:rPr>
              <a:t>Ackermann et al. 2015</a:t>
            </a:r>
            <a:r>
              <a:rPr lang="en-US" dirty="0" smtClean="0"/>
              <a:t>). The 15 Galactic </a:t>
            </a:r>
            <a:r>
              <a:rPr lang="en-US" dirty="0" err="1" smtClean="0"/>
              <a:t>TeV</a:t>
            </a:r>
            <a:r>
              <a:rPr lang="en-US" dirty="0" smtClean="0"/>
              <a:t> sources known to be outside the HGPS region are also indicated (stars). The regions covered by earlier, more limited surveys are also illustrated. The middle panel show the HGPS gamma-ray flux above 1 </a:t>
            </a:r>
            <a:r>
              <a:rPr lang="en-US" dirty="0" err="1" smtClean="0"/>
              <a:t>TeV</a:t>
            </a:r>
            <a:r>
              <a:rPr lang="en-US" dirty="0" smtClean="0"/>
              <a:t> (correlation radius of 0.4°), and the bottom panel shows the respective observation </a:t>
            </a:r>
            <a:r>
              <a:rPr lang="en-US" dirty="0" err="1" smtClean="0"/>
              <a:t>livetime</a:t>
            </a:r>
            <a:r>
              <a:rPr lang="en-US" dirty="0" smtClean="0"/>
              <a:t>. The white contours mark the edge of the survey region. </a:t>
            </a:r>
          </a:p>
          <a:p>
            <a:endParaRPr lang="en-US" dirty="0" smtClean="0"/>
          </a:p>
          <a:p>
            <a:r>
              <a:rPr lang="en-US" dirty="0" smtClean="0"/>
              <a:t>77 sources in the plane survey.</a:t>
            </a:r>
            <a:r>
              <a:rPr lang="en-US" baseline="0" dirty="0" smtClean="0"/>
              <a:t> 16 unidentified.</a:t>
            </a:r>
            <a:endParaRPr lang="en-US" dirty="0"/>
          </a:p>
        </p:txBody>
      </p:sp>
    </p:spTree>
    <p:extLst>
      <p:ext uri="{BB962C8B-B14F-4D97-AF65-F5344CB8AC3E}">
        <p14:creationId xmlns:p14="http://schemas.microsoft.com/office/powerpoint/2010/main" val="2128236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p:cNvSpPr>
          <p:nvPr>
            <p:ph type="sldImg"/>
          </p:nvPr>
        </p:nvSpPr>
        <p:spPr>
          <a:xfrm>
            <a:off x="-10237788" y="303213"/>
            <a:ext cx="20477163" cy="15359062"/>
          </a:xfrm>
          <a:ln/>
        </p:spPr>
      </p:sp>
      <p:sp>
        <p:nvSpPr>
          <p:cNvPr id="90115" name="Notes Placeholder 2"/>
          <p:cNvSpPr txBox="1">
            <a:spLocks noGrp="1"/>
          </p:cNvSpPr>
          <p:nvPr>
            <p:ph type="body" idx="1"/>
          </p:nvPr>
        </p:nvSpPr>
        <p:spPr>
          <a:noFill/>
          <a:ln/>
        </p:spPr>
        <p:txBody>
          <a:bodyPr/>
          <a:lstStyle/>
          <a:p>
            <a:r>
              <a:rPr lang="en-US" dirty="0" smtClean="0">
                <a:ea typeface="ＭＳ Ｐゴシック" pitchFamily="-65" charset="-128"/>
                <a:cs typeface="ＭＳ Ｐゴシック" pitchFamily="-65" charset="-128"/>
              </a:rPr>
              <a:t>Galactic</a:t>
            </a:r>
            <a:r>
              <a:rPr lang="en-US" baseline="0" dirty="0" smtClean="0">
                <a:ea typeface="ＭＳ Ｐゴシック" pitchFamily="-65" charset="-128"/>
                <a:cs typeface="ＭＳ Ｐゴシック" pitchFamily="-65" charset="-128"/>
              </a:rPr>
              <a:t> Center: identify the central source. Measure it’s spectrum and morphology and variability. Study the diffuse emission (spectrum and morphology. Search for DM.</a:t>
            </a:r>
          </a:p>
          <a:p>
            <a:endParaRPr lang="en-US" baseline="0" dirty="0" smtClean="0">
              <a:ea typeface="ＭＳ Ｐゴシック" pitchFamily="-65" charset="-128"/>
              <a:cs typeface="ＭＳ Ｐゴシック" pitchFamily="-65" charset="-128"/>
            </a:endParaRPr>
          </a:p>
          <a:p>
            <a:r>
              <a:rPr lang="en-US" baseline="0" dirty="0" smtClean="0">
                <a:ea typeface="ＭＳ Ｐゴシック" pitchFamily="-65" charset="-128"/>
                <a:cs typeface="ＭＳ Ｐゴシック" pitchFamily="-65" charset="-128"/>
              </a:rPr>
              <a:t>LMC: </a:t>
            </a:r>
            <a:r>
              <a:rPr lang="en-US" sz="1200" dirty="0" smtClean="0"/>
              <a:t>Face-on satellite galaxy with high SFR</a:t>
            </a:r>
            <a:r>
              <a:rPr lang="en-US" sz="1200" baseline="0" dirty="0" smtClean="0"/>
              <a:t> </a:t>
            </a:r>
            <a:r>
              <a:rPr lang="en-US" sz="1200" dirty="0" smtClean="0"/>
              <a:t>Extreme Gal. sources, diffuse emission (CRs)</a:t>
            </a:r>
            <a:r>
              <a:rPr lang="en-US" sz="1200" baseline="0" dirty="0" smtClean="0"/>
              <a:t> </a:t>
            </a:r>
            <a:r>
              <a:rPr lang="en-US" sz="1200" dirty="0" smtClean="0"/>
              <a:t>DM search;</a:t>
            </a:r>
          </a:p>
          <a:p>
            <a:endParaRPr lang="en-US" sz="1200" baseline="0" dirty="0" smtClean="0">
              <a:ea typeface="ＭＳ Ｐゴシック" pitchFamily="-65" charset="-128"/>
              <a:cs typeface="ＭＳ Ｐゴシック" pitchFamily="-65" charset="-128"/>
            </a:endParaRPr>
          </a:p>
          <a:p>
            <a:r>
              <a:rPr lang="en-US" sz="1200" dirty="0" smtClean="0"/>
              <a:t>Extragalactic:</a:t>
            </a:r>
            <a:r>
              <a:rPr lang="en-US" sz="1200" baseline="0" dirty="0" smtClean="0"/>
              <a:t> </a:t>
            </a:r>
            <a:r>
              <a:rPr lang="en-US" sz="1200" dirty="0" smtClean="0"/>
              <a:t>Unbiased survey of ¼ sky to ~6 </a:t>
            </a:r>
            <a:r>
              <a:rPr lang="en-US" sz="1200" dirty="0" err="1" smtClean="0"/>
              <a:t>mCrab</a:t>
            </a:r>
            <a:r>
              <a:rPr lang="en-US" sz="1200" baseline="0" dirty="0" smtClean="0"/>
              <a:t> </a:t>
            </a:r>
            <a:r>
              <a:rPr lang="en-US" sz="1200" dirty="0" smtClean="0"/>
              <a:t>VHE population study, duty cycle.</a:t>
            </a:r>
            <a:r>
              <a:rPr lang="en-US" sz="1200" baseline="0" dirty="0" smtClean="0"/>
              <a:t> </a:t>
            </a:r>
            <a:r>
              <a:rPr lang="en-US" sz="1200" dirty="0" smtClean="0"/>
              <a:t>New, unknown sources; 1000 h</a:t>
            </a:r>
          </a:p>
          <a:p>
            <a:endParaRPr lang="en-US" baseline="0" dirty="0" smtClean="0">
              <a:ea typeface="ＭＳ Ｐゴシック" pitchFamily="-65" charset="-128"/>
              <a:cs typeface="ＭＳ Ｐゴシック" pitchFamily="-65" charset="-128"/>
            </a:endParaRPr>
          </a:p>
          <a:p>
            <a:r>
              <a:rPr lang="en-US" sz="1400" b="1" dirty="0" smtClean="0"/>
              <a:t>Galactic Plane Survey:</a:t>
            </a:r>
            <a:r>
              <a:rPr lang="en-US" sz="1400" b="1" baseline="0" dirty="0" smtClean="0"/>
              <a:t> </a:t>
            </a:r>
            <a:r>
              <a:rPr lang="en-US" sz="1200" dirty="0" smtClean="0"/>
              <a:t>Survey of entire plane to ~2 </a:t>
            </a:r>
            <a:r>
              <a:rPr lang="en-US" sz="1200" dirty="0" err="1" smtClean="0"/>
              <a:t>mCrab</a:t>
            </a:r>
            <a:r>
              <a:rPr lang="en-US" sz="1200" baseline="0" dirty="0" smtClean="0"/>
              <a:t>. </a:t>
            </a:r>
            <a:r>
              <a:rPr lang="en-US" sz="1200" dirty="0" smtClean="0"/>
              <a:t>Galactic source population: SNRs, </a:t>
            </a:r>
            <a:r>
              <a:rPr lang="en-US" sz="1200" dirty="0" err="1" smtClean="0"/>
              <a:t>PWNe</a:t>
            </a:r>
            <a:r>
              <a:rPr lang="en-US" sz="1200" dirty="0" smtClean="0"/>
              <a:t>, etc.</a:t>
            </a:r>
          </a:p>
          <a:p>
            <a:r>
              <a:rPr lang="en-US" sz="1200" dirty="0" err="1" smtClean="0"/>
              <a:t>PeVatron</a:t>
            </a:r>
            <a:r>
              <a:rPr lang="en-US" sz="1200" dirty="0" smtClean="0"/>
              <a:t> candidates, early view of GC, 1620 h</a:t>
            </a:r>
          </a:p>
          <a:p>
            <a:endParaRPr lang="en-US" sz="1200" dirty="0" smtClean="0"/>
          </a:p>
          <a:p>
            <a:endParaRPr lang="en-US" sz="1200" dirty="0" smtClean="0"/>
          </a:p>
          <a:p>
            <a:endParaRPr lang="en-US" baseline="0" dirty="0" smtClean="0">
              <a:ea typeface="ＭＳ Ｐゴシック" pitchFamily="-65" charset="-128"/>
              <a:cs typeface="ＭＳ Ｐゴシック" pitchFamily="-65" charset="-128"/>
            </a:endParaRPr>
          </a:p>
          <a:p>
            <a:endParaRPr lang="en-US" dirty="0">
              <a:ea typeface="ＭＳ Ｐゴシック" pitchFamily="-65" charset="-128"/>
              <a:cs typeface="ＭＳ Ｐゴシック" pitchFamily="-65" charset="-128"/>
            </a:endParaRPr>
          </a:p>
        </p:txBody>
      </p:sp>
    </p:spTree>
    <p:extLst>
      <p:ext uri="{BB962C8B-B14F-4D97-AF65-F5344CB8AC3E}">
        <p14:creationId xmlns:p14="http://schemas.microsoft.com/office/powerpoint/2010/main" val="465368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p:cNvSpPr>
          <p:nvPr>
            <p:ph type="sldImg"/>
          </p:nvPr>
        </p:nvSpPr>
        <p:spPr>
          <a:xfrm>
            <a:off x="-10237788" y="303213"/>
            <a:ext cx="20477163" cy="15359062"/>
          </a:xfrm>
          <a:ln/>
        </p:spPr>
      </p:sp>
      <p:sp>
        <p:nvSpPr>
          <p:cNvPr id="90115" name="Notes Placeholder 2"/>
          <p:cNvSpPr txBox="1">
            <a:spLocks noGrp="1"/>
          </p:cNvSpPr>
          <p:nvPr>
            <p:ph type="body" idx="1"/>
          </p:nvPr>
        </p:nvSpPr>
        <p:spPr>
          <a:noFill/>
          <a:ln/>
        </p:spPr>
        <p:txBody>
          <a:bodyPr/>
          <a:lstStyle/>
          <a:p>
            <a:r>
              <a:rPr lang="en-US" dirty="0" smtClean="0">
                <a:ea typeface="ＭＳ Ｐゴシック" pitchFamily="-65" charset="-128"/>
                <a:cs typeface="ＭＳ Ｐゴシック" pitchFamily="-65" charset="-128"/>
              </a:rPr>
              <a:t>1 – 3 </a:t>
            </a:r>
            <a:r>
              <a:rPr lang="en-US" dirty="0" err="1" smtClean="0">
                <a:ea typeface="ＭＳ Ｐゴシック" pitchFamily="-65" charset="-128"/>
                <a:cs typeface="ＭＳ Ｐゴシック" pitchFamily="-65" charset="-128"/>
              </a:rPr>
              <a:t>mCrab</a:t>
            </a:r>
            <a:endParaRPr lang="en-US" dirty="0" smtClean="0">
              <a:ea typeface="ＭＳ Ｐゴシック" pitchFamily="-65" charset="-128"/>
              <a:cs typeface="ＭＳ Ｐゴシック" pitchFamily="-65" charset="-128"/>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65" charset="0"/>
              <a:buNone/>
              <a:tabLst/>
              <a:defRPr/>
            </a:pPr>
            <a:r>
              <a:rPr lang="en-US" sz="1200" dirty="0" smtClean="0">
                <a:solidFill>
                  <a:srgbClr val="00204E"/>
                </a:solidFill>
                <a:latin typeface="Fira sans"/>
                <a:cs typeface="Fira sans"/>
              </a:rPr>
              <a:t>See:  </a:t>
            </a:r>
            <a:r>
              <a:rPr lang="en-US" sz="1200" dirty="0" err="1" smtClean="0">
                <a:solidFill>
                  <a:srgbClr val="00204E"/>
                </a:solidFill>
                <a:latin typeface="Fira sans"/>
                <a:cs typeface="Fira sans"/>
              </a:rPr>
              <a:t>Astroparticle</a:t>
            </a:r>
            <a:r>
              <a:rPr lang="en-US" sz="1200" dirty="0" smtClean="0">
                <a:solidFill>
                  <a:srgbClr val="00204E"/>
                </a:solidFill>
                <a:latin typeface="Fira sans"/>
                <a:cs typeface="Fira sans"/>
              </a:rPr>
              <a:t> Physics, Vol. 43, 1-356 (2013) &amp; CTA Contributions to the 2015 ICRC Conference [arXiv:1508.05894]   </a:t>
            </a:r>
            <a:endParaRPr lang="en-US" sz="1200" dirty="0" smtClean="0"/>
          </a:p>
          <a:p>
            <a:endParaRPr lang="en-US" dirty="0" smtClean="0">
              <a:ea typeface="ＭＳ Ｐゴシック" pitchFamily="-65" charset="-128"/>
              <a:cs typeface="ＭＳ Ｐゴシック" pitchFamily="-65" charset="-128"/>
            </a:endParaRPr>
          </a:p>
          <a:p>
            <a:endParaRPr lang="en-US" dirty="0">
              <a:ea typeface="ＭＳ Ｐゴシック" pitchFamily="-65" charset="-128"/>
              <a:cs typeface="ＭＳ Ｐゴシック" pitchFamily="-65" charset="-128"/>
            </a:endParaRPr>
          </a:p>
        </p:txBody>
      </p:sp>
    </p:spTree>
    <p:extLst>
      <p:ext uri="{BB962C8B-B14F-4D97-AF65-F5344CB8AC3E}">
        <p14:creationId xmlns:p14="http://schemas.microsoft.com/office/powerpoint/2010/main" val="480405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xfrm>
            <a:off x="-10237788" y="303213"/>
            <a:ext cx="20477163" cy="15359062"/>
          </a:xfrm>
          <a:ln/>
        </p:spPr>
      </p:sp>
      <p:sp>
        <p:nvSpPr>
          <p:cNvPr id="38915" name="Notes Placeholder 2"/>
          <p:cNvSpPr txBox="1">
            <a:spLocks noGrp="1"/>
          </p:cNvSpPr>
          <p:nvPr>
            <p:ph type="body" idx="1"/>
          </p:nvPr>
        </p:nvSpPr>
        <p:spPr>
          <a:noFill/>
          <a:ln/>
        </p:spPr>
        <p:txBody>
          <a:bodyPr/>
          <a:lstStyle/>
          <a:p>
            <a:r>
              <a:rPr lang="en-US" dirty="0" smtClean="0">
                <a:ea typeface="ＭＳ Ｐゴシック" pitchFamily="-65" charset="-128"/>
                <a:cs typeface="ＭＳ Ｐゴシック" pitchFamily="-65" charset="-128"/>
              </a:rPr>
              <a:t>RXJ has 2 component proton spectra</a:t>
            </a:r>
            <a:r>
              <a:rPr lang="en-US" baseline="0" dirty="0" smtClean="0">
                <a:ea typeface="ＭＳ Ｐゴシック" pitchFamily="-65" charset="-128"/>
                <a:cs typeface="ＭＳ Ｐゴシック" pitchFamily="-65" charset="-128"/>
              </a:rPr>
              <a:t> cutting off at a few </a:t>
            </a:r>
            <a:r>
              <a:rPr lang="en-US" baseline="0" dirty="0" err="1" smtClean="0">
                <a:ea typeface="ＭＳ Ｐゴシック" pitchFamily="-65" charset="-128"/>
                <a:cs typeface="ＭＳ Ｐゴシック" pitchFamily="-65" charset="-128"/>
              </a:rPr>
              <a:t>TeV</a:t>
            </a:r>
            <a:endParaRPr lang="en-US" baseline="0" dirty="0" smtClean="0">
              <a:ea typeface="ＭＳ Ｐゴシック" pitchFamily="-65" charset="-128"/>
              <a:cs typeface="ＭＳ Ｐゴシック" pitchFamily="-65" charset="-128"/>
            </a:endParaRPr>
          </a:p>
          <a:p>
            <a:endParaRPr lang="en-US" dirty="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263737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xfrm>
            <a:off x="-10237788" y="303213"/>
            <a:ext cx="20477163" cy="15359062"/>
          </a:xfrm>
          <a:ln/>
        </p:spPr>
      </p:sp>
      <p:sp>
        <p:nvSpPr>
          <p:cNvPr id="38915" name="Notes Placeholder 2"/>
          <p:cNvSpPr txBox="1">
            <a:spLocks noGrp="1"/>
          </p:cNvSpPr>
          <p:nvPr>
            <p:ph type="body" idx="1"/>
          </p:nvPr>
        </p:nvSpPr>
        <p:spPr>
          <a:noFill/>
          <a:ln/>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65" charset="0"/>
              <a:buNone/>
              <a:tabLst/>
              <a:defRPr/>
            </a:pPr>
            <a:r>
              <a:rPr lang="en-US" sz="1200" kern="1200" dirty="0" smtClean="0">
                <a:solidFill>
                  <a:srgbClr val="000000"/>
                </a:solidFill>
                <a:effectLst/>
                <a:latin typeface="Times New Roman" pitchFamily="-65" charset="0"/>
                <a:ea typeface="+mn-ea"/>
                <a:cs typeface="+mn-cs"/>
              </a:rPr>
              <a:t>The detection of an SNR whose spectrum extends without any appreciable attenuation up to energies of ∼100 </a:t>
            </a:r>
            <a:r>
              <a:rPr lang="en-US" sz="1200" kern="1200" dirty="0" err="1" smtClean="0">
                <a:solidFill>
                  <a:srgbClr val="000000"/>
                </a:solidFill>
                <a:effectLst/>
                <a:latin typeface="Times New Roman" pitchFamily="-65" charset="0"/>
                <a:ea typeface="+mn-ea"/>
                <a:cs typeface="+mn-cs"/>
              </a:rPr>
              <a:t>TeV</a:t>
            </a:r>
            <a:r>
              <a:rPr lang="en-US" sz="1200" kern="1200" dirty="0" smtClean="0">
                <a:solidFill>
                  <a:srgbClr val="000000"/>
                </a:solidFill>
                <a:effectLst/>
                <a:latin typeface="Times New Roman" pitchFamily="-65" charset="0"/>
                <a:ea typeface="+mn-ea"/>
                <a:cs typeface="+mn-cs"/>
              </a:rPr>
              <a:t> would imply that: </a:t>
            </a:r>
            <a:r>
              <a:rPr lang="en-US" sz="1200" kern="1200" dirty="0" err="1" smtClean="0">
                <a:solidFill>
                  <a:srgbClr val="000000"/>
                </a:solidFill>
                <a:effectLst/>
                <a:latin typeface="Times New Roman" pitchFamily="-65" charset="0"/>
                <a:ea typeface="+mn-ea"/>
                <a:cs typeface="+mn-cs"/>
              </a:rPr>
              <a:t>i</a:t>
            </a:r>
            <a:r>
              <a:rPr lang="en-US" sz="1200" kern="1200" dirty="0" smtClean="0">
                <a:solidFill>
                  <a:srgbClr val="000000"/>
                </a:solidFill>
                <a:effectLst/>
                <a:latin typeface="Times New Roman" pitchFamily="-65" charset="0"/>
                <a:ea typeface="+mn-ea"/>
                <a:cs typeface="+mn-cs"/>
              </a:rPr>
              <a:t>) the emission is hadronic, because the </a:t>
            </a:r>
            <a:r>
              <a:rPr lang="en-US" sz="1200" kern="1200" dirty="0" err="1" smtClean="0">
                <a:solidFill>
                  <a:srgbClr val="000000"/>
                </a:solidFill>
                <a:effectLst/>
                <a:latin typeface="Times New Roman" pitchFamily="-65" charset="0"/>
                <a:ea typeface="+mn-ea"/>
                <a:cs typeface="+mn-cs"/>
              </a:rPr>
              <a:t>leptonic</a:t>
            </a:r>
            <a:r>
              <a:rPr lang="en-US" sz="1200" kern="1200" dirty="0" smtClean="0">
                <a:solidFill>
                  <a:srgbClr val="000000"/>
                </a:solidFill>
                <a:effectLst/>
                <a:latin typeface="Times New Roman" pitchFamily="-65" charset="0"/>
                <a:ea typeface="+mn-ea"/>
                <a:cs typeface="+mn-cs"/>
              </a:rPr>
              <a:t> emission is strongly suppressed at such high </a:t>
            </a:r>
            <a:r>
              <a:rPr lang="en-US" sz="1200" kern="1200" dirty="0" err="1" smtClean="0">
                <a:solidFill>
                  <a:srgbClr val="000000"/>
                </a:solidFill>
                <a:effectLst/>
                <a:latin typeface="Times New Roman" pitchFamily="-65" charset="0"/>
                <a:ea typeface="+mn-ea"/>
                <a:cs typeface="+mn-cs"/>
              </a:rPr>
              <a:t>en</a:t>
            </a:r>
            <a:r>
              <a:rPr lang="en-US" sz="1200" kern="1200" dirty="0" smtClean="0">
                <a:solidFill>
                  <a:srgbClr val="000000"/>
                </a:solidFill>
                <a:effectLst/>
                <a:latin typeface="Times New Roman" pitchFamily="-65" charset="0"/>
                <a:ea typeface="+mn-ea"/>
                <a:cs typeface="+mn-cs"/>
              </a:rPr>
              <a:t>- </a:t>
            </a:r>
            <a:r>
              <a:rPr lang="en-US" sz="1200" kern="1200" dirty="0" err="1" smtClean="0">
                <a:solidFill>
                  <a:srgbClr val="000000"/>
                </a:solidFill>
                <a:effectLst/>
                <a:latin typeface="Times New Roman" pitchFamily="-65" charset="0"/>
                <a:ea typeface="+mn-ea"/>
                <a:cs typeface="+mn-cs"/>
              </a:rPr>
              <a:t>ergies</a:t>
            </a:r>
            <a:r>
              <a:rPr lang="en-US" sz="1200" kern="1200" dirty="0" smtClean="0">
                <a:solidFill>
                  <a:srgbClr val="000000"/>
                </a:solidFill>
                <a:effectLst/>
                <a:latin typeface="Times New Roman" pitchFamily="-65" charset="0"/>
                <a:ea typeface="+mn-ea"/>
                <a:cs typeface="+mn-cs"/>
              </a:rPr>
              <a:t> due to Compton losses in the Klein-</a:t>
            </a:r>
            <a:r>
              <a:rPr lang="en-US" sz="1200" kern="1200" dirty="0" err="1" smtClean="0">
                <a:solidFill>
                  <a:srgbClr val="000000"/>
                </a:solidFill>
                <a:effectLst/>
                <a:latin typeface="Times New Roman" pitchFamily="-65" charset="0"/>
                <a:ea typeface="+mn-ea"/>
                <a:cs typeface="+mn-cs"/>
              </a:rPr>
              <a:t>Nishina</a:t>
            </a:r>
            <a:r>
              <a:rPr lang="en-US" sz="1200" kern="1200" dirty="0" smtClean="0">
                <a:solidFill>
                  <a:srgbClr val="000000"/>
                </a:solidFill>
                <a:effectLst/>
                <a:latin typeface="Times New Roman" pitchFamily="-65" charset="0"/>
                <a:ea typeface="+mn-ea"/>
                <a:cs typeface="+mn-cs"/>
              </a:rPr>
              <a:t> regime, and ii) the SNR is a </a:t>
            </a:r>
            <a:r>
              <a:rPr lang="en-US" sz="1200" kern="1200" dirty="0" err="1" smtClean="0">
                <a:solidFill>
                  <a:srgbClr val="000000"/>
                </a:solidFill>
                <a:effectLst/>
                <a:latin typeface="Times New Roman" pitchFamily="-65" charset="0"/>
                <a:ea typeface="+mn-ea"/>
                <a:cs typeface="+mn-cs"/>
              </a:rPr>
              <a:t>PeVatron</a:t>
            </a:r>
            <a:r>
              <a:rPr lang="en-US" sz="1200" kern="1200" dirty="0" smtClean="0">
                <a:solidFill>
                  <a:srgbClr val="000000"/>
                </a:solidFill>
                <a:effectLst/>
                <a:latin typeface="Times New Roman" pitchFamily="-65" charset="0"/>
                <a:ea typeface="+mn-ea"/>
                <a:cs typeface="+mn-cs"/>
              </a:rPr>
              <a:t>, because ∼100 </a:t>
            </a:r>
            <a:r>
              <a:rPr lang="en-US" sz="1200" kern="1200" dirty="0" err="1" smtClean="0">
                <a:solidFill>
                  <a:srgbClr val="000000"/>
                </a:solidFill>
                <a:effectLst/>
                <a:latin typeface="Times New Roman" pitchFamily="-65" charset="0"/>
                <a:ea typeface="+mn-ea"/>
                <a:cs typeface="+mn-cs"/>
              </a:rPr>
              <a:t>TeV</a:t>
            </a:r>
            <a:r>
              <a:rPr lang="en-US" sz="1200" kern="1200" dirty="0" smtClean="0">
                <a:solidFill>
                  <a:srgbClr val="000000"/>
                </a:solidFill>
                <a:effectLst/>
                <a:latin typeface="Times New Roman" pitchFamily="-65" charset="0"/>
                <a:ea typeface="+mn-ea"/>
                <a:cs typeface="+mn-cs"/>
              </a:rPr>
              <a:t> photons are produced by ∼</a:t>
            </a:r>
            <a:r>
              <a:rPr lang="en-US" sz="1200" kern="1200" dirty="0" err="1" smtClean="0">
                <a:solidFill>
                  <a:srgbClr val="000000"/>
                </a:solidFill>
                <a:effectLst/>
                <a:latin typeface="Times New Roman" pitchFamily="-65" charset="0"/>
                <a:ea typeface="+mn-ea"/>
                <a:cs typeface="+mn-cs"/>
              </a:rPr>
              <a:t>PeV</a:t>
            </a:r>
            <a:r>
              <a:rPr lang="en-US" sz="1200" kern="1200" dirty="0" smtClean="0">
                <a:solidFill>
                  <a:srgbClr val="000000"/>
                </a:solidFill>
                <a:effectLst/>
                <a:latin typeface="Times New Roman" pitchFamily="-65" charset="0"/>
                <a:ea typeface="+mn-ea"/>
                <a:cs typeface="+mn-cs"/>
              </a:rPr>
              <a:t> protons </a:t>
            </a:r>
            <a:endParaRPr lang="en-US" dirty="0" smtClean="0"/>
          </a:p>
          <a:p>
            <a:endParaRPr lang="en-US" dirty="0" smtClean="0">
              <a:ea typeface="ＭＳ Ｐゴシック" pitchFamily="-65" charset="-128"/>
              <a:cs typeface="ＭＳ Ｐゴシック" pitchFamily="-65" charset="-128"/>
            </a:endParaRPr>
          </a:p>
          <a:p>
            <a:r>
              <a:rPr lang="en-US" dirty="0" smtClean="0">
                <a:ea typeface="ＭＳ Ｐゴシック" pitchFamily="-65" charset="-128"/>
                <a:cs typeface="ＭＳ Ｐゴシック" pitchFamily="-65" charset="-128"/>
              </a:rPr>
              <a:t>https://</a:t>
            </a:r>
            <a:r>
              <a:rPr lang="en-US" dirty="0" err="1" smtClean="0">
                <a:ea typeface="ＭＳ Ｐゴシック" pitchFamily="-65" charset="-128"/>
                <a:cs typeface="ＭＳ Ｐゴシック" pitchFamily="-65" charset="-128"/>
              </a:rPr>
              <a:t>www.mpi-hd.mpg.de</a:t>
            </a:r>
            <a:r>
              <a:rPr lang="en-US" dirty="0" smtClean="0">
                <a:ea typeface="ＭＳ Ｐゴシック" pitchFamily="-65" charset="-128"/>
                <a:cs typeface="ＭＳ Ｐゴシック" pitchFamily="-65" charset="-128"/>
              </a:rPr>
              <a:t>/</a:t>
            </a:r>
            <a:r>
              <a:rPr lang="en-US" dirty="0" err="1" smtClean="0">
                <a:ea typeface="ＭＳ Ｐゴシック" pitchFamily="-65" charset="-128"/>
                <a:cs typeface="ＭＳ Ｐゴシック" pitchFamily="-65" charset="-128"/>
              </a:rPr>
              <a:t>hfm</a:t>
            </a:r>
            <a:r>
              <a:rPr lang="en-US" dirty="0" smtClean="0">
                <a:ea typeface="ＭＳ Ｐゴシック" pitchFamily="-65" charset="-128"/>
                <a:cs typeface="ＭＳ Ｐゴシック" pitchFamily="-65" charset="-128"/>
              </a:rPr>
              <a:t>/HESS/pages/home/</a:t>
            </a:r>
            <a:r>
              <a:rPr lang="en-US" dirty="0" err="1" smtClean="0">
                <a:ea typeface="ＭＳ Ｐゴシック" pitchFamily="-65" charset="-128"/>
                <a:cs typeface="ＭＳ Ｐゴシック" pitchFamily="-65" charset="-128"/>
              </a:rPr>
              <a:t>som</a:t>
            </a:r>
            <a:r>
              <a:rPr lang="en-US" dirty="0" smtClean="0">
                <a:ea typeface="ＭＳ Ｐゴシック" pitchFamily="-65" charset="-128"/>
                <a:cs typeface="ＭＳ Ｐゴシック" pitchFamily="-65" charset="-128"/>
              </a:rPr>
              <a:t>/2016/04/</a:t>
            </a:r>
          </a:p>
          <a:p>
            <a:endParaRPr lang="en-US" dirty="0" smtClean="0">
              <a:ea typeface="ＭＳ Ｐゴシック" pitchFamily="-65" charset="-128"/>
              <a:cs typeface="ＭＳ Ｐゴシック" pitchFamily="-65" charset="-128"/>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65" charset="0"/>
              <a:buNone/>
              <a:tabLst/>
              <a:defRPr/>
            </a:pPr>
            <a:r>
              <a:rPr lang="en-US" dirty="0" smtClean="0"/>
              <a:t>The energy spectrum of the diffuse </a:t>
            </a:r>
            <a:r>
              <a:rPr lang="en-US" dirty="0" err="1" smtClean="0"/>
              <a:t>γ</a:t>
            </a:r>
            <a:r>
              <a:rPr lang="en-US" dirty="0" smtClean="0"/>
              <a:t>-ray emission measured by H.E.S.S. follows a power law extending with a photon index of ~2.3 to energies up to tens of </a:t>
            </a:r>
            <a:r>
              <a:rPr lang="en-US" dirty="0" err="1" smtClean="0"/>
              <a:t>TeV</a:t>
            </a:r>
            <a:r>
              <a:rPr lang="en-US" dirty="0" smtClean="0"/>
              <a:t>, without a cut-off or a break (see </a:t>
            </a:r>
            <a:r>
              <a:rPr lang="en-US" dirty="0" smtClean="0">
                <a:hlinkClick r:id="rId3"/>
              </a:rPr>
              <a:t>Figure 4</a:t>
            </a:r>
            <a:r>
              <a:rPr lang="en-US" dirty="0" smtClean="0"/>
              <a:t>). This is the first time that such a </a:t>
            </a:r>
            <a:r>
              <a:rPr lang="en-US" dirty="0" err="1" smtClean="0"/>
              <a:t>γ</a:t>
            </a:r>
            <a:r>
              <a:rPr lang="en-US" dirty="0" smtClean="0"/>
              <a:t>-ray spectrum, arising from proton-proton interactions, has been detected. Since these </a:t>
            </a:r>
            <a:r>
              <a:rPr lang="en-US" dirty="0" err="1" smtClean="0"/>
              <a:t>γ</a:t>
            </a:r>
            <a:r>
              <a:rPr lang="en-US" dirty="0" smtClean="0"/>
              <a:t>-rays result from the decay of neutral </a:t>
            </a:r>
            <a:r>
              <a:rPr lang="en-US" dirty="0" err="1" smtClean="0"/>
              <a:t>pions</a:t>
            </a:r>
            <a:r>
              <a:rPr lang="en-US" dirty="0" smtClean="0"/>
              <a:t> produced by these interactions, the derivation of such a hard power-law spectrum implies that the spectrum of the parent protons should extend to energies close to 1PeV. The best fit of </a:t>
            </a:r>
            <a:r>
              <a:rPr lang="en-US" dirty="0" err="1" smtClean="0"/>
              <a:t>γ</a:t>
            </a:r>
            <a:r>
              <a:rPr lang="en-US" dirty="0" smtClean="0"/>
              <a:t>-ray spectrum from neutral pion decay to the H.E.S.S. data is found for a proton spectrum following a pure power law with an index of ~2.4. Assuming a cut-off in the parent proton spectrum, the corresponding secondary </a:t>
            </a:r>
            <a:r>
              <a:rPr lang="en-US" dirty="0" err="1" smtClean="0"/>
              <a:t>γ</a:t>
            </a:r>
            <a:r>
              <a:rPr lang="en-US" dirty="0" smtClean="0"/>
              <a:t>-ray spectrum deviates from the H.E.S.S. data at 68%, 90% and 95% confidence levels for cut-offs at 2.9 </a:t>
            </a:r>
            <a:r>
              <a:rPr lang="en-US" dirty="0" err="1" smtClean="0"/>
              <a:t>PeV</a:t>
            </a:r>
            <a:r>
              <a:rPr lang="en-US" dirty="0" smtClean="0"/>
              <a:t>, 0.6 </a:t>
            </a:r>
            <a:r>
              <a:rPr lang="en-US" dirty="0" err="1" smtClean="0"/>
              <a:t>PeV</a:t>
            </a:r>
            <a:r>
              <a:rPr lang="en-US" dirty="0" smtClean="0"/>
              <a:t> and 0.4 </a:t>
            </a:r>
            <a:r>
              <a:rPr lang="en-US" dirty="0" err="1" smtClean="0"/>
              <a:t>PeV</a:t>
            </a:r>
            <a:r>
              <a:rPr lang="en-US" dirty="0" smtClean="0"/>
              <a:t>, respectively. This is the first robust detection of a Galactic cosmic </a:t>
            </a:r>
            <a:r>
              <a:rPr lang="en-US" dirty="0" err="1" smtClean="0"/>
              <a:t>Pevatron</a:t>
            </a:r>
            <a:r>
              <a:rPr lang="en-US" dirty="0" smtClean="0"/>
              <a:t>.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65" charset="0"/>
              <a:buNone/>
              <a:tabLst/>
              <a:defRPr/>
            </a:pPr>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65" charset="0"/>
              <a:buNone/>
              <a:tabLst/>
              <a:defRPr/>
            </a:pPr>
            <a:r>
              <a:rPr lang="en-US" dirty="0" smtClean="0"/>
              <a:t>1</a:t>
            </a:r>
            <a:r>
              <a:rPr lang="en-US" baseline="0" dirty="0" smtClean="0"/>
              <a:t> – 10 million years of acceleration by the black hole at </a:t>
            </a:r>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65" charset="0"/>
              <a:buNone/>
              <a:tabLst/>
              <a:defRPr/>
            </a:pPr>
            <a:endParaRPr lang="en-US" dirty="0" smtClean="0"/>
          </a:p>
          <a:p>
            <a:endParaRPr lang="en-US" dirty="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81661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xfrm>
            <a:off x="-10237788" y="303213"/>
            <a:ext cx="20477163" cy="15359062"/>
          </a:xfrm>
          <a:ln/>
        </p:spPr>
      </p:sp>
      <p:sp>
        <p:nvSpPr>
          <p:cNvPr id="38915" name="Notes Placeholder 2"/>
          <p:cNvSpPr txBox="1">
            <a:spLocks noGrp="1"/>
          </p:cNvSpPr>
          <p:nvPr>
            <p:ph type="body" idx="1"/>
          </p:nvPr>
        </p:nvSpPr>
        <p:spPr>
          <a:noFill/>
          <a:ln/>
        </p:spPr>
        <p:txBody>
          <a:bodyPr/>
          <a:lstStyle/>
          <a:p>
            <a:r>
              <a:rPr lang="en-US" dirty="0" smtClean="0">
                <a:ea typeface="ＭＳ Ｐゴシック" pitchFamily="-65" charset="-128"/>
                <a:cs typeface="ＭＳ Ｐゴシック" pitchFamily="-65" charset="-128"/>
              </a:rPr>
              <a:t>These relativistic particles are thought to be ac</a:t>
            </a:r>
          </a:p>
          <a:p>
            <a:r>
              <a:rPr lang="en-US" dirty="0" err="1" smtClean="0">
                <a:ea typeface="ＭＳ Ｐゴシック" pitchFamily="-65" charset="-128"/>
                <a:cs typeface="ＭＳ Ｐゴシック" pitchFamily="-65" charset="-128"/>
              </a:rPr>
              <a:t>celerated</a:t>
            </a:r>
            <a:r>
              <a:rPr lang="en-US" dirty="0" smtClean="0">
                <a:ea typeface="ＭＳ Ｐゴシック" pitchFamily="-65" charset="-128"/>
                <a:cs typeface="ＭＳ Ｐゴシック" pitchFamily="-65" charset="-128"/>
              </a:rPr>
              <a:t> to a power-law distribution either via a Fermi-like a</a:t>
            </a:r>
          </a:p>
          <a:p>
            <a:r>
              <a:rPr lang="en-US" dirty="0" err="1" smtClean="0">
                <a:ea typeface="ＭＳ Ｐゴシック" pitchFamily="-65" charset="-128"/>
                <a:cs typeface="ＭＳ Ｐゴシック" pitchFamily="-65" charset="-128"/>
              </a:rPr>
              <a:t>cceleration</a:t>
            </a:r>
            <a:r>
              <a:rPr lang="en-US" dirty="0" smtClean="0">
                <a:ea typeface="ＭＳ Ｐゴシック" pitchFamily="-65" charset="-128"/>
                <a:cs typeface="ＭＳ Ｐゴシック" pitchFamily="-65" charset="-128"/>
              </a:rPr>
              <a:t> process taking place at the termination shock (T</a:t>
            </a:r>
          </a:p>
          <a:p>
            <a:r>
              <a:rPr lang="en-US" dirty="0" smtClean="0">
                <a:ea typeface="ＭＳ Ｐゴシック" pitchFamily="-65" charset="-128"/>
                <a:cs typeface="ＭＳ Ｐゴシック" pitchFamily="-65" charset="-128"/>
              </a:rPr>
              <a:t>S)</a:t>
            </a:r>
            <a:r>
              <a:rPr lang="en-US" baseline="0" dirty="0" smtClean="0">
                <a:ea typeface="ＭＳ Ｐゴシック" pitchFamily="-65" charset="-128"/>
                <a:cs typeface="ＭＳ Ｐゴシック" pitchFamily="-65" charset="-128"/>
              </a:rPr>
              <a:t> </a:t>
            </a:r>
            <a:r>
              <a:rPr lang="en-US" dirty="0" smtClean="0">
                <a:ea typeface="ＭＳ Ｐゴシック" pitchFamily="-65" charset="-128"/>
                <a:cs typeface="ＭＳ Ｐゴシック" pitchFamily="-65" charset="-128"/>
              </a:rPr>
              <a:t>(</a:t>
            </a:r>
            <a:r>
              <a:rPr lang="en-US" dirty="0" err="1" smtClean="0">
                <a:ea typeface="ＭＳ Ｐゴシック" pitchFamily="-65" charset="-128"/>
                <a:cs typeface="ＭＳ Ｐゴシック" pitchFamily="-65" charset="-128"/>
              </a:rPr>
              <a:t>Arons</a:t>
            </a:r>
            <a:r>
              <a:rPr lang="en-US" dirty="0" smtClean="0">
                <a:ea typeface="ＭＳ Ｐゴシック" pitchFamily="-65" charset="-128"/>
                <a:cs typeface="ＭＳ Ｐゴシック" pitchFamily="-65" charset="-128"/>
              </a:rPr>
              <a:t> &amp; </a:t>
            </a:r>
            <a:r>
              <a:rPr lang="en-US" dirty="0" err="1" smtClean="0">
                <a:ea typeface="ＭＳ Ｐゴシック" pitchFamily="-65" charset="-128"/>
                <a:cs typeface="ＭＳ Ｐゴシック" pitchFamily="-65" charset="-128"/>
              </a:rPr>
              <a:t>Tavani</a:t>
            </a:r>
            <a:r>
              <a:rPr lang="en-US" dirty="0" smtClean="0">
                <a:ea typeface="ＭＳ Ｐゴシック" pitchFamily="-65" charset="-128"/>
                <a:cs typeface="ＭＳ Ｐゴシック" pitchFamily="-65" charset="-128"/>
              </a:rPr>
              <a:t> 1994, and references therein) or via shock-</a:t>
            </a:r>
          </a:p>
          <a:p>
            <a:r>
              <a:rPr lang="en-US" dirty="0" smtClean="0">
                <a:ea typeface="ＭＳ Ｐゴシック" pitchFamily="-65" charset="-128"/>
                <a:cs typeface="ＭＳ Ｐゴシック" pitchFamily="-65" charset="-128"/>
              </a:rPr>
              <a:t>driven reconnection in a striped wind (P ́</a:t>
            </a:r>
            <a:r>
              <a:rPr lang="en-US" dirty="0" err="1" smtClean="0">
                <a:ea typeface="ＭＳ Ｐゴシック" pitchFamily="-65" charset="-128"/>
                <a:cs typeface="ＭＳ Ｐゴシック" pitchFamily="-65" charset="-128"/>
              </a:rPr>
              <a:t>etri</a:t>
            </a:r>
            <a:r>
              <a:rPr lang="en-US" dirty="0" smtClean="0">
                <a:ea typeface="ＭＳ Ｐゴシック" pitchFamily="-65" charset="-128"/>
                <a:cs typeface="ＭＳ Ｐゴシック" pitchFamily="-65" charset="-128"/>
              </a:rPr>
              <a:t> &amp; </a:t>
            </a:r>
            <a:r>
              <a:rPr lang="en-US" dirty="0" err="1" smtClean="0">
                <a:ea typeface="ＭＳ Ｐゴシック" pitchFamily="-65" charset="-128"/>
                <a:cs typeface="ＭＳ Ｐゴシック" pitchFamily="-65" charset="-128"/>
              </a:rPr>
              <a:t>Lyubarsky</a:t>
            </a:r>
            <a:r>
              <a:rPr lang="en-US" dirty="0" smtClean="0">
                <a:ea typeface="ＭＳ Ｐゴシック" pitchFamily="-65" charset="-128"/>
                <a:cs typeface="ＭＳ Ｐゴシック" pitchFamily="-65" charset="-128"/>
              </a:rPr>
              <a:t> 20</a:t>
            </a:r>
          </a:p>
          <a:p>
            <a:r>
              <a:rPr lang="en-US" dirty="0" smtClean="0">
                <a:ea typeface="ＭＳ Ｐゴシック" pitchFamily="-65" charset="-128"/>
                <a:cs typeface="ＭＳ Ｐゴシック" pitchFamily="-65" charset="-128"/>
              </a:rPr>
              <a:t>07;</a:t>
            </a:r>
            <a:r>
              <a:rPr lang="en-US" baseline="0" dirty="0" smtClean="0">
                <a:ea typeface="ＭＳ Ｐゴシック" pitchFamily="-65" charset="-128"/>
                <a:cs typeface="ＭＳ Ｐゴシック" pitchFamily="-65" charset="-128"/>
              </a:rPr>
              <a:t> </a:t>
            </a:r>
            <a:r>
              <a:rPr lang="en-US" dirty="0" err="1" smtClean="0">
                <a:ea typeface="ＭＳ Ｐゴシック" pitchFamily="-65" charset="-128"/>
                <a:cs typeface="ＭＳ Ｐゴシック" pitchFamily="-65" charset="-128"/>
              </a:rPr>
              <a:t>Sironi</a:t>
            </a:r>
            <a:r>
              <a:rPr lang="en-US" dirty="0" smtClean="0">
                <a:ea typeface="ＭＳ Ｐゴシック" pitchFamily="-65" charset="-128"/>
                <a:cs typeface="ＭＳ Ｐゴシック" pitchFamily="-65" charset="-128"/>
              </a:rPr>
              <a:t> &amp; </a:t>
            </a:r>
            <a:r>
              <a:rPr lang="en-US" dirty="0" err="1" smtClean="0">
                <a:ea typeface="ＭＳ Ｐゴシック" pitchFamily="-65" charset="-128"/>
                <a:cs typeface="ＭＳ Ｐゴシック" pitchFamily="-65" charset="-128"/>
              </a:rPr>
              <a:t>Spitkovsky</a:t>
            </a:r>
            <a:r>
              <a:rPr lang="en-US" dirty="0" smtClean="0">
                <a:ea typeface="ＭＳ Ｐゴシック" pitchFamily="-65" charset="-128"/>
                <a:cs typeface="ＭＳ Ｐゴシック" pitchFamily="-65" charset="-128"/>
              </a:rPr>
              <a:t> 2011). The downstream flow interacts with</a:t>
            </a:r>
          </a:p>
          <a:p>
            <a:r>
              <a:rPr lang="en-US" dirty="0" smtClean="0">
                <a:ea typeface="ＭＳ Ｐゴシック" pitchFamily="-65" charset="-128"/>
                <a:cs typeface="ＭＳ Ｐゴシック" pitchFamily="-65" charset="-128"/>
              </a:rPr>
              <a:t>the surrounding magnetic and photon fields creating the PWN.</a:t>
            </a:r>
          </a:p>
          <a:p>
            <a:r>
              <a:rPr lang="en-US" dirty="0" smtClean="0">
                <a:ea typeface="ＭＳ Ｐゴシック" pitchFamily="-65" charset="-128"/>
                <a:cs typeface="ＭＳ Ｐゴシック" pitchFamily="-65" charset="-128"/>
              </a:rPr>
              <a:t>The nebula emits synchrotron radiation which is observed from</a:t>
            </a:r>
          </a:p>
          <a:p>
            <a:r>
              <a:rPr lang="en-US" dirty="0" smtClean="0">
                <a:ea typeface="ＭＳ Ｐゴシック" pitchFamily="-65" charset="-128"/>
                <a:cs typeface="ＭＳ Ｐゴシック" pitchFamily="-65" charset="-128"/>
              </a:rPr>
              <a:t>radio frequencies up to soft</a:t>
            </a:r>
            <a:r>
              <a:rPr lang="en-US" baseline="0" dirty="0" smtClean="0">
                <a:ea typeface="ＭＳ Ｐゴシック" pitchFamily="-65" charset="-128"/>
                <a:cs typeface="ＭＳ Ｐゴシック" pitchFamily="-65" charset="-128"/>
              </a:rPr>
              <a:t> </a:t>
            </a:r>
            <a:r>
              <a:rPr lang="en-US" dirty="0" err="1" smtClean="0">
                <a:ea typeface="ＭＳ Ｐゴシック" pitchFamily="-65" charset="-128"/>
                <a:cs typeface="ＭＳ Ｐゴシック" pitchFamily="-65" charset="-128"/>
              </a:rPr>
              <a:t>γ</a:t>
            </a:r>
            <a:r>
              <a:rPr lang="en-US" baseline="0" dirty="0" smtClean="0">
                <a:ea typeface="ＭＳ Ｐゴシック" pitchFamily="-65" charset="-128"/>
                <a:cs typeface="ＭＳ Ｐゴシック" pitchFamily="-65" charset="-128"/>
              </a:rPr>
              <a:t> </a:t>
            </a:r>
            <a:r>
              <a:rPr lang="en-US" dirty="0" smtClean="0">
                <a:ea typeface="ＭＳ Ｐゴシック" pitchFamily="-65" charset="-128"/>
                <a:cs typeface="ＭＳ Ｐゴシック" pitchFamily="-65" charset="-128"/>
              </a:rPr>
              <a:t>rays. This emission is well de-</a:t>
            </a:r>
          </a:p>
          <a:p>
            <a:r>
              <a:rPr lang="en-US" dirty="0" smtClean="0">
                <a:ea typeface="ＭＳ Ｐゴシック" pitchFamily="-65" charset="-128"/>
                <a:cs typeface="ＭＳ Ｐゴシック" pitchFamily="-65" charset="-128"/>
              </a:rPr>
              <a:t>scribed by the </a:t>
            </a:r>
            <a:r>
              <a:rPr lang="en-US" dirty="0" err="1" smtClean="0">
                <a:ea typeface="ＭＳ Ｐゴシック" pitchFamily="-65" charset="-128"/>
                <a:cs typeface="ＭＳ Ｐゴシック" pitchFamily="-65" charset="-128"/>
              </a:rPr>
              <a:t>magnetohydrodynamic</a:t>
            </a:r>
            <a:r>
              <a:rPr lang="en-US" dirty="0" smtClean="0">
                <a:ea typeface="ＭＳ Ｐゴシック" pitchFamily="-65" charset="-128"/>
                <a:cs typeface="ＭＳ Ｐゴシック" pitchFamily="-65" charset="-128"/>
              </a:rPr>
              <a:t> (MHD) model of Kennel &amp; C</a:t>
            </a:r>
          </a:p>
          <a:p>
            <a:r>
              <a:rPr lang="en-US" dirty="0" err="1" smtClean="0">
                <a:ea typeface="ＭＳ Ｐゴシック" pitchFamily="-65" charset="-128"/>
                <a:cs typeface="ＭＳ Ｐゴシック" pitchFamily="-65" charset="-128"/>
              </a:rPr>
              <a:t>Oroniti</a:t>
            </a:r>
            <a:r>
              <a:rPr lang="en-US" baseline="0" dirty="0" smtClean="0">
                <a:ea typeface="ＭＳ Ｐゴシック" pitchFamily="-65" charset="-128"/>
                <a:cs typeface="ＭＳ Ｐゴシック" pitchFamily="-65" charset="-128"/>
              </a:rPr>
              <a:t> </a:t>
            </a:r>
            <a:r>
              <a:rPr lang="en-US" dirty="0" smtClean="0">
                <a:ea typeface="ＭＳ Ｐゴシック" pitchFamily="-65" charset="-128"/>
                <a:cs typeface="ＭＳ Ｐゴシック" pitchFamily="-65" charset="-128"/>
              </a:rPr>
              <a:t>(1984). At higher energies (above 1 GeV), the overall emission</a:t>
            </a:r>
          </a:p>
          <a:p>
            <a:r>
              <a:rPr lang="en-US" dirty="0" smtClean="0">
                <a:ea typeface="ＭＳ Ｐゴシック" pitchFamily="-65" charset="-128"/>
                <a:cs typeface="ＭＳ Ｐゴシック" pitchFamily="-65" charset="-128"/>
              </a:rPr>
              <a:t>is instead dominated by the Inverse Compton (IC) up-scattering</a:t>
            </a:r>
          </a:p>
          <a:p>
            <a:r>
              <a:rPr lang="en-US" dirty="0" smtClean="0">
                <a:ea typeface="ＭＳ Ｐゴシック" pitchFamily="-65" charset="-128"/>
                <a:cs typeface="ＭＳ Ｐゴシック" pitchFamily="-65" charset="-128"/>
              </a:rPr>
              <a:t>of synchrotron photons by the relativistic electrons in the</a:t>
            </a:r>
            <a:r>
              <a:rPr lang="en-US" baseline="0" dirty="0" smtClean="0">
                <a:ea typeface="ＭＳ Ｐゴシック" pitchFamily="-65" charset="-128"/>
                <a:cs typeface="ＭＳ Ｐゴシック" pitchFamily="-65" charset="-128"/>
              </a:rPr>
              <a:t> </a:t>
            </a:r>
            <a:r>
              <a:rPr lang="en-US" dirty="0" smtClean="0">
                <a:ea typeface="ＭＳ Ｐゴシック" pitchFamily="-65" charset="-128"/>
                <a:cs typeface="ＭＳ Ｐゴシック" pitchFamily="-65" charset="-128"/>
              </a:rPr>
              <a:t>neb-</a:t>
            </a:r>
          </a:p>
          <a:p>
            <a:r>
              <a:rPr lang="en-US" dirty="0" err="1" smtClean="0">
                <a:ea typeface="ＭＳ Ｐゴシック" pitchFamily="-65" charset="-128"/>
                <a:cs typeface="ＭＳ Ｐゴシック" pitchFamily="-65" charset="-128"/>
              </a:rPr>
              <a:t>ula</a:t>
            </a:r>
            <a:r>
              <a:rPr lang="en-US" dirty="0" smtClean="0">
                <a:ea typeface="ＭＳ Ｐゴシック" pitchFamily="-65" charset="-128"/>
                <a:cs typeface="ＭＳ Ｐゴシック" pitchFamily="-65" charset="-128"/>
              </a:rPr>
              <a:t> (de </a:t>
            </a:r>
            <a:r>
              <a:rPr lang="en-US" dirty="0" err="1" smtClean="0">
                <a:ea typeface="ＭＳ Ｐゴシック" pitchFamily="-65" charset="-128"/>
                <a:cs typeface="ＭＳ Ｐゴシック" pitchFamily="-65" charset="-128"/>
              </a:rPr>
              <a:t>Jager</a:t>
            </a:r>
            <a:r>
              <a:rPr lang="en-US" dirty="0" smtClean="0">
                <a:ea typeface="ＭＳ Ｐゴシック" pitchFamily="-65" charset="-128"/>
                <a:cs typeface="ＭＳ Ｐゴシック" pitchFamily="-65" charset="-128"/>
              </a:rPr>
              <a:t> &amp; Harding 1992; </a:t>
            </a:r>
            <a:r>
              <a:rPr lang="en-US" dirty="0" err="1" smtClean="0">
                <a:ea typeface="ＭＳ Ｐゴシック" pitchFamily="-65" charset="-128"/>
                <a:cs typeface="ＭＳ Ｐゴシック" pitchFamily="-65" charset="-128"/>
              </a:rPr>
              <a:t>Atoyan</a:t>
            </a:r>
            <a:r>
              <a:rPr lang="en-US" dirty="0" smtClean="0">
                <a:ea typeface="ＭＳ Ｐゴシック" pitchFamily="-65" charset="-128"/>
                <a:cs typeface="ＭＳ Ｐゴシック" pitchFamily="-65" charset="-128"/>
              </a:rPr>
              <a:t> &amp; </a:t>
            </a:r>
            <a:r>
              <a:rPr lang="en-US" dirty="0" err="1" smtClean="0">
                <a:ea typeface="ＭＳ Ｐゴシック" pitchFamily="-65" charset="-128"/>
                <a:cs typeface="ＭＳ Ｐゴシック" pitchFamily="-65" charset="-128"/>
              </a:rPr>
              <a:t>Aharonian</a:t>
            </a:r>
            <a:r>
              <a:rPr lang="en-US" dirty="0" smtClean="0">
                <a:ea typeface="ＭＳ Ｐゴシック" pitchFamily="-65" charset="-128"/>
                <a:cs typeface="ＭＳ Ｐゴシック" pitchFamily="-65" charset="-128"/>
              </a:rPr>
              <a:t> 1996)</a:t>
            </a:r>
          </a:p>
          <a:p>
            <a:endParaRPr lang="en-US" dirty="0" smtClean="0">
              <a:ea typeface="ＭＳ Ｐゴシック" pitchFamily="-65" charset="-128"/>
              <a:cs typeface="ＭＳ Ｐゴシック" pitchFamily="-65" charset="-128"/>
            </a:endParaRPr>
          </a:p>
          <a:p>
            <a:r>
              <a:rPr lang="en-US" dirty="0" smtClean="0"/>
              <a:t>According to </a:t>
            </a:r>
            <a:r>
              <a:rPr lang="en-US" dirty="0" err="1" smtClean="0"/>
              <a:t>magnetohydrodynamic</a:t>
            </a:r>
            <a:r>
              <a:rPr lang="en-US" dirty="0" smtClean="0"/>
              <a:t> (MHD) models, the rotational energy of a rapidly spinning neutron star is carried away by a relativistic wind and deposited at a large distance, in the nebula, downstream of the wind termination shock. The energy transport in the outflow is mediated by </a:t>
            </a:r>
            <a:r>
              <a:rPr lang="en-US" dirty="0" err="1" smtClean="0"/>
              <a:t>Poynting</a:t>
            </a:r>
            <a:r>
              <a:rPr lang="en-US" dirty="0" smtClean="0"/>
              <a:t> flux, but it is not clear how the energy stored in the fields is transferred into the energized population of emitting particles. The most plausible dissipation mechanisms are thought to be related to the "striped" structure of the wind, in particular, to the existence of a current sheet, prone to reconnection events. In this model the current sheet is a natural place for internal dissipation and acceleration of particles responsible for pulsed, high-energy emission. Moreover, reconnection is a promising scenario for explaining annihilation of fields at the shock and conversion of their energy into the kinetic energy of particles. The shock structure, however, is likely to differ in the low-density plasmas, in which non-MHD effects intervene. In this regime, the striped wind can dissipate its energy via an electromagnetic precursor of the shock. </a:t>
            </a:r>
            <a:endParaRPr lang="en-US" dirty="0" smtClean="0">
              <a:ea typeface="ＭＳ Ｐゴシック" pitchFamily="-65" charset="-128"/>
              <a:cs typeface="ＭＳ Ｐゴシック" pitchFamily="-65" charset="-128"/>
            </a:endParaRPr>
          </a:p>
          <a:p>
            <a:endParaRPr lang="en-US" dirty="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66884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a:xfrm>
            <a:off x="-10237788" y="303213"/>
            <a:ext cx="20477163" cy="15359062"/>
          </a:xfrm>
          <a:ln/>
        </p:spPr>
      </p:sp>
      <p:sp>
        <p:nvSpPr>
          <p:cNvPr id="40963" name="Notes Placeholder 2"/>
          <p:cNvSpPr txBox="1">
            <a:spLocks noGrp="1"/>
          </p:cNvSpPr>
          <p:nvPr>
            <p:ph type="body" idx="1"/>
          </p:nvPr>
        </p:nvSpPr>
        <p:spPr>
          <a:noFill/>
          <a:ln/>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65" charset="0"/>
              <a:buNone/>
              <a:tabLst/>
              <a:defRPr/>
            </a:pPr>
            <a:r>
              <a:rPr lang="en-US" sz="1200" dirty="0" smtClean="0">
                <a:solidFill>
                  <a:srgbClr val="000000"/>
                </a:solidFill>
                <a:latin typeface="Gill Sans"/>
                <a:cs typeface="Gill Sans"/>
                <a:sym typeface="Comic Sans MS" pitchFamily="-65" charset="0"/>
              </a:rPr>
              <a:t>(Spin-down </a:t>
            </a:r>
            <a:r>
              <a:rPr lang="en-US" sz="1200" dirty="0">
                <a:solidFill>
                  <a:srgbClr val="000000"/>
                </a:solidFill>
                <a:latin typeface="Gill Sans"/>
                <a:cs typeface="Gill Sans"/>
                <a:sym typeface="Comic Sans MS" pitchFamily="-65" charset="0"/>
              </a:rPr>
              <a:t>E</a:t>
            </a:r>
            <a:r>
              <a:rPr lang="en-US" sz="1200" dirty="0" smtClean="0">
                <a:solidFill>
                  <a:srgbClr val="000000"/>
                </a:solidFill>
                <a:latin typeface="Gill Sans"/>
                <a:cs typeface="Gill Sans"/>
                <a:sym typeface="Comic Sans MS" pitchFamily="-65" charset="0"/>
              </a:rPr>
              <a:t>= 4.6 x 10</a:t>
            </a:r>
            <a:r>
              <a:rPr lang="en-US" sz="1200" baseline="30000" dirty="0" smtClean="0">
                <a:solidFill>
                  <a:srgbClr val="000000"/>
                </a:solidFill>
                <a:latin typeface="Gill Sans"/>
                <a:cs typeface="Gill Sans"/>
                <a:sym typeface="Comic Sans MS" pitchFamily="-65" charset="0"/>
              </a:rPr>
              <a:t>38 </a:t>
            </a:r>
            <a:r>
              <a:rPr lang="en-US" sz="1200" dirty="0" smtClean="0">
                <a:solidFill>
                  <a:srgbClr val="000000"/>
                </a:solidFill>
                <a:latin typeface="Gill Sans"/>
                <a:cs typeface="Gill Sans"/>
                <a:sym typeface="Comic Sans MS" pitchFamily="-65" charset="0"/>
              </a:rPr>
              <a:t>erg s</a:t>
            </a:r>
            <a:r>
              <a:rPr lang="en-US" sz="1200" baseline="30000" dirty="0" smtClean="0">
                <a:solidFill>
                  <a:srgbClr val="000000"/>
                </a:solidFill>
                <a:latin typeface="Gill Sans"/>
                <a:cs typeface="Gill Sans"/>
                <a:sym typeface="Comic Sans MS" pitchFamily="-65" charset="0"/>
              </a:rPr>
              <a:t>-1</a:t>
            </a:r>
            <a:r>
              <a:rPr lang="en-US" sz="1200" dirty="0" smtClean="0">
                <a:solidFill>
                  <a:srgbClr val="000000"/>
                </a:solidFill>
                <a:latin typeface="Gill Sans"/>
                <a:cs typeface="Gill Sans"/>
                <a:sym typeface="Comic Sans MS" pitchFamily="-65" charset="0"/>
              </a:rPr>
              <a:t>.)</a:t>
            </a:r>
            <a:endParaRPr lang="en-US" sz="1200" dirty="0">
              <a:solidFill>
                <a:srgbClr val="000000"/>
              </a:solidFill>
              <a:latin typeface="Gill Sans"/>
              <a:cs typeface="Gill Sans"/>
              <a:sym typeface="Comic Sans MS" pitchFamily="-65" charset="0"/>
            </a:endParaRPr>
          </a:p>
          <a:p>
            <a:endParaRPr lang="en-US" dirty="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12298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xfrm>
            <a:off x="-10237788" y="303213"/>
            <a:ext cx="20477163" cy="15359062"/>
          </a:xfrm>
          <a:ln/>
        </p:spPr>
      </p:sp>
      <p:sp>
        <p:nvSpPr>
          <p:cNvPr id="38915" name="Notes Placeholder 2"/>
          <p:cNvSpPr txBox="1">
            <a:spLocks noGrp="1"/>
          </p:cNvSpPr>
          <p:nvPr>
            <p:ph type="body" idx="1"/>
          </p:nvPr>
        </p:nvSpPr>
        <p:spPr>
          <a:noFill/>
          <a:ln/>
        </p:spPr>
        <p:txBody>
          <a:bodyPr/>
          <a:lstStyle/>
          <a:p>
            <a:r>
              <a:rPr lang="en-US" sz="1200" kern="1200" dirty="0" smtClean="0">
                <a:solidFill>
                  <a:srgbClr val="000000"/>
                </a:solidFill>
                <a:effectLst/>
                <a:latin typeface="Times New Roman" pitchFamily="-65" charset="0"/>
                <a:ea typeface="+mn-ea"/>
                <a:cs typeface="+mn-cs"/>
              </a:rPr>
              <a:t>Gamma-ray binaries are probably a short-lived phase in the evolution of massive star binaries, following the birth of the </a:t>
            </a:r>
            <a:r>
              <a:rPr lang="en-US" sz="1200" kern="1200" dirty="0" err="1" smtClean="0">
                <a:solidFill>
                  <a:srgbClr val="000000"/>
                </a:solidFill>
                <a:effectLst/>
                <a:latin typeface="Times New Roman" pitchFamily="-65" charset="0"/>
                <a:ea typeface="+mn-ea"/>
                <a:cs typeface="+mn-cs"/>
              </a:rPr>
              <a:t>neu</a:t>
            </a:r>
            <a:r>
              <a:rPr lang="en-US" sz="1200" kern="1200" dirty="0" smtClean="0">
                <a:solidFill>
                  <a:srgbClr val="000000"/>
                </a:solidFill>
                <a:effectLst/>
                <a:latin typeface="Times New Roman" pitchFamily="-65" charset="0"/>
                <a:ea typeface="+mn-ea"/>
                <a:cs typeface="+mn-cs"/>
              </a:rPr>
              <a:t>- </a:t>
            </a:r>
            <a:r>
              <a:rPr lang="en-US" sz="1200" kern="1200" dirty="0" err="1" smtClean="0">
                <a:solidFill>
                  <a:srgbClr val="000000"/>
                </a:solidFill>
                <a:effectLst/>
                <a:latin typeface="Times New Roman" pitchFamily="-65" charset="0"/>
                <a:ea typeface="+mn-ea"/>
                <a:cs typeface="+mn-cs"/>
              </a:rPr>
              <a:t>tron</a:t>
            </a:r>
            <a:r>
              <a:rPr lang="en-US" sz="1200" kern="1200" dirty="0" smtClean="0">
                <a:solidFill>
                  <a:srgbClr val="000000"/>
                </a:solidFill>
                <a:effectLst/>
                <a:latin typeface="Times New Roman" pitchFamily="-65" charset="0"/>
                <a:ea typeface="+mn-ea"/>
                <a:cs typeface="+mn-cs"/>
              </a:rPr>
              <a:t> star and preceding the HMXB phase, when the neutron star accretes material captured from the stellar wind instead of hold- </a:t>
            </a:r>
            <a:r>
              <a:rPr lang="en-US" sz="1200" kern="1200" dirty="0" err="1" smtClean="0">
                <a:solidFill>
                  <a:srgbClr val="000000"/>
                </a:solidFill>
                <a:effectLst/>
                <a:latin typeface="Times New Roman" pitchFamily="-65" charset="0"/>
                <a:ea typeface="+mn-ea"/>
                <a:cs typeface="+mn-cs"/>
              </a:rPr>
              <a:t>ing</a:t>
            </a:r>
            <a:r>
              <a:rPr lang="en-US" sz="1200" kern="1200" dirty="0" smtClean="0">
                <a:solidFill>
                  <a:srgbClr val="000000"/>
                </a:solidFill>
                <a:effectLst/>
                <a:latin typeface="Times New Roman" pitchFamily="-65" charset="0"/>
                <a:ea typeface="+mn-ea"/>
                <a:cs typeface="+mn-cs"/>
              </a:rPr>
              <a:t> it back (see Tauris &amp; van den </a:t>
            </a:r>
            <a:r>
              <a:rPr lang="en-US" sz="1200" kern="1200" dirty="0" err="1" smtClean="0">
                <a:solidFill>
                  <a:srgbClr val="000000"/>
                </a:solidFill>
                <a:effectLst/>
                <a:latin typeface="Times New Roman" pitchFamily="-65" charset="0"/>
                <a:ea typeface="+mn-ea"/>
                <a:cs typeface="+mn-cs"/>
              </a:rPr>
              <a:t>Heuvel</a:t>
            </a:r>
            <a:r>
              <a:rPr lang="en-US" sz="1200" kern="1200" dirty="0" smtClean="0">
                <a:solidFill>
                  <a:srgbClr val="000000"/>
                </a:solidFill>
                <a:effectLst/>
                <a:latin typeface="Times New Roman" pitchFamily="-65" charset="0"/>
                <a:ea typeface="+mn-ea"/>
                <a:cs typeface="+mn-cs"/>
              </a:rPr>
              <a:t> 2006 for a review on the formation of compact objects in binaries). Accretion occurs if the ram pressure from accreting matter is able to overcome the pulsar wind, turning off the pulsar mechanism (</a:t>
            </a:r>
            <a:r>
              <a:rPr lang="en-US" sz="1200" kern="1200" dirty="0" err="1" smtClean="0">
                <a:solidFill>
                  <a:srgbClr val="000000"/>
                </a:solidFill>
                <a:effectLst/>
                <a:latin typeface="Times New Roman" pitchFamily="-65" charset="0"/>
                <a:ea typeface="+mn-ea"/>
                <a:cs typeface="+mn-cs"/>
              </a:rPr>
              <a:t>Shvartsman</a:t>
            </a:r>
            <a:r>
              <a:rPr lang="en-US" sz="1200" kern="1200" dirty="0" smtClean="0">
                <a:solidFill>
                  <a:srgbClr val="000000"/>
                </a:solidFill>
                <a:effectLst/>
                <a:latin typeface="Times New Roman" pitchFamily="-65" charset="0"/>
                <a:ea typeface="+mn-ea"/>
                <a:cs typeface="+mn-cs"/>
              </a:rPr>
              <a:t> 1971; </a:t>
            </a:r>
            <a:r>
              <a:rPr lang="en-US" sz="1200" kern="1200" dirty="0" err="1" smtClean="0">
                <a:solidFill>
                  <a:srgbClr val="000000"/>
                </a:solidFill>
                <a:effectLst/>
                <a:latin typeface="Times New Roman" pitchFamily="-65" charset="0"/>
                <a:ea typeface="+mn-ea"/>
                <a:cs typeface="+mn-cs"/>
              </a:rPr>
              <a:t>Illarionov</a:t>
            </a:r>
            <a:r>
              <a:rPr lang="en-US" sz="1200" kern="1200" dirty="0" smtClean="0">
                <a:solidFill>
                  <a:srgbClr val="000000"/>
                </a:solidFill>
                <a:effectLst/>
                <a:latin typeface="Times New Roman" pitchFamily="-65" charset="0"/>
                <a:ea typeface="+mn-ea"/>
                <a:cs typeface="+mn-cs"/>
              </a:rPr>
              <a:t> &amp; </a:t>
            </a:r>
            <a:r>
              <a:rPr lang="en-US" sz="1200" kern="1200" dirty="0" err="1" smtClean="0">
                <a:solidFill>
                  <a:srgbClr val="000000"/>
                </a:solidFill>
                <a:effectLst/>
                <a:latin typeface="Times New Roman" pitchFamily="-65" charset="0"/>
                <a:ea typeface="+mn-ea"/>
                <a:cs typeface="+mn-cs"/>
              </a:rPr>
              <a:t>Sunyaev</a:t>
            </a:r>
            <a:r>
              <a:rPr lang="en-US" sz="1200" kern="1200" dirty="0" smtClean="0">
                <a:solidFill>
                  <a:srgbClr val="000000"/>
                </a:solidFill>
                <a:effectLst/>
                <a:latin typeface="Times New Roman" pitchFamily="-65" charset="0"/>
                <a:ea typeface="+mn-ea"/>
                <a:cs typeface="+mn-cs"/>
              </a:rPr>
              <a:t> 1975; </a:t>
            </a:r>
            <a:r>
              <a:rPr lang="en-US" sz="1200" kern="1200" dirty="0" err="1" smtClean="0">
                <a:solidFill>
                  <a:srgbClr val="000000"/>
                </a:solidFill>
                <a:effectLst/>
                <a:latin typeface="Times New Roman" pitchFamily="-65" charset="0"/>
                <a:ea typeface="+mn-ea"/>
                <a:cs typeface="+mn-cs"/>
              </a:rPr>
              <a:t>Lipunov</a:t>
            </a:r>
            <a:r>
              <a:rPr lang="en-US" sz="1200" kern="1200" dirty="0" smtClean="0">
                <a:solidFill>
                  <a:srgbClr val="000000"/>
                </a:solidFill>
                <a:effectLst/>
                <a:latin typeface="Times New Roman" pitchFamily="-65" charset="0"/>
                <a:ea typeface="+mn-ea"/>
                <a:cs typeface="+mn-cs"/>
              </a:rPr>
              <a:t> et al. 1994; Cam- </a:t>
            </a:r>
            <a:endParaRPr lang="en-US" dirty="0" smtClean="0"/>
          </a:p>
          <a:p>
            <a:r>
              <a:rPr lang="en-US" sz="1200" kern="1200" dirty="0" smtClean="0">
                <a:solidFill>
                  <a:srgbClr val="000000"/>
                </a:solidFill>
                <a:effectLst/>
                <a:latin typeface="Times New Roman" pitchFamily="-65" charset="0"/>
                <a:ea typeface="+mn-ea"/>
                <a:cs typeface="+mn-cs"/>
              </a:rPr>
              <a:t>Article number, page 1 of 12 </a:t>
            </a:r>
            <a:endParaRPr lang="en-US" dirty="0" smtClean="0"/>
          </a:p>
          <a:p>
            <a:r>
              <a:rPr lang="en-US" sz="1200" kern="1200" dirty="0" err="1" smtClean="0">
                <a:solidFill>
                  <a:srgbClr val="000000"/>
                </a:solidFill>
                <a:effectLst/>
                <a:latin typeface="Times New Roman" pitchFamily="-65" charset="0"/>
                <a:ea typeface="+mn-ea"/>
                <a:cs typeface="+mn-cs"/>
              </a:rPr>
              <a:t>pana</a:t>
            </a:r>
            <a:r>
              <a:rPr lang="en-US" sz="1200" kern="1200" dirty="0" smtClean="0">
                <a:solidFill>
                  <a:srgbClr val="000000"/>
                </a:solidFill>
                <a:effectLst/>
                <a:latin typeface="Times New Roman" pitchFamily="-65" charset="0"/>
                <a:ea typeface="+mn-ea"/>
                <a:cs typeface="+mn-cs"/>
              </a:rPr>
              <a:t> et al. 1995). A gamma-ray binary can thus transition to a HMXB on the typical </a:t>
            </a:r>
            <a:r>
              <a:rPr lang="en-US" sz="1200" kern="1200" dirty="0" err="1" smtClean="0">
                <a:solidFill>
                  <a:srgbClr val="000000"/>
                </a:solidFill>
                <a:effectLst/>
                <a:latin typeface="Times New Roman" pitchFamily="-65" charset="0"/>
                <a:ea typeface="+mn-ea"/>
                <a:cs typeface="+mn-cs"/>
              </a:rPr>
              <a:t>spindown</a:t>
            </a:r>
            <a:r>
              <a:rPr lang="en-US" sz="1200" kern="1200" dirty="0" smtClean="0">
                <a:solidFill>
                  <a:srgbClr val="000000"/>
                </a:solidFill>
                <a:effectLst/>
                <a:latin typeface="Times New Roman" pitchFamily="-65" charset="0"/>
                <a:ea typeface="+mn-ea"/>
                <a:cs typeface="+mn-cs"/>
              </a:rPr>
              <a:t> timescale of young pulsars, a few 105 years. The evolution of the companion eventually leads to a second supernova with the formation of another compact </a:t>
            </a:r>
            <a:r>
              <a:rPr lang="en-US" sz="1200" kern="1200" dirty="0" err="1" smtClean="0">
                <a:solidFill>
                  <a:srgbClr val="000000"/>
                </a:solidFill>
                <a:effectLst/>
                <a:latin typeface="Times New Roman" pitchFamily="-65" charset="0"/>
                <a:ea typeface="+mn-ea"/>
                <a:cs typeface="+mn-cs"/>
              </a:rPr>
              <a:t>ob</a:t>
            </a:r>
            <a:r>
              <a:rPr lang="en-US" sz="1200" kern="1200" dirty="0" smtClean="0">
                <a:solidFill>
                  <a:srgbClr val="000000"/>
                </a:solidFill>
                <a:effectLst/>
                <a:latin typeface="Times New Roman" pitchFamily="-65" charset="0"/>
                <a:ea typeface="+mn-ea"/>
                <a:cs typeface="+mn-cs"/>
              </a:rPr>
              <a:t>- </a:t>
            </a:r>
            <a:r>
              <a:rPr lang="en-US" sz="1200" kern="1200" dirty="0" err="1" smtClean="0">
                <a:solidFill>
                  <a:srgbClr val="000000"/>
                </a:solidFill>
                <a:effectLst/>
                <a:latin typeface="Times New Roman" pitchFamily="-65" charset="0"/>
                <a:ea typeface="+mn-ea"/>
                <a:cs typeface="+mn-cs"/>
              </a:rPr>
              <a:t>ject</a:t>
            </a:r>
            <a:r>
              <a:rPr lang="en-US" sz="1200" kern="1200" dirty="0" smtClean="0">
                <a:solidFill>
                  <a:srgbClr val="000000"/>
                </a:solidFill>
                <a:effectLst/>
                <a:latin typeface="Times New Roman" pitchFamily="-65" charset="0"/>
                <a:ea typeface="+mn-ea"/>
                <a:cs typeface="+mn-cs"/>
              </a:rPr>
              <a:t>. Therefore, besides the unique opportunities they provide to understand the physics of pulsar winds, gamma-ray binaries also offer a window into the pulsar and orbital parameters of systems that remain bound after a supernova, and constrain the formation paths to double neutron stars and coalescing compact objects. </a:t>
            </a:r>
            <a:endParaRPr lang="en-US" dirty="0" smtClean="0"/>
          </a:p>
          <a:p>
            <a:endParaRPr lang="en-US" dirty="0">
              <a:ea typeface="ＭＳ Ｐゴシック" pitchFamily="-65" charset="-128"/>
              <a:cs typeface="ＭＳ Ｐゴシック" pitchFamily="-65" charset="-128"/>
            </a:endParaRPr>
          </a:p>
        </p:txBody>
      </p:sp>
    </p:spTree>
    <p:extLst>
      <p:ext uri="{BB962C8B-B14F-4D97-AF65-F5344CB8AC3E}">
        <p14:creationId xmlns:p14="http://schemas.microsoft.com/office/powerpoint/2010/main" val="635061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025"/>
          <p:cNvSpPr>
            <a:spLocks noGrp="1" noRot="1" noChangeAspect="1" noChangeArrowheads="1" noTextEdit="1"/>
          </p:cNvSpPr>
          <p:nvPr>
            <p:ph type="sldImg"/>
          </p:nvPr>
        </p:nvSpPr>
        <p:spPr>
          <a:xfrm>
            <a:off x="990600" y="303213"/>
            <a:ext cx="4876800" cy="3657600"/>
          </a:xfrm>
          <a:ln/>
        </p:spPr>
      </p:sp>
      <p:sp>
        <p:nvSpPr>
          <p:cNvPr id="16387" name="Text Box 1026"/>
          <p:cNvSpPr txBox="1">
            <a:spLocks noGrp="1" noChangeArrowheads="1"/>
          </p:cNvSpPr>
          <p:nvPr>
            <p:ph type="body" idx="1"/>
          </p:nvPr>
        </p:nvSpPr>
        <p:spPr>
          <a:xfrm>
            <a:off x="503238" y="4316413"/>
            <a:ext cx="5856287" cy="4060825"/>
          </a:xfrm>
          <a:noFill/>
          <a:ln/>
        </p:spPr>
        <p:txBody>
          <a:bodyPr wrap="none" anchor="ctr"/>
          <a:lstStyle/>
          <a:p>
            <a:endParaRPr lang="en-US">
              <a:latin typeface="Times New Roman" charset="0"/>
            </a:endParaRPr>
          </a:p>
        </p:txBody>
      </p:sp>
    </p:spTree>
    <p:extLst>
      <p:ext uri="{BB962C8B-B14F-4D97-AF65-F5344CB8AC3E}">
        <p14:creationId xmlns:p14="http://schemas.microsoft.com/office/powerpoint/2010/main" val="372264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xfrm>
            <a:off x="-10237788" y="303213"/>
            <a:ext cx="20477163" cy="15359062"/>
          </a:xfrm>
          <a:ln/>
        </p:spPr>
      </p:sp>
      <p:sp>
        <p:nvSpPr>
          <p:cNvPr id="38915" name="Notes Placeholder 2"/>
          <p:cNvSpPr txBox="1">
            <a:spLocks noGrp="1"/>
          </p:cNvSpPr>
          <p:nvPr>
            <p:ph type="body" idx="1"/>
          </p:nvPr>
        </p:nvSpPr>
        <p:spPr>
          <a:noFill/>
          <a:ln/>
        </p:spPr>
        <p:txBody>
          <a:bodyPr/>
          <a:lstStyle/>
          <a:p>
            <a:endParaRPr lang="en-US">
              <a:ea typeface="ＭＳ Ｐゴシック" pitchFamily="-65" charset="-128"/>
              <a:cs typeface="ＭＳ Ｐゴシック" pitchFamily="-65" charset="-128"/>
            </a:endParaRPr>
          </a:p>
        </p:txBody>
      </p:sp>
    </p:spTree>
    <p:extLst>
      <p:ext uri="{BB962C8B-B14F-4D97-AF65-F5344CB8AC3E}">
        <p14:creationId xmlns:p14="http://schemas.microsoft.com/office/powerpoint/2010/main" val="1969471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xfrm>
            <a:off x="-10237788" y="303213"/>
            <a:ext cx="20477163" cy="15359062"/>
          </a:xfrm>
          <a:ln/>
        </p:spPr>
      </p:sp>
      <p:sp>
        <p:nvSpPr>
          <p:cNvPr id="38915" name="Notes Placeholder 2"/>
          <p:cNvSpPr txBox="1">
            <a:spLocks noGrp="1"/>
          </p:cNvSpPr>
          <p:nvPr>
            <p:ph type="body" idx="1"/>
          </p:nvPr>
        </p:nvSpPr>
        <p:spPr>
          <a:noFill/>
          <a:ln/>
        </p:spPr>
        <p:txBody>
          <a:bodyPr/>
          <a:lstStyle/>
          <a:p>
            <a:endParaRPr lang="en-US">
              <a:ea typeface="ＭＳ Ｐゴシック" pitchFamily="-65" charset="-128"/>
              <a:cs typeface="ＭＳ Ｐゴシック" pitchFamily="-65" charset="-128"/>
            </a:endParaRPr>
          </a:p>
        </p:txBody>
      </p:sp>
    </p:spTree>
    <p:extLst>
      <p:ext uri="{BB962C8B-B14F-4D97-AF65-F5344CB8AC3E}">
        <p14:creationId xmlns:p14="http://schemas.microsoft.com/office/powerpoint/2010/main" val="1207493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xfrm>
            <a:off x="-10237788" y="303213"/>
            <a:ext cx="20477163" cy="15359062"/>
          </a:xfrm>
          <a:ln/>
        </p:spPr>
      </p:sp>
      <p:sp>
        <p:nvSpPr>
          <p:cNvPr id="38915" name="Notes Placeholder 2"/>
          <p:cNvSpPr txBox="1">
            <a:spLocks noGrp="1"/>
          </p:cNvSpPr>
          <p:nvPr>
            <p:ph type="body" idx="1"/>
          </p:nvPr>
        </p:nvSpPr>
        <p:spPr>
          <a:noFill/>
          <a:ln/>
        </p:spPr>
        <p:txBody>
          <a:bodyPr/>
          <a:lstStyle/>
          <a:p>
            <a:endParaRPr lang="en-US">
              <a:ea typeface="ＭＳ Ｐゴシック" pitchFamily="-65" charset="-128"/>
              <a:cs typeface="ＭＳ Ｐゴシック" pitchFamily="-65" charset="-128"/>
            </a:endParaRPr>
          </a:p>
        </p:txBody>
      </p:sp>
    </p:spTree>
    <p:extLst>
      <p:ext uri="{BB962C8B-B14F-4D97-AF65-F5344CB8AC3E}">
        <p14:creationId xmlns:p14="http://schemas.microsoft.com/office/powerpoint/2010/main" val="1174198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4143590" y="9119479"/>
            <a:ext cx="3169921" cy="480059"/>
          </a:xfrm>
          <a:prstGeom prst="rect">
            <a:avLst/>
          </a:prstGeom>
          <a:noFill/>
          <a:ln>
            <a:miter lim="800000"/>
            <a:headEnd/>
            <a:tailEnd/>
          </a:ln>
        </p:spPr>
        <p:txBody>
          <a:bodyPr lIns="96575" tIns="48288" rIns="96575" bIns="48288" anchor="b"/>
          <a:lstStyle/>
          <a:p>
            <a:pPr algn="r" defTabSz="457200" eaLnBrk="1" fontAlgn="auto" hangingPunct="1">
              <a:spcBef>
                <a:spcPts val="0"/>
              </a:spcBef>
              <a:spcAft>
                <a:spcPts val="0"/>
              </a:spcAft>
              <a:defRPr/>
            </a:pPr>
            <a:fld id="{E62A6F0D-23B0-47D3-8264-3D18867FAF4F}" type="slidenum">
              <a:rPr lang="en-US" sz="1400">
                <a:solidFill>
                  <a:prstClr val="black"/>
                </a:solidFill>
                <a:latin typeface="Calibri"/>
              </a:rPr>
              <a:pPr algn="r" defTabSz="457200" eaLnBrk="1" fontAlgn="auto" hangingPunct="1">
                <a:spcBef>
                  <a:spcPts val="0"/>
                </a:spcBef>
                <a:spcAft>
                  <a:spcPts val="0"/>
                </a:spcAft>
                <a:defRPr/>
              </a:pPr>
              <a:t>26</a:t>
            </a:fld>
            <a:endParaRPr lang="en-US" sz="1400" dirty="0">
              <a:solidFill>
                <a:prstClr val="black"/>
              </a:solidFill>
              <a:latin typeface="Calibri"/>
            </a:endParaRPr>
          </a:p>
        </p:txBody>
      </p:sp>
      <p:sp>
        <p:nvSpPr>
          <p:cNvPr id="71683" name="Rectangle 7"/>
          <p:cNvSpPr txBox="1">
            <a:spLocks noGrp="1"/>
          </p:cNvSpPr>
          <p:nvPr/>
        </p:nvSpPr>
        <p:spPr bwMode="auto">
          <a:xfrm>
            <a:off x="4145282" y="9121145"/>
            <a:ext cx="3169921" cy="480059"/>
          </a:xfrm>
          <a:prstGeom prst="rect">
            <a:avLst/>
          </a:prstGeom>
          <a:noFill/>
          <a:ln w="25400">
            <a:noFill/>
            <a:miter lim="800000"/>
            <a:headEnd/>
            <a:tailEnd/>
          </a:ln>
        </p:spPr>
        <p:txBody>
          <a:bodyPr lIns="96575" tIns="48288" rIns="96575" bIns="48288" anchor="b"/>
          <a:lstStyle/>
          <a:p>
            <a:pPr algn="r" defTabSz="457200" eaLnBrk="1" fontAlgn="auto" hangingPunct="1">
              <a:spcBef>
                <a:spcPts val="0"/>
              </a:spcBef>
              <a:spcAft>
                <a:spcPts val="0"/>
              </a:spcAft>
            </a:pPr>
            <a:fld id="{122EB3AD-B1B8-4654-A5A3-CAEB2B3BDBCF}" type="slidenum">
              <a:rPr lang="en-US" sz="1400">
                <a:solidFill>
                  <a:srgbClr val="000000"/>
                </a:solidFill>
                <a:latin typeface="Gill Sans"/>
                <a:sym typeface="Gill Sans"/>
              </a:rPr>
              <a:pPr algn="r" defTabSz="457200" eaLnBrk="1" fontAlgn="auto" hangingPunct="1">
                <a:spcBef>
                  <a:spcPts val="0"/>
                </a:spcBef>
                <a:spcAft>
                  <a:spcPts val="0"/>
                </a:spcAft>
              </a:pPr>
              <a:t>26</a:t>
            </a:fld>
            <a:endParaRPr lang="en-US" sz="1400" dirty="0">
              <a:solidFill>
                <a:srgbClr val="000000"/>
              </a:solidFill>
              <a:latin typeface="Gill Sans"/>
              <a:sym typeface="Gill Sans"/>
            </a:endParaRPr>
          </a:p>
        </p:txBody>
      </p:sp>
      <p:sp>
        <p:nvSpPr>
          <p:cNvPr id="71684" name="Rectangle 2"/>
          <p:cNvSpPr>
            <a:spLocks noGrp="1" noRot="1" noChangeAspect="1" noChangeArrowheads="1" noTextEdit="1"/>
          </p:cNvSpPr>
          <p:nvPr>
            <p:ph type="sldImg"/>
          </p:nvPr>
        </p:nvSpPr>
        <p:spPr>
          <a:xfrm>
            <a:off x="-10237788" y="303213"/>
            <a:ext cx="20477163" cy="15359062"/>
          </a:xfrm>
          <a:ln/>
        </p:spPr>
      </p:sp>
      <p:sp>
        <p:nvSpPr>
          <p:cNvPr id="71685" name="Rectangle 3"/>
          <p:cNvSpPr>
            <a:spLocks noGrp="1"/>
          </p:cNvSpPr>
          <p:nvPr>
            <p:ph type="body" idx="1"/>
          </p:nvPr>
        </p:nvSpPr>
        <p:spPr>
          <a:xfrm>
            <a:off x="975365" y="4560573"/>
            <a:ext cx="5364479" cy="4320540"/>
          </a:xfrm>
          <a:noFill/>
          <a:ln/>
        </p:spPr>
        <p:txBody>
          <a:bodyPr/>
          <a:lstStyle/>
          <a:p>
            <a:pPr eaLnBrk="1" hangingPunct="1"/>
            <a:endParaRPr lang="fr-FR" dirty="0" smtClean="0">
              <a:latin typeface="Arial" pitchFamily="34" charset="0"/>
            </a:endParaRPr>
          </a:p>
        </p:txBody>
      </p:sp>
    </p:spTree>
    <p:extLst>
      <p:ext uri="{BB962C8B-B14F-4D97-AF65-F5344CB8AC3E}">
        <p14:creationId xmlns:p14="http://schemas.microsoft.com/office/powerpoint/2010/main" val="150474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xfrm>
            <a:off x="-10237788" y="303213"/>
            <a:ext cx="20477163" cy="15359062"/>
          </a:xfrm>
          <a:ln/>
        </p:spPr>
      </p:sp>
      <p:sp>
        <p:nvSpPr>
          <p:cNvPr id="38915" name="Notes Placeholder 2"/>
          <p:cNvSpPr txBox="1">
            <a:spLocks noGrp="1"/>
          </p:cNvSpPr>
          <p:nvPr>
            <p:ph type="body" idx="1"/>
          </p:nvPr>
        </p:nvSpPr>
        <p:spPr>
          <a:noFill/>
          <a:ln/>
        </p:spPr>
        <p:txBody>
          <a:bodyPr/>
          <a:lstStyle/>
          <a:p>
            <a:r>
              <a:rPr lang="en-US" sz="1200" i="1" dirty="0" smtClean="0">
                <a:solidFill>
                  <a:srgbClr val="000000"/>
                </a:solidFill>
                <a:latin typeface="Gill Sans"/>
                <a:cs typeface="Gill Sans"/>
                <a:sym typeface="Comic Sans MS" pitchFamily="-65" charset="0"/>
              </a:rPr>
              <a:t>z</a:t>
            </a:r>
            <a:r>
              <a:rPr lang="en-US" sz="1200" dirty="0" smtClean="0">
                <a:solidFill>
                  <a:srgbClr val="000000"/>
                </a:solidFill>
                <a:latin typeface="Gill Sans"/>
                <a:cs typeface="Gill Sans"/>
                <a:sym typeface="Comic Sans MS" pitchFamily="-65" charset="0"/>
              </a:rPr>
              <a:t>&gt;0.6035</a:t>
            </a:r>
            <a:endParaRPr lang="en-US">
              <a:ea typeface="ＭＳ Ｐゴシック" pitchFamily="-65" charset="-128"/>
              <a:cs typeface="ＭＳ Ｐゴシック" pitchFamily="-65" charset="-128"/>
            </a:endParaRPr>
          </a:p>
        </p:txBody>
      </p:sp>
    </p:spTree>
    <p:extLst>
      <p:ext uri="{BB962C8B-B14F-4D97-AF65-F5344CB8AC3E}">
        <p14:creationId xmlns:p14="http://schemas.microsoft.com/office/powerpoint/2010/main" val="1828293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a:xfrm>
            <a:off x="-10237788" y="303213"/>
            <a:ext cx="20477163" cy="15359062"/>
          </a:xfrm>
          <a:ln/>
        </p:spPr>
      </p:sp>
      <p:sp>
        <p:nvSpPr>
          <p:cNvPr id="40963" name="Notes Placeholder 2"/>
          <p:cNvSpPr txBox="1">
            <a:spLocks noGrp="1"/>
          </p:cNvSpPr>
          <p:nvPr>
            <p:ph type="body" idx="1"/>
          </p:nvPr>
        </p:nvSpPr>
        <p:spPr>
          <a:noFill/>
          <a:ln/>
        </p:spPr>
        <p:txBody>
          <a:bodyPr/>
          <a:lstStyle/>
          <a:p>
            <a:r>
              <a:rPr lang="en-US" sz="1200" kern="1200" dirty="0">
                <a:solidFill>
                  <a:srgbClr val="000000"/>
                </a:solidFill>
                <a:effectLst/>
                <a:latin typeface="Times New Roman" pitchFamily="-65" charset="0"/>
                <a:ea typeface="+mn-ea"/>
                <a:cs typeface="+mn-cs"/>
              </a:rPr>
              <a:t>Molecular line observations indicate SNR shock interacting with </a:t>
            </a:r>
            <a:endParaRPr lang="en-US" dirty="0">
              <a:effectLst/>
            </a:endParaRPr>
          </a:p>
          <a:p>
            <a:r>
              <a:rPr lang="en-US" sz="1200" b="1" kern="1200" dirty="0">
                <a:solidFill>
                  <a:srgbClr val="000000"/>
                </a:solidFill>
                <a:effectLst/>
                <a:latin typeface="Times New Roman" pitchFamily="-65" charset="0"/>
                <a:ea typeface="+mn-ea"/>
                <a:cs typeface="+mn-cs"/>
              </a:rPr>
              <a:t>~1.1x104 M </a:t>
            </a:r>
            <a:r>
              <a:rPr lang="en-US" sz="1200" kern="1200" dirty="0">
                <a:solidFill>
                  <a:srgbClr val="000000"/>
                </a:solidFill>
                <a:effectLst/>
                <a:latin typeface="Times New Roman" pitchFamily="-65" charset="0"/>
                <a:ea typeface="+mn-ea"/>
                <a:cs typeface="+mn-cs"/>
              </a:rPr>
              <a:t>along southern ridge (e.g. Lee+ 2008) </a:t>
            </a:r>
            <a:endParaRPr lang="en-US" dirty="0">
              <a:effectLst/>
            </a:endParaRPr>
          </a:p>
          <a:p>
            <a:pPr indent="-182563" defTabSz="449263">
              <a:lnSpc>
                <a:spcPct val="110000"/>
              </a:lnSpc>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en-US" sz="1200" dirty="0" smtClean="0">
              <a:solidFill>
                <a:srgbClr val="000000"/>
              </a:solidFill>
              <a:latin typeface="Gill Sans"/>
              <a:cs typeface="Gill Sans"/>
              <a:sym typeface="Comic Sans MS" pitchFamily="-65" charset="0"/>
            </a:endParaRPr>
          </a:p>
          <a:p>
            <a:pPr indent="-182563" defTabSz="449263">
              <a:lnSpc>
                <a:spcPct val="110000"/>
              </a:lnSpc>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200" dirty="0" smtClean="0">
                <a:solidFill>
                  <a:srgbClr val="000000"/>
                </a:solidFill>
                <a:latin typeface="Gill Sans"/>
                <a:cs typeface="Gill Sans"/>
                <a:sym typeface="Comic Sans MS" pitchFamily="-65" charset="0"/>
              </a:rPr>
              <a:t>A deep observation of IC 443 with VERITAS has resolved  VHE emission from the entire remnant</a:t>
            </a:r>
          </a:p>
          <a:p>
            <a:pPr indent="-182563" defTabSz="449263">
              <a:lnSpc>
                <a:spcPct val="110000"/>
              </a:lnSpc>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200" dirty="0" smtClean="0">
                <a:solidFill>
                  <a:srgbClr val="000000"/>
                </a:solidFill>
                <a:latin typeface="Gill Sans"/>
                <a:cs typeface="Gill Sans"/>
                <a:sym typeface="Comic Sans MS" pitchFamily="-65" charset="0"/>
              </a:rPr>
              <a:t>Analysis is ongoing – but this is a very powerful laboratory.</a:t>
            </a:r>
          </a:p>
          <a:p>
            <a:pPr indent="-182563" defTabSz="449263">
              <a:lnSpc>
                <a:spcPct val="110000"/>
              </a:lnSpc>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200" dirty="0" smtClean="0">
                <a:solidFill>
                  <a:srgbClr val="000000"/>
                </a:solidFill>
                <a:latin typeface="Gill Sans"/>
                <a:cs typeface="Gill Sans"/>
                <a:sym typeface="Comic Sans MS" pitchFamily="-65" charset="0"/>
              </a:rPr>
              <a:t> In combination with Fermi-LAT, we can correlate the physical conditions with gamma-ray emission and study the environmental dependence of cosmic-ray diffusion.</a:t>
            </a:r>
          </a:p>
          <a:p>
            <a:endParaRPr lang="en-US" dirty="0"/>
          </a:p>
        </p:txBody>
      </p:sp>
    </p:spTree>
    <p:extLst>
      <p:ext uri="{BB962C8B-B14F-4D97-AF65-F5344CB8AC3E}">
        <p14:creationId xmlns:p14="http://schemas.microsoft.com/office/powerpoint/2010/main" val="1350543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p:nvPr>
        </p:nvSpPr>
        <p:spPr>
          <a:xfrm>
            <a:off x="3780158" y="8331507"/>
            <a:ext cx="2892200" cy="43807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12324" algn="l"/>
                <a:tab pos="1224647" algn="l"/>
                <a:tab pos="1836972" algn="l"/>
                <a:tab pos="2449298" algn="l"/>
              </a:tabLst>
              <a:defRPr sz="2000">
                <a:solidFill>
                  <a:schemeClr val="tx1"/>
                </a:solidFill>
                <a:latin typeface="Arial" charset="0"/>
                <a:ea typeface="ＭＳ Ｐゴシック" charset="0"/>
                <a:cs typeface="ＭＳ Ｐゴシック" charset="0"/>
              </a:defRPr>
            </a:lvl1pPr>
            <a:lvl2pPr eaLnBrk="0">
              <a:tabLst>
                <a:tab pos="612324" algn="l"/>
                <a:tab pos="1224647" algn="l"/>
                <a:tab pos="1836972" algn="l"/>
                <a:tab pos="2449298" algn="l"/>
              </a:tabLst>
              <a:defRPr sz="2000">
                <a:solidFill>
                  <a:schemeClr val="tx1"/>
                </a:solidFill>
                <a:latin typeface="Arial" charset="0"/>
                <a:ea typeface="ＭＳ Ｐゴシック" charset="0"/>
              </a:defRPr>
            </a:lvl2pPr>
            <a:lvl3pPr eaLnBrk="0">
              <a:tabLst>
                <a:tab pos="612324" algn="l"/>
                <a:tab pos="1224647" algn="l"/>
                <a:tab pos="1836972" algn="l"/>
                <a:tab pos="2449298" algn="l"/>
              </a:tabLst>
              <a:defRPr sz="2000">
                <a:solidFill>
                  <a:schemeClr val="tx1"/>
                </a:solidFill>
                <a:latin typeface="Arial" charset="0"/>
                <a:ea typeface="ＭＳ Ｐゴシック" charset="0"/>
              </a:defRPr>
            </a:lvl3pPr>
            <a:lvl4pPr eaLnBrk="0">
              <a:tabLst>
                <a:tab pos="612324" algn="l"/>
                <a:tab pos="1224647" algn="l"/>
                <a:tab pos="1836972" algn="l"/>
                <a:tab pos="2449298" algn="l"/>
              </a:tabLst>
              <a:defRPr sz="2000">
                <a:solidFill>
                  <a:schemeClr val="tx1"/>
                </a:solidFill>
                <a:latin typeface="Arial" charset="0"/>
                <a:ea typeface="ＭＳ Ｐゴシック" charset="0"/>
              </a:defRPr>
            </a:lvl4pPr>
            <a:lvl5pPr eaLnBrk="0">
              <a:tabLst>
                <a:tab pos="612324" algn="l"/>
                <a:tab pos="1224647" algn="l"/>
                <a:tab pos="1836972" algn="l"/>
                <a:tab pos="2449298" algn="l"/>
              </a:tabLst>
              <a:defRPr sz="2000">
                <a:solidFill>
                  <a:schemeClr val="tx1"/>
                </a:solidFill>
                <a:latin typeface="Arial" charset="0"/>
                <a:ea typeface="ＭＳ Ｐゴシック" charset="0"/>
              </a:defRPr>
            </a:lvl5pPr>
            <a:lvl6pPr marL="2127022" indent="-193366" defTabSz="380017" eaLnBrk="0" fontAlgn="base" hangingPunct="0">
              <a:lnSpc>
                <a:spcPct val="96000"/>
              </a:lnSpc>
              <a:spcBef>
                <a:spcPct val="0"/>
              </a:spcBef>
              <a:spcAft>
                <a:spcPct val="0"/>
              </a:spcAft>
              <a:buClr>
                <a:srgbClr val="000000"/>
              </a:buClr>
              <a:buSzPct val="100000"/>
              <a:buFont typeface="Times New Roman" charset="0"/>
              <a:tabLst>
                <a:tab pos="612324" algn="l"/>
                <a:tab pos="1224647" algn="l"/>
                <a:tab pos="1836972" algn="l"/>
                <a:tab pos="2449298" algn="l"/>
              </a:tabLst>
              <a:defRPr sz="2000">
                <a:solidFill>
                  <a:schemeClr val="tx1"/>
                </a:solidFill>
                <a:latin typeface="Arial" charset="0"/>
                <a:ea typeface="ＭＳ Ｐゴシック" charset="0"/>
              </a:defRPr>
            </a:lvl6pPr>
            <a:lvl7pPr marL="2513751" indent="-193366" defTabSz="380017" eaLnBrk="0" fontAlgn="base" hangingPunct="0">
              <a:lnSpc>
                <a:spcPct val="96000"/>
              </a:lnSpc>
              <a:spcBef>
                <a:spcPct val="0"/>
              </a:spcBef>
              <a:spcAft>
                <a:spcPct val="0"/>
              </a:spcAft>
              <a:buClr>
                <a:srgbClr val="000000"/>
              </a:buClr>
              <a:buSzPct val="100000"/>
              <a:buFont typeface="Times New Roman" charset="0"/>
              <a:tabLst>
                <a:tab pos="612324" algn="l"/>
                <a:tab pos="1224647" algn="l"/>
                <a:tab pos="1836972" algn="l"/>
                <a:tab pos="2449298" algn="l"/>
              </a:tabLst>
              <a:defRPr sz="2000">
                <a:solidFill>
                  <a:schemeClr val="tx1"/>
                </a:solidFill>
                <a:latin typeface="Arial" charset="0"/>
                <a:ea typeface="ＭＳ Ｐゴシック" charset="0"/>
              </a:defRPr>
            </a:lvl7pPr>
            <a:lvl8pPr marL="2900481" indent="-193366" defTabSz="380017" eaLnBrk="0" fontAlgn="base" hangingPunct="0">
              <a:lnSpc>
                <a:spcPct val="96000"/>
              </a:lnSpc>
              <a:spcBef>
                <a:spcPct val="0"/>
              </a:spcBef>
              <a:spcAft>
                <a:spcPct val="0"/>
              </a:spcAft>
              <a:buClr>
                <a:srgbClr val="000000"/>
              </a:buClr>
              <a:buSzPct val="100000"/>
              <a:buFont typeface="Times New Roman" charset="0"/>
              <a:tabLst>
                <a:tab pos="612324" algn="l"/>
                <a:tab pos="1224647" algn="l"/>
                <a:tab pos="1836972" algn="l"/>
                <a:tab pos="2449298" algn="l"/>
              </a:tabLst>
              <a:defRPr sz="2000">
                <a:solidFill>
                  <a:schemeClr val="tx1"/>
                </a:solidFill>
                <a:latin typeface="Arial" charset="0"/>
                <a:ea typeface="ＭＳ Ｐゴシック" charset="0"/>
              </a:defRPr>
            </a:lvl8pPr>
            <a:lvl9pPr marL="3287214" indent="-193366" defTabSz="380017" eaLnBrk="0" fontAlgn="base" hangingPunct="0">
              <a:lnSpc>
                <a:spcPct val="96000"/>
              </a:lnSpc>
              <a:spcBef>
                <a:spcPct val="0"/>
              </a:spcBef>
              <a:spcAft>
                <a:spcPct val="0"/>
              </a:spcAft>
              <a:buClr>
                <a:srgbClr val="000000"/>
              </a:buClr>
              <a:buSzPct val="100000"/>
              <a:buFont typeface="Times New Roman" charset="0"/>
              <a:tabLst>
                <a:tab pos="612324" algn="l"/>
                <a:tab pos="1224647" algn="l"/>
                <a:tab pos="1836972" algn="l"/>
                <a:tab pos="2449298" algn="l"/>
              </a:tabLst>
              <a:defRPr sz="2000">
                <a:solidFill>
                  <a:schemeClr val="tx1"/>
                </a:solidFill>
                <a:latin typeface="Arial" charset="0"/>
                <a:ea typeface="ＭＳ Ｐゴシック" charset="0"/>
              </a:defRPr>
            </a:lvl9pPr>
          </a:lstStyle>
          <a:p>
            <a:pPr eaLnBrk="1"/>
            <a:fld id="{8EE7F209-5704-6846-B78F-D99576D10B0E}" type="slidenum">
              <a:rPr lang="en-GB" sz="1300">
                <a:solidFill>
                  <a:srgbClr val="000000"/>
                </a:solidFill>
                <a:latin typeface="Times New Roman" charset="0"/>
              </a:rPr>
              <a:pPr eaLnBrk="1"/>
              <a:t>29</a:t>
            </a:fld>
            <a:endParaRPr lang="en-GB" sz="1300" dirty="0">
              <a:solidFill>
                <a:srgbClr val="000000"/>
              </a:solidFill>
              <a:latin typeface="Times New Roman" charset="0"/>
            </a:endParaRPr>
          </a:p>
        </p:txBody>
      </p:sp>
      <p:sp>
        <p:nvSpPr>
          <p:cNvPr id="29699" name="Text Box 2"/>
          <p:cNvSpPr>
            <a:spLocks noGrp="1" noRot="1" noChangeAspect="1" noChangeArrowheads="1"/>
          </p:cNvSpPr>
          <p:nvPr>
            <p:ph type="sldImg"/>
          </p:nvPr>
        </p:nvSpPr>
        <p:spPr>
          <a:xfrm>
            <a:off x="1146175" y="666750"/>
            <a:ext cx="4381500" cy="3287713"/>
          </a:xfrm>
          <a:solidFill>
            <a:srgbClr val="FFFFFF"/>
          </a:solidFill>
          <a:ln>
            <a:solidFill>
              <a:srgbClr val="000000"/>
            </a:solidFill>
            <a:miter lim="800000"/>
            <a:headEnd/>
            <a:tailEnd/>
          </a:ln>
        </p:spPr>
      </p:sp>
      <p:sp>
        <p:nvSpPr>
          <p:cNvPr id="29700" name="Text Box 3"/>
          <p:cNvSpPr>
            <a:spLocks noGrp="1" noChangeArrowheads="1"/>
          </p:cNvSpPr>
          <p:nvPr>
            <p:ph type="body" idx="1"/>
          </p:nvPr>
        </p:nvSpPr>
        <p:spPr>
          <a:xfrm>
            <a:off x="318138" y="4166035"/>
            <a:ext cx="6038978" cy="4397840"/>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tIns="8526"/>
          <a:lstStyle/>
          <a:p>
            <a:pPr>
              <a:lnSpc>
                <a:spcPct val="96000"/>
              </a:lnSpc>
              <a:spcBef>
                <a:spcPct val="0"/>
              </a:spcBef>
            </a:pPr>
            <a:endParaRPr lang="fr-FR" sz="600" dirty="0">
              <a:latin typeface="Calibri" charset="0"/>
              <a:ea typeface="ＭＳ Ｐゴシック" charset="0"/>
              <a:cs typeface="Arial" charset="0"/>
            </a:endParaRPr>
          </a:p>
        </p:txBody>
      </p:sp>
    </p:spTree>
    <p:extLst>
      <p:ext uri="{BB962C8B-B14F-4D97-AF65-F5344CB8AC3E}">
        <p14:creationId xmlns:p14="http://schemas.microsoft.com/office/powerpoint/2010/main" val="769488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37788" y="303213"/>
            <a:ext cx="20477163" cy="153590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D1651CB-BC94-4C11-A508-29CB655CC918}"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354686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xfrm>
            <a:off x="-10237788" y="303213"/>
            <a:ext cx="20477163" cy="15359062"/>
          </a:xfrm>
          <a:ln/>
        </p:spPr>
      </p:sp>
      <p:sp>
        <p:nvSpPr>
          <p:cNvPr id="38915" name="Notes Placeholder 2"/>
          <p:cNvSpPr txBox="1">
            <a:spLocks noGrp="1"/>
          </p:cNvSpPr>
          <p:nvPr>
            <p:ph type="body" idx="1"/>
          </p:nvPr>
        </p:nvSpPr>
        <p:spPr>
          <a:noFill/>
          <a:ln/>
        </p:spPr>
        <p:txBody>
          <a:bodyPr/>
          <a:lstStyle/>
          <a:p>
            <a:r>
              <a:rPr lang="en-US" sz="1200" i="1" dirty="0" smtClean="0">
                <a:solidFill>
                  <a:srgbClr val="000000"/>
                </a:solidFill>
                <a:latin typeface="Gill Sans"/>
                <a:cs typeface="Gill Sans"/>
                <a:sym typeface="Comic Sans MS" pitchFamily="-65" charset="0"/>
              </a:rPr>
              <a:t>z</a:t>
            </a:r>
            <a:r>
              <a:rPr lang="en-US" sz="1200" dirty="0" smtClean="0">
                <a:solidFill>
                  <a:srgbClr val="000000"/>
                </a:solidFill>
                <a:latin typeface="Gill Sans"/>
                <a:cs typeface="Gill Sans"/>
                <a:sym typeface="Comic Sans MS" pitchFamily="-65" charset="0"/>
              </a:rPr>
              <a:t>&gt;0.6035</a:t>
            </a:r>
            <a:endParaRPr lang="en-US">
              <a:ea typeface="ＭＳ Ｐゴシック" pitchFamily="-65" charset="-128"/>
              <a:cs typeface="ＭＳ Ｐゴシック" pitchFamily="-65" charset="-128"/>
            </a:endParaRPr>
          </a:p>
        </p:txBody>
      </p:sp>
    </p:spTree>
    <p:extLst>
      <p:ext uri="{BB962C8B-B14F-4D97-AF65-F5344CB8AC3E}">
        <p14:creationId xmlns:p14="http://schemas.microsoft.com/office/powerpoint/2010/main" val="484823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bwMode="auto">
          <a:xfrm>
            <a:off x="990600" y="303213"/>
            <a:ext cx="4876800" cy="3657600"/>
          </a:xfrm>
          <a:prstGeom prst="rect">
            <a:avLst/>
          </a:prstGeom>
          <a:solidFill>
            <a:srgbClr val="FFFFFF"/>
          </a:solidFill>
          <a:ln>
            <a:solidFill>
              <a:srgbClr val="000000"/>
            </a:solidFill>
            <a:miter lim="800000"/>
            <a:headEnd/>
            <a:tailEnd/>
          </a:ln>
        </p:spPr>
      </p:sp>
      <p:sp>
        <p:nvSpPr>
          <p:cNvPr id="226307" name="Text Box 3"/>
          <p:cNvSpPr txBox="1">
            <a:spLocks noGrp="1" noChangeArrowheads="1"/>
          </p:cNvSpPr>
          <p:nvPr>
            <p:ph type="body" idx="1"/>
          </p:nvPr>
        </p:nvSpPr>
        <p:spPr bwMode="auto">
          <a:xfrm>
            <a:off x="503238" y="4316413"/>
            <a:ext cx="5856287" cy="4060825"/>
          </a:xfrm>
          <a:prstGeom prst="rect">
            <a:avLst/>
          </a:prstGeom>
          <a:noFill/>
          <a:ln>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426660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2275" name="Text Box 3"/>
          <p:cNvSpPr txBox="1">
            <a:spLocks noGrp="1" noChangeArrowheads="1"/>
          </p:cNvSpPr>
          <p:nvPr>
            <p:ph type="body" idx="1"/>
          </p:nvPr>
        </p:nvSpPr>
        <p:spPr>
          <a:xfrm>
            <a:off x="685800" y="4343400"/>
            <a:ext cx="5486400" cy="4114800"/>
          </a:xfrm>
        </p:spPr>
        <p:txBody>
          <a:bodyPr/>
          <a:lstStyle/>
          <a:p>
            <a:r>
              <a:rPr lang="en-US"/>
              <a:t>A Megaton Calorimeter</a:t>
            </a:r>
            <a:r>
              <a:rPr lang="en-US" baseline="0"/>
              <a:t> with Cherenkov readout</a:t>
            </a:r>
          </a:p>
          <a:p>
            <a:r>
              <a:rPr lang="en-US" baseline="0"/>
              <a:t>An area of 10</a:t>
            </a:r>
            <a:r>
              <a:rPr lang="en-US" baseline="30000"/>
              <a:t>5 </a:t>
            </a:r>
            <a:r>
              <a:rPr lang="en-US" baseline="0"/>
              <a:t>m</a:t>
            </a:r>
            <a:r>
              <a:rPr lang="en-US" baseline="30000"/>
              <a:t>2</a:t>
            </a:r>
            <a:endParaRPr lang="en-US"/>
          </a:p>
        </p:txBody>
      </p:sp>
    </p:spTree>
    <p:extLst>
      <p:ext uri="{BB962C8B-B14F-4D97-AF65-F5344CB8AC3E}">
        <p14:creationId xmlns:p14="http://schemas.microsoft.com/office/powerpoint/2010/main" val="1547108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xfrm>
            <a:off x="0" y="303213"/>
            <a:ext cx="1588" cy="15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8131" name="Text Box 3"/>
          <p:cNvSpPr txBox="1">
            <a:spLocks noGrp="1" noChangeArrowheads="1"/>
          </p:cNvSpPr>
          <p:nvPr>
            <p:ph type="body" idx="1"/>
          </p:nvPr>
        </p:nvSpPr>
        <p:spPr bwMode="auto">
          <a:xfrm>
            <a:off x="503238" y="4316413"/>
            <a:ext cx="5856287" cy="4060825"/>
          </a:xfrm>
          <a:prstGeom prst="rect">
            <a:avLst/>
          </a:prstGeo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1290004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xfrm>
            <a:off x="-10237788" y="303213"/>
            <a:ext cx="20477163" cy="15359062"/>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Latest telescope counts are from https://</a:t>
            </a:r>
            <a:r>
              <a:rPr lang="en-US" dirty="0" err="1" smtClean="0">
                <a:latin typeface="Calibri" charset="0"/>
                <a:ea typeface="ＭＳ Ｐゴシック" charset="0"/>
                <a:cs typeface="ＭＳ Ｐゴシック" charset="0"/>
              </a:rPr>
              <a:t>portal.cta-observatory.org</a:t>
            </a:r>
            <a:r>
              <a:rPr lang="en-US" dirty="0" smtClean="0">
                <a:latin typeface="Calibri" charset="0"/>
                <a:ea typeface="ＭＳ Ｐゴシック" charset="0"/>
                <a:cs typeface="ＭＳ Ｐゴシック" charset="0"/>
              </a:rPr>
              <a:t>/</a:t>
            </a:r>
            <a:r>
              <a:rPr lang="en-US" dirty="0" err="1" smtClean="0">
                <a:latin typeface="Calibri" charset="0"/>
                <a:ea typeface="ＭＳ Ｐゴシック" charset="0"/>
                <a:cs typeface="ＭＳ Ｐゴシック" charset="0"/>
              </a:rPr>
              <a:t>SiteAssets</a:t>
            </a:r>
            <a:r>
              <a:rPr lang="en-US" dirty="0" smtClean="0">
                <a:latin typeface="Calibri" charset="0"/>
                <a:ea typeface="ＭＳ Ｐゴシック" charset="0"/>
                <a:cs typeface="ＭＳ Ｐゴシック" charset="0"/>
              </a:rPr>
              <a:t>/Pages/News/GCTFirstLight_08122015.pdf</a:t>
            </a:r>
          </a:p>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Threshold</a:t>
            </a:r>
            <a:r>
              <a:rPr lang="en-US" baseline="0" dirty="0" smtClean="0">
                <a:latin typeface="Calibri" charset="0"/>
                <a:ea typeface="ＭＳ Ｐゴシック" charset="0"/>
                <a:cs typeface="ＭＳ Ｐゴシック" charset="0"/>
              </a:rPr>
              <a:t> for implementation:</a:t>
            </a:r>
          </a:p>
          <a:p>
            <a:r>
              <a:rPr lang="en-US" baseline="0" dirty="0" smtClean="0">
                <a:latin typeface="Calibri" charset="0"/>
                <a:ea typeface="ＭＳ Ｐゴシック" charset="0"/>
                <a:cs typeface="ＭＳ Ｐゴシック" charset="0"/>
              </a:rPr>
              <a:t>LST 4 in N, 0 in S</a:t>
            </a:r>
          </a:p>
          <a:p>
            <a:r>
              <a:rPr lang="en-US" baseline="0" dirty="0" smtClean="0">
                <a:latin typeface="Calibri" charset="0"/>
                <a:ea typeface="ＭＳ Ｐゴシック" charset="0"/>
                <a:cs typeface="ＭＳ Ｐゴシック" charset="0"/>
              </a:rPr>
              <a:t>MST/SCT 15 in S, 5 in N</a:t>
            </a:r>
          </a:p>
          <a:p>
            <a:r>
              <a:rPr lang="en-US" baseline="0" dirty="0" smtClean="0">
                <a:latin typeface="Calibri" charset="0"/>
                <a:ea typeface="ＭＳ Ｐゴシック" charset="0"/>
                <a:cs typeface="ＭＳ Ｐゴシック" charset="0"/>
              </a:rPr>
              <a:t>SST 50 in S, 0 in N</a:t>
            </a:r>
          </a:p>
          <a:p>
            <a:endParaRPr lang="en-US" dirty="0" smtClean="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27651"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B39861-1E06-B14D-9AB5-FBF556412B61}" type="slidenum">
              <a:rPr lang="en-US" sz="1200">
                <a:solidFill>
                  <a:prstClr val="black"/>
                </a:solidFill>
              </a:rPr>
              <a:pPr eaLnBrk="1" hangingPunct="1"/>
              <a:t>6</a:t>
            </a:fld>
            <a:endParaRPr lang="en-US" sz="1200">
              <a:solidFill>
                <a:prstClr val="black"/>
              </a:solidFill>
            </a:endParaRPr>
          </a:p>
        </p:txBody>
      </p:sp>
    </p:spTree>
    <p:extLst>
      <p:ext uri="{BB962C8B-B14F-4D97-AF65-F5344CB8AC3E}">
        <p14:creationId xmlns:p14="http://schemas.microsoft.com/office/powerpoint/2010/main" val="1477595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p:nvPr>
        </p:nvSpPr>
        <p:spPr>
          <a:xfrm>
            <a:off x="3780158" y="8331507"/>
            <a:ext cx="2892200" cy="43807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12324" algn="l"/>
                <a:tab pos="1224647" algn="l"/>
                <a:tab pos="1836972" algn="l"/>
                <a:tab pos="2449298" algn="l"/>
              </a:tabLst>
              <a:defRPr sz="2000">
                <a:solidFill>
                  <a:schemeClr val="tx1"/>
                </a:solidFill>
                <a:latin typeface="Arial" charset="0"/>
                <a:ea typeface="ＭＳ Ｐゴシック" charset="0"/>
                <a:cs typeface="ＭＳ Ｐゴシック" charset="0"/>
              </a:defRPr>
            </a:lvl1pPr>
            <a:lvl2pPr eaLnBrk="0">
              <a:tabLst>
                <a:tab pos="612324" algn="l"/>
                <a:tab pos="1224647" algn="l"/>
                <a:tab pos="1836972" algn="l"/>
                <a:tab pos="2449298" algn="l"/>
              </a:tabLst>
              <a:defRPr sz="2000">
                <a:solidFill>
                  <a:schemeClr val="tx1"/>
                </a:solidFill>
                <a:latin typeface="Arial" charset="0"/>
                <a:ea typeface="ＭＳ Ｐゴシック" charset="0"/>
              </a:defRPr>
            </a:lvl2pPr>
            <a:lvl3pPr eaLnBrk="0">
              <a:tabLst>
                <a:tab pos="612324" algn="l"/>
                <a:tab pos="1224647" algn="l"/>
                <a:tab pos="1836972" algn="l"/>
                <a:tab pos="2449298" algn="l"/>
              </a:tabLst>
              <a:defRPr sz="2000">
                <a:solidFill>
                  <a:schemeClr val="tx1"/>
                </a:solidFill>
                <a:latin typeface="Arial" charset="0"/>
                <a:ea typeface="ＭＳ Ｐゴシック" charset="0"/>
              </a:defRPr>
            </a:lvl3pPr>
            <a:lvl4pPr eaLnBrk="0">
              <a:tabLst>
                <a:tab pos="612324" algn="l"/>
                <a:tab pos="1224647" algn="l"/>
                <a:tab pos="1836972" algn="l"/>
                <a:tab pos="2449298" algn="l"/>
              </a:tabLst>
              <a:defRPr sz="2000">
                <a:solidFill>
                  <a:schemeClr val="tx1"/>
                </a:solidFill>
                <a:latin typeface="Arial" charset="0"/>
                <a:ea typeface="ＭＳ Ｐゴシック" charset="0"/>
              </a:defRPr>
            </a:lvl4pPr>
            <a:lvl5pPr eaLnBrk="0">
              <a:tabLst>
                <a:tab pos="612324" algn="l"/>
                <a:tab pos="1224647" algn="l"/>
                <a:tab pos="1836972" algn="l"/>
                <a:tab pos="2449298" algn="l"/>
              </a:tabLst>
              <a:defRPr sz="2000">
                <a:solidFill>
                  <a:schemeClr val="tx1"/>
                </a:solidFill>
                <a:latin typeface="Arial" charset="0"/>
                <a:ea typeface="ＭＳ Ｐゴシック" charset="0"/>
              </a:defRPr>
            </a:lvl5pPr>
            <a:lvl6pPr marL="2127022" indent="-193366" defTabSz="380017" eaLnBrk="0" fontAlgn="base" hangingPunct="0">
              <a:lnSpc>
                <a:spcPct val="96000"/>
              </a:lnSpc>
              <a:spcBef>
                <a:spcPct val="0"/>
              </a:spcBef>
              <a:spcAft>
                <a:spcPct val="0"/>
              </a:spcAft>
              <a:buClr>
                <a:srgbClr val="000000"/>
              </a:buClr>
              <a:buSzPct val="100000"/>
              <a:buFont typeface="Times New Roman" charset="0"/>
              <a:tabLst>
                <a:tab pos="612324" algn="l"/>
                <a:tab pos="1224647" algn="l"/>
                <a:tab pos="1836972" algn="l"/>
                <a:tab pos="2449298" algn="l"/>
              </a:tabLst>
              <a:defRPr sz="2000">
                <a:solidFill>
                  <a:schemeClr val="tx1"/>
                </a:solidFill>
                <a:latin typeface="Arial" charset="0"/>
                <a:ea typeface="ＭＳ Ｐゴシック" charset="0"/>
              </a:defRPr>
            </a:lvl6pPr>
            <a:lvl7pPr marL="2513751" indent="-193366" defTabSz="380017" eaLnBrk="0" fontAlgn="base" hangingPunct="0">
              <a:lnSpc>
                <a:spcPct val="96000"/>
              </a:lnSpc>
              <a:spcBef>
                <a:spcPct val="0"/>
              </a:spcBef>
              <a:spcAft>
                <a:spcPct val="0"/>
              </a:spcAft>
              <a:buClr>
                <a:srgbClr val="000000"/>
              </a:buClr>
              <a:buSzPct val="100000"/>
              <a:buFont typeface="Times New Roman" charset="0"/>
              <a:tabLst>
                <a:tab pos="612324" algn="l"/>
                <a:tab pos="1224647" algn="l"/>
                <a:tab pos="1836972" algn="l"/>
                <a:tab pos="2449298" algn="l"/>
              </a:tabLst>
              <a:defRPr sz="2000">
                <a:solidFill>
                  <a:schemeClr val="tx1"/>
                </a:solidFill>
                <a:latin typeface="Arial" charset="0"/>
                <a:ea typeface="ＭＳ Ｐゴシック" charset="0"/>
              </a:defRPr>
            </a:lvl7pPr>
            <a:lvl8pPr marL="2900481" indent="-193366" defTabSz="380017" eaLnBrk="0" fontAlgn="base" hangingPunct="0">
              <a:lnSpc>
                <a:spcPct val="96000"/>
              </a:lnSpc>
              <a:spcBef>
                <a:spcPct val="0"/>
              </a:spcBef>
              <a:spcAft>
                <a:spcPct val="0"/>
              </a:spcAft>
              <a:buClr>
                <a:srgbClr val="000000"/>
              </a:buClr>
              <a:buSzPct val="100000"/>
              <a:buFont typeface="Times New Roman" charset="0"/>
              <a:tabLst>
                <a:tab pos="612324" algn="l"/>
                <a:tab pos="1224647" algn="l"/>
                <a:tab pos="1836972" algn="l"/>
                <a:tab pos="2449298" algn="l"/>
              </a:tabLst>
              <a:defRPr sz="2000">
                <a:solidFill>
                  <a:schemeClr val="tx1"/>
                </a:solidFill>
                <a:latin typeface="Arial" charset="0"/>
                <a:ea typeface="ＭＳ Ｐゴシック" charset="0"/>
              </a:defRPr>
            </a:lvl8pPr>
            <a:lvl9pPr marL="3287214" indent="-193366" defTabSz="380017" eaLnBrk="0" fontAlgn="base" hangingPunct="0">
              <a:lnSpc>
                <a:spcPct val="96000"/>
              </a:lnSpc>
              <a:spcBef>
                <a:spcPct val="0"/>
              </a:spcBef>
              <a:spcAft>
                <a:spcPct val="0"/>
              </a:spcAft>
              <a:buClr>
                <a:srgbClr val="000000"/>
              </a:buClr>
              <a:buSzPct val="100000"/>
              <a:buFont typeface="Times New Roman" charset="0"/>
              <a:tabLst>
                <a:tab pos="612324" algn="l"/>
                <a:tab pos="1224647" algn="l"/>
                <a:tab pos="1836972" algn="l"/>
                <a:tab pos="2449298" algn="l"/>
              </a:tabLst>
              <a:defRPr sz="2000">
                <a:solidFill>
                  <a:schemeClr val="tx1"/>
                </a:solidFill>
                <a:latin typeface="Arial" charset="0"/>
                <a:ea typeface="ＭＳ Ｐゴシック" charset="0"/>
              </a:defRPr>
            </a:lvl9pPr>
          </a:lstStyle>
          <a:p>
            <a:pPr eaLnBrk="1"/>
            <a:fld id="{8EE7F209-5704-6846-B78F-D99576D10B0E}" type="slidenum">
              <a:rPr lang="en-GB" sz="1300">
                <a:solidFill>
                  <a:srgbClr val="000000"/>
                </a:solidFill>
                <a:latin typeface="Times New Roman" charset="0"/>
              </a:rPr>
              <a:pPr eaLnBrk="1"/>
              <a:t>7</a:t>
            </a:fld>
            <a:endParaRPr lang="en-GB" sz="1300" dirty="0">
              <a:solidFill>
                <a:srgbClr val="000000"/>
              </a:solidFill>
              <a:latin typeface="Times New Roman" charset="0"/>
            </a:endParaRPr>
          </a:p>
        </p:txBody>
      </p:sp>
      <p:sp>
        <p:nvSpPr>
          <p:cNvPr id="29699" name="Text Box 2"/>
          <p:cNvSpPr>
            <a:spLocks noGrp="1" noRot="1" noChangeAspect="1" noChangeArrowheads="1"/>
          </p:cNvSpPr>
          <p:nvPr>
            <p:ph type="sldImg"/>
          </p:nvPr>
        </p:nvSpPr>
        <p:spPr>
          <a:xfrm>
            <a:off x="1146175" y="666750"/>
            <a:ext cx="4381500" cy="3287713"/>
          </a:xfrm>
          <a:solidFill>
            <a:srgbClr val="FFFFFF"/>
          </a:solidFill>
          <a:ln>
            <a:solidFill>
              <a:srgbClr val="000000"/>
            </a:solidFill>
            <a:miter lim="800000"/>
            <a:headEnd/>
            <a:tailEnd/>
          </a:ln>
        </p:spPr>
      </p:sp>
      <p:sp>
        <p:nvSpPr>
          <p:cNvPr id="29700" name="Text Box 3"/>
          <p:cNvSpPr>
            <a:spLocks noGrp="1" noChangeArrowheads="1"/>
          </p:cNvSpPr>
          <p:nvPr>
            <p:ph type="body" idx="1"/>
          </p:nvPr>
        </p:nvSpPr>
        <p:spPr>
          <a:xfrm>
            <a:off x="318138" y="4166035"/>
            <a:ext cx="6038978" cy="4397840"/>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tIns="8526"/>
          <a:lstStyle/>
          <a:p>
            <a:pPr>
              <a:lnSpc>
                <a:spcPct val="96000"/>
              </a:lnSpc>
              <a:spcBef>
                <a:spcPct val="0"/>
              </a:spcBef>
            </a:pPr>
            <a:endParaRPr lang="fr-FR" sz="600" dirty="0">
              <a:latin typeface="Calibri" charset="0"/>
              <a:ea typeface="ＭＳ Ｐゴシック" charset="0"/>
              <a:cs typeface="Arial" charset="0"/>
            </a:endParaRPr>
          </a:p>
        </p:txBody>
      </p:sp>
    </p:spTree>
    <p:extLst>
      <p:ext uri="{BB962C8B-B14F-4D97-AF65-F5344CB8AC3E}">
        <p14:creationId xmlns:p14="http://schemas.microsoft.com/office/powerpoint/2010/main" val="1580488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1143000" y="685800"/>
            <a:ext cx="4572000" cy="3429000"/>
          </a:xfrm>
          <a:ln/>
        </p:spPr>
      </p:sp>
      <p:sp>
        <p:nvSpPr>
          <p:cNvPr id="21507" name="Text Box 3"/>
          <p:cNvSpPr txBox="1">
            <a:spLocks noGrp="1" noChangeArrowheads="1"/>
          </p:cNvSpPr>
          <p:nvPr>
            <p:ph type="body" idx="1"/>
          </p:nvPr>
        </p:nvSpPr>
        <p:spPr>
          <a:xfrm>
            <a:off x="685800" y="4343400"/>
            <a:ext cx="5486400" cy="4114800"/>
          </a:xfrm>
          <a:noFill/>
          <a:ln/>
        </p:spPr>
        <p:txBody>
          <a:bodyPr/>
          <a:lstStyle/>
          <a:p>
            <a:pPr defTabSz="914400"/>
            <a:endParaRPr lang="en-US" sz="2000" dirty="0">
              <a:latin typeface="Lucida Grande" pitchFamily="-65" charset="0"/>
              <a:ea typeface="ＭＳ Ｐゴシック" pitchFamily="-65" charset="-128"/>
              <a:cs typeface="ＭＳ Ｐゴシック" pitchFamily="-65" charset="-128"/>
              <a:sym typeface="Lucida Grande" pitchFamily="-65" charset="0"/>
            </a:endParaRPr>
          </a:p>
          <a:p>
            <a:pPr defTabSz="914400"/>
            <a:r>
              <a:rPr lang="en-US" sz="2000" dirty="0" smtClean="0">
                <a:latin typeface="Lucida Grande" pitchFamily="-65" charset="0"/>
                <a:ea typeface="ＭＳ Ｐゴシック" pitchFamily="-65" charset="-128"/>
                <a:cs typeface="ＭＳ Ｐゴシック" pitchFamily="-65" charset="-128"/>
                <a:sym typeface="Lucida Grande" pitchFamily="-65" charset="0"/>
              </a:rPr>
              <a:t>Dustbin mirror</a:t>
            </a:r>
          </a:p>
          <a:p>
            <a:pPr defTabSz="914400"/>
            <a:r>
              <a:rPr lang="en-US" sz="2000" dirty="0" smtClean="0">
                <a:latin typeface="Lucida Grande" pitchFamily="-65" charset="0"/>
                <a:ea typeface="ＭＳ Ｐゴシック" pitchFamily="-65" charset="-128"/>
                <a:cs typeface="ＭＳ Ｐゴシック" pitchFamily="-65" charset="-128"/>
                <a:sym typeface="Lucida Grande" pitchFamily="-65" charset="0"/>
              </a:rPr>
              <a:t>Subsequently 30” mirror, Pic du</a:t>
            </a:r>
            <a:r>
              <a:rPr lang="en-US" sz="2000" baseline="0" dirty="0" smtClean="0">
                <a:latin typeface="Lucida Grande" pitchFamily="-65" charset="0"/>
                <a:ea typeface="ＭＳ Ｐゴシック" pitchFamily="-65" charset="-128"/>
                <a:cs typeface="ＭＳ Ｐゴシック" pitchFamily="-65" charset="-128"/>
                <a:sym typeface="Lucida Grande" pitchFamily="-65" charset="0"/>
              </a:rPr>
              <a:t> Midi</a:t>
            </a:r>
            <a:endParaRPr lang="en-US" sz="2000" dirty="0">
              <a:latin typeface="Lucida Grande" pitchFamily="-65" charset="0"/>
              <a:ea typeface="ＭＳ Ｐゴシック" pitchFamily="-65" charset="-128"/>
              <a:cs typeface="ＭＳ Ｐゴシック" pitchFamily="-65" charset="-128"/>
              <a:sym typeface="Lucida Grande" pitchFamily="-65" charset="0"/>
            </a:endParaRPr>
          </a:p>
        </p:txBody>
      </p:sp>
    </p:spTree>
    <p:extLst>
      <p:ext uri="{BB962C8B-B14F-4D97-AF65-F5344CB8AC3E}">
        <p14:creationId xmlns:p14="http://schemas.microsoft.com/office/powerpoint/2010/main" val="52953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xfrm>
            <a:off x="-10237788" y="303213"/>
            <a:ext cx="20477163" cy="15359062"/>
          </a:xfrm>
          <a:ln/>
        </p:spPr>
      </p:sp>
      <p:sp>
        <p:nvSpPr>
          <p:cNvPr id="38915" name="Notes Placeholder 2"/>
          <p:cNvSpPr txBox="1">
            <a:spLocks noGrp="1"/>
          </p:cNvSpPr>
          <p:nvPr>
            <p:ph type="body" idx="1"/>
          </p:nvPr>
        </p:nvSpPr>
        <p:spPr>
          <a:noFill/>
          <a:ln/>
        </p:spPr>
        <p:txBody>
          <a:bodyPr/>
          <a:lstStyle/>
          <a:p>
            <a:endParaRPr lang="en-US">
              <a:ea typeface="ＭＳ Ｐゴシック" pitchFamily="-65" charset="-128"/>
              <a:cs typeface="ＭＳ Ｐゴシック" pitchFamily="-65" charset="-128"/>
            </a:endParaRPr>
          </a:p>
        </p:txBody>
      </p:sp>
    </p:spTree>
    <p:extLst>
      <p:ext uri="{BB962C8B-B14F-4D97-AF65-F5344CB8AC3E}">
        <p14:creationId xmlns:p14="http://schemas.microsoft.com/office/powerpoint/2010/main" val="2121933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0338" y="609600"/>
            <a:ext cx="1939925" cy="54784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2138" cy="5478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0338" y="609600"/>
            <a:ext cx="1939925" cy="54784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2138" cy="5478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5238"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981200"/>
            <a:ext cx="3806825"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0338" y="609600"/>
            <a:ext cx="1939925" cy="54784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2138" cy="5478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4463" cy="11350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05238" cy="4106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3438" y="1981200"/>
            <a:ext cx="3806825" cy="4106863"/>
          </a:xfrm>
        </p:spPr>
        <p:txBody>
          <a:body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165850"/>
            <a:ext cx="9144000" cy="692150"/>
          </a:xfrm>
          <a:prstGeom prst="rect">
            <a:avLst/>
          </a:prstGeom>
          <a:gradFill rotWithShape="1">
            <a:gsLst>
              <a:gs pos="0">
                <a:srgbClr val="CDC7A7">
                  <a:gamma/>
                  <a:tint val="0"/>
                  <a:invGamma/>
                </a:srgbClr>
              </a:gs>
              <a:gs pos="100000">
                <a:srgbClr val="CDC7A7"/>
              </a:gs>
            </a:gsLst>
            <a:lin ang="5400000" scaled="1"/>
          </a:gradFill>
          <a:ln w="28575">
            <a:noFill/>
            <a:miter lim="800000"/>
            <a:headEnd/>
            <a:tailEnd/>
          </a:ln>
          <a:effectLst/>
        </p:spPr>
        <p:txBody>
          <a:bodyPr wrap="none" anchor="ctr"/>
          <a:lstStyle/>
          <a:p>
            <a:pPr eaLnBrk="1" hangingPunct="1">
              <a:lnSpc>
                <a:spcPct val="80000"/>
              </a:lnSpc>
              <a:defRPr/>
            </a:pPr>
            <a:endParaRPr kumimoji="1" lang="zh-TW" altLang="en-US" sz="1800">
              <a:solidFill>
                <a:srgbClr val="000000"/>
              </a:solidFill>
              <a:latin typeface="Arial" charset="0"/>
              <a:ea typeface="新細明體" pitchFamily="18" charset="-120"/>
            </a:endParaRPr>
          </a:p>
        </p:txBody>
      </p:sp>
      <p:sp>
        <p:nvSpPr>
          <p:cNvPr id="5" name="Rectangle 3"/>
          <p:cNvSpPr>
            <a:spLocks noChangeArrowheads="1"/>
          </p:cNvSpPr>
          <p:nvPr userDrawn="1"/>
        </p:nvSpPr>
        <p:spPr bwMode="auto">
          <a:xfrm flipV="1">
            <a:off x="0" y="-242888"/>
            <a:ext cx="9144000" cy="71438"/>
          </a:xfrm>
          <a:prstGeom prst="rect">
            <a:avLst/>
          </a:prstGeom>
          <a:gradFill rotWithShape="1">
            <a:gsLst>
              <a:gs pos="0">
                <a:srgbClr val="777777"/>
              </a:gs>
              <a:gs pos="100000">
                <a:srgbClr val="777777">
                  <a:gamma/>
                  <a:tint val="0"/>
                  <a:invGamma/>
                </a:srgbClr>
              </a:gs>
            </a:gsLst>
            <a:lin ang="5400000" scaled="1"/>
          </a:gradFill>
          <a:ln w="9525">
            <a:noFill/>
            <a:miter lim="800000"/>
            <a:headEnd/>
            <a:tailEnd/>
          </a:ln>
          <a:effectLst/>
        </p:spPr>
        <p:txBody>
          <a:bodyPr wrap="none" anchor="ctr"/>
          <a:lstStyle/>
          <a:p>
            <a:pPr algn="ctr" eaLnBrk="1" hangingPunct="1">
              <a:defRPr/>
            </a:pPr>
            <a:endParaRPr kumimoji="1" lang="zh-TW" altLang="zh-TW" sz="1800">
              <a:solidFill>
                <a:srgbClr val="000000"/>
              </a:solidFill>
              <a:latin typeface="Arial" charset="0"/>
              <a:ea typeface="新細明體" pitchFamily="18" charset="-120"/>
            </a:endParaRPr>
          </a:p>
        </p:txBody>
      </p:sp>
      <p:sp>
        <p:nvSpPr>
          <p:cNvPr id="6" name="Oval 5"/>
          <p:cNvSpPr>
            <a:spLocks noChangeArrowheads="1"/>
          </p:cNvSpPr>
          <p:nvPr/>
        </p:nvSpPr>
        <p:spPr bwMode="ltGray">
          <a:xfrm flipH="1">
            <a:off x="5756275" y="6596063"/>
            <a:ext cx="146050" cy="146050"/>
          </a:xfrm>
          <a:prstGeom prst="ellipse">
            <a:avLst/>
          </a:prstGeom>
          <a:gradFill rotWithShape="1">
            <a:gsLst>
              <a:gs pos="0">
                <a:srgbClr val="DEDAC4"/>
              </a:gs>
              <a:gs pos="100000">
                <a:srgbClr val="CDC7A7">
                  <a:alpha val="50000"/>
                </a:srgbClr>
              </a:gs>
            </a:gsLst>
            <a:lin ang="5400000" scaled="1"/>
          </a:gradFill>
          <a:ln w="9525">
            <a:noFill/>
            <a:round/>
            <a:headEnd/>
            <a:tailEnd/>
          </a:ln>
          <a:effectLst/>
        </p:spPr>
        <p:txBody>
          <a:bodyPr/>
          <a:lstStyle/>
          <a:p>
            <a:pPr eaLnBrk="1" hangingPunct="1">
              <a:lnSpc>
                <a:spcPct val="80000"/>
              </a:lnSpc>
              <a:defRPr/>
            </a:pPr>
            <a:endParaRPr kumimoji="1" lang="zh-TW" altLang="en-US" sz="1800">
              <a:solidFill>
                <a:srgbClr val="000000"/>
              </a:solidFill>
              <a:latin typeface="Arial" charset="0"/>
              <a:ea typeface="新細明體" pitchFamily="18" charset="-120"/>
            </a:endParaRPr>
          </a:p>
        </p:txBody>
      </p:sp>
      <p:pic>
        <p:nvPicPr>
          <p:cNvPr id="7" name="圖片 32" descr="minerva.gif"/>
          <p:cNvPicPr>
            <a:picLocks noChangeAspect="1"/>
          </p:cNvPicPr>
          <p:nvPr userDrawn="1"/>
        </p:nvPicPr>
        <p:blipFill>
          <a:blip r:embed="rId2" cstate="print"/>
          <a:srcRect/>
          <a:stretch>
            <a:fillRect/>
          </a:stretch>
        </p:blipFill>
        <p:spPr bwMode="auto">
          <a:xfrm>
            <a:off x="395288" y="333375"/>
            <a:ext cx="1728787" cy="958850"/>
          </a:xfrm>
          <a:prstGeom prst="rect">
            <a:avLst/>
          </a:prstGeom>
          <a:noFill/>
          <a:ln w="12700" cmpd="thickThin">
            <a:solidFill>
              <a:srgbClr val="33CCFF">
                <a:alpha val="94901"/>
              </a:srgbClr>
            </a:solidFill>
            <a:miter lim="800000"/>
            <a:headEnd/>
            <a:tailEnd/>
          </a:ln>
        </p:spPr>
      </p:pic>
      <p:pic>
        <p:nvPicPr>
          <p:cNvPr id="8" name="Picture 2" descr="D:\doc\pptphotos\MAGICLaPalmaLogo.jpg"/>
          <p:cNvPicPr>
            <a:picLocks noChangeAspect="1" noChangeArrowheads="1"/>
          </p:cNvPicPr>
          <p:nvPr userDrawn="1"/>
        </p:nvPicPr>
        <p:blipFill>
          <a:blip r:embed="rId3" cstate="print"/>
          <a:srcRect/>
          <a:stretch>
            <a:fillRect/>
          </a:stretch>
        </p:blipFill>
        <p:spPr bwMode="auto">
          <a:xfrm>
            <a:off x="7667625" y="188913"/>
            <a:ext cx="1020763" cy="1295400"/>
          </a:xfrm>
          <a:prstGeom prst="rect">
            <a:avLst/>
          </a:prstGeom>
          <a:noFill/>
          <a:ln w="9525">
            <a:noFill/>
            <a:miter lim="800000"/>
            <a:headEnd/>
            <a:tailEnd/>
          </a:ln>
        </p:spPr>
      </p:pic>
      <p:sp>
        <p:nvSpPr>
          <p:cNvPr id="9" name="Text Box 8"/>
          <p:cNvSpPr txBox="1">
            <a:spLocks noChangeArrowheads="1"/>
          </p:cNvSpPr>
          <p:nvPr userDrawn="1"/>
        </p:nvSpPr>
        <p:spPr bwMode="auto">
          <a:xfrm>
            <a:off x="3059113" y="333375"/>
            <a:ext cx="3608387" cy="830263"/>
          </a:xfrm>
          <a:prstGeom prst="rect">
            <a:avLst/>
          </a:prstGeom>
          <a:noFill/>
          <a:ln w="9525">
            <a:noFill/>
            <a:miter lim="800000"/>
            <a:headEnd/>
            <a:tailEnd/>
          </a:ln>
          <a:effectLst/>
        </p:spPr>
        <p:txBody>
          <a:bodyPr wrap="none">
            <a:spAutoFit/>
          </a:bodyPr>
          <a:lstStyle/>
          <a:p>
            <a:pPr algn="ctr" eaLnBrk="1" hangingPunct="1">
              <a:defRPr/>
            </a:pPr>
            <a:r>
              <a:rPr kumimoji="1" lang="en-US" altLang="zh-TW" b="1" dirty="0">
                <a:solidFill>
                  <a:srgbClr val="FFFFFF"/>
                </a:solidFill>
                <a:latin typeface="Vladimir Script" pitchFamily="66" charset="0"/>
                <a:ea typeface="新細明體" pitchFamily="18" charset="-120"/>
              </a:rPr>
              <a:t>M</a:t>
            </a:r>
            <a:r>
              <a:rPr kumimoji="1" lang="en-US" altLang="zh-TW" b="1" dirty="0">
                <a:solidFill>
                  <a:srgbClr val="000000"/>
                </a:solidFill>
                <a:latin typeface="Vladimir Script" pitchFamily="66" charset="0"/>
                <a:ea typeface="新細明體" pitchFamily="18" charset="-120"/>
              </a:rPr>
              <a:t>ax </a:t>
            </a:r>
            <a:r>
              <a:rPr kumimoji="1" lang="en-US" altLang="zh-TW" b="1" dirty="0">
                <a:solidFill>
                  <a:srgbClr val="FFFFFF"/>
                </a:solidFill>
                <a:latin typeface="Vladimir Script" pitchFamily="66" charset="0"/>
                <a:ea typeface="新細明體" pitchFamily="18" charset="-120"/>
              </a:rPr>
              <a:t>P</a:t>
            </a:r>
            <a:r>
              <a:rPr kumimoji="1" lang="en-US" altLang="zh-TW" b="1" dirty="0">
                <a:solidFill>
                  <a:srgbClr val="000000"/>
                </a:solidFill>
                <a:latin typeface="Vladimir Script" pitchFamily="66" charset="0"/>
                <a:ea typeface="新細明體" pitchFamily="18" charset="-120"/>
              </a:rPr>
              <a:t>lanck </a:t>
            </a:r>
            <a:r>
              <a:rPr kumimoji="1" lang="en-US" altLang="zh-TW" b="1" dirty="0" err="1">
                <a:solidFill>
                  <a:srgbClr val="FFFFFF"/>
                </a:solidFill>
                <a:latin typeface="Vladimir Script" pitchFamily="66" charset="0"/>
                <a:ea typeface="新細明體" pitchFamily="18" charset="-120"/>
              </a:rPr>
              <a:t>I</a:t>
            </a:r>
            <a:r>
              <a:rPr kumimoji="1" lang="en-US" altLang="zh-TW" b="1" dirty="0" err="1">
                <a:solidFill>
                  <a:srgbClr val="000000"/>
                </a:solidFill>
                <a:latin typeface="Vladimir Script" pitchFamily="66" charset="0"/>
                <a:ea typeface="新細明體" pitchFamily="18" charset="-120"/>
              </a:rPr>
              <a:t>nstitut</a:t>
            </a:r>
            <a:r>
              <a:rPr kumimoji="1" lang="en-US" altLang="zh-TW" b="1" dirty="0">
                <a:solidFill>
                  <a:srgbClr val="000000"/>
                </a:solidFill>
                <a:latin typeface="Vladimir Script" pitchFamily="66" charset="0"/>
                <a:ea typeface="新細明體" pitchFamily="18" charset="-120"/>
              </a:rPr>
              <a:t>  f</a:t>
            </a:r>
            <a:r>
              <a:rPr kumimoji="1" lang="de-DE" altLang="zh-TW" b="1" dirty="0" err="1">
                <a:solidFill>
                  <a:srgbClr val="000000"/>
                </a:solidFill>
                <a:latin typeface="Vladimir Script" pitchFamily="66" charset="0"/>
                <a:ea typeface="新細明體" pitchFamily="18" charset="-120"/>
              </a:rPr>
              <a:t>ür</a:t>
            </a:r>
            <a:r>
              <a:rPr kumimoji="1" lang="de-DE" altLang="zh-TW" b="1" dirty="0" err="1">
                <a:solidFill>
                  <a:srgbClr val="FFFFFF"/>
                </a:solidFill>
                <a:latin typeface="Vladimir Script" pitchFamily="66" charset="0"/>
                <a:ea typeface="新細明體" pitchFamily="18" charset="-120"/>
              </a:rPr>
              <a:t>P</a:t>
            </a:r>
            <a:r>
              <a:rPr kumimoji="1" lang="de-DE" altLang="zh-TW" b="1" dirty="0" err="1">
                <a:solidFill>
                  <a:srgbClr val="000000"/>
                </a:solidFill>
                <a:latin typeface="Vladimir Script" pitchFamily="66" charset="0"/>
                <a:ea typeface="新細明體" pitchFamily="18" charset="-120"/>
              </a:rPr>
              <a:t>hzsik</a:t>
            </a:r>
            <a:endParaRPr kumimoji="1" lang="en-US" altLang="zh-TW" b="1" dirty="0">
              <a:solidFill>
                <a:srgbClr val="000000"/>
              </a:solidFill>
              <a:latin typeface="Vladimir Script" pitchFamily="66" charset="0"/>
              <a:ea typeface="新細明體" pitchFamily="18" charset="-120"/>
            </a:endParaRPr>
          </a:p>
          <a:p>
            <a:pPr algn="ctr" eaLnBrk="1" hangingPunct="1">
              <a:defRPr/>
            </a:pPr>
            <a:r>
              <a:rPr kumimoji="1" lang="en-US" altLang="zh-TW" b="1" dirty="0">
                <a:solidFill>
                  <a:srgbClr val="000000"/>
                </a:solidFill>
                <a:latin typeface="Vladimir Script" pitchFamily="66" charset="0"/>
                <a:ea typeface="新細明體" pitchFamily="18" charset="-120"/>
              </a:rPr>
              <a:t>The </a:t>
            </a:r>
            <a:r>
              <a:rPr kumimoji="1" lang="en-US" altLang="zh-TW" b="1" dirty="0">
                <a:solidFill>
                  <a:srgbClr val="FFFFFF"/>
                </a:solidFill>
                <a:latin typeface="Vladimir Script" pitchFamily="66" charset="0"/>
                <a:ea typeface="新細明體" pitchFamily="18" charset="-120"/>
              </a:rPr>
              <a:t>MAGIC</a:t>
            </a:r>
            <a:r>
              <a:rPr kumimoji="1" lang="en-US" altLang="zh-TW" b="1" dirty="0">
                <a:solidFill>
                  <a:srgbClr val="000000"/>
                </a:solidFill>
                <a:latin typeface="Vladimir Script" pitchFamily="66" charset="0"/>
                <a:ea typeface="新細明體" pitchFamily="18" charset="-120"/>
              </a:rPr>
              <a:t> Telescope </a:t>
            </a:r>
          </a:p>
        </p:txBody>
      </p:sp>
      <p:sp>
        <p:nvSpPr>
          <p:cNvPr id="221188" name="Rectangle 4"/>
          <p:cNvSpPr>
            <a:spLocks noGrp="1" noChangeArrowheads="1"/>
          </p:cNvSpPr>
          <p:nvPr>
            <p:ph type="subTitle" idx="1"/>
          </p:nvPr>
        </p:nvSpPr>
        <p:spPr>
          <a:xfrm>
            <a:off x="611560" y="4149080"/>
            <a:ext cx="7920037" cy="1584176"/>
          </a:xfrm>
        </p:spPr>
        <p:txBody>
          <a:bodyPr/>
          <a:lstStyle>
            <a:lvl1pPr marL="0" indent="0" algn="ctr">
              <a:buFont typeface="Wingdings" pitchFamily="2" charset="2"/>
              <a:buNone/>
              <a:defRPr sz="2400" b="1" i="1" baseline="0"/>
            </a:lvl1pPr>
          </a:lstStyle>
          <a:p>
            <a:r>
              <a:rPr lang="en-US" altLang="zh-TW" smtClean="0"/>
              <a:t>Click to edit Master subtitle style</a:t>
            </a:r>
            <a:endParaRPr lang="en-US" altLang="zh-TW" dirty="0"/>
          </a:p>
        </p:txBody>
      </p:sp>
      <p:sp>
        <p:nvSpPr>
          <p:cNvPr id="221190" name="Rectangle 6"/>
          <p:cNvSpPr>
            <a:spLocks noGrp="1" noChangeArrowheads="1"/>
          </p:cNvSpPr>
          <p:nvPr>
            <p:ph type="ctrTitle"/>
          </p:nvPr>
        </p:nvSpPr>
        <p:spPr>
          <a:xfrm>
            <a:off x="660400" y="2060575"/>
            <a:ext cx="7772400" cy="1946275"/>
          </a:xfrm>
        </p:spPr>
        <p:txBody>
          <a:bodyPr/>
          <a:lstStyle>
            <a:lvl1pPr>
              <a:defRPr sz="4400">
                <a:solidFill>
                  <a:schemeClr val="tx1"/>
                </a:solidFill>
              </a:defRPr>
            </a:lvl1pPr>
          </a:lstStyle>
          <a:p>
            <a:r>
              <a:rPr lang="en-US" altLang="zh-TW"/>
              <a:t>Headline</a:t>
            </a:r>
          </a:p>
        </p:txBody>
      </p:sp>
      <p:sp>
        <p:nvSpPr>
          <p:cNvPr id="10" name="Rectangle 5"/>
          <p:cNvSpPr>
            <a:spLocks noGrp="1" noChangeArrowheads="1"/>
          </p:cNvSpPr>
          <p:nvPr userDrawn="1">
            <p:ph type="dt" sz="half" idx="10"/>
          </p:nvPr>
        </p:nvSpPr>
        <p:spPr bwMode="auto">
          <a:xfrm>
            <a:off x="34925" y="6453188"/>
            <a:ext cx="2133600" cy="2794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nSpc>
                <a:spcPct val="100000"/>
              </a:lnSpc>
              <a:defRPr sz="1400" b="1" i="1">
                <a:solidFill>
                  <a:schemeClr val="bg1"/>
                </a:solidFill>
                <a:latin typeface="Arial" charset="0"/>
                <a:ea typeface="新細明體" pitchFamily="18" charset="-120"/>
              </a:defRPr>
            </a:lvl1pPr>
          </a:lstStyle>
          <a:p>
            <a:pPr eaLnBrk="1" hangingPunct="1">
              <a:defRPr/>
            </a:pPr>
            <a:r>
              <a:rPr kumimoji="1" lang="en-US" altLang="zh-TW">
                <a:solidFill>
                  <a:srgbClr val="FFFFFF"/>
                </a:solidFill>
              </a:rPr>
              <a:t>27_01_2011</a:t>
            </a:r>
          </a:p>
        </p:txBody>
      </p:sp>
    </p:spTree>
    <p:extLst>
      <p:ext uri="{BB962C8B-B14F-4D97-AF65-F5344CB8AC3E}">
        <p14:creationId xmlns:p14="http://schemas.microsoft.com/office/powerpoint/2010/main" val="4112627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8944199A-A945-42EE-A558-81144262F20F}" type="slidenum">
              <a:rPr lang="en-US" altLang="zh-TW">
                <a:solidFill>
                  <a:srgbClr val="000000"/>
                </a:solidFill>
              </a:rPr>
              <a:pPr>
                <a:defRPr/>
              </a:pPr>
              <a:t>‹#›</a:t>
            </a:fld>
            <a:endParaRPr lang="en-US" altLang="zh-TW">
              <a:solidFill>
                <a:srgbClr val="000000"/>
              </a:solidFill>
            </a:endParaRPr>
          </a:p>
        </p:txBody>
      </p:sp>
      <p:sp>
        <p:nvSpPr>
          <p:cNvPr id="5" name="Rectangle 7"/>
          <p:cNvSpPr>
            <a:spLocks noGrp="1" noChangeArrowheads="1"/>
          </p:cNvSpPr>
          <p:nvPr>
            <p:ph type="ftr" sz="quarter" idx="11"/>
          </p:nvPr>
        </p:nvSpPr>
        <p:spPr>
          <a:ln/>
        </p:spPr>
        <p:txBody>
          <a:bodyPr/>
          <a:lstStyle>
            <a:lvl1pPr>
              <a:defRPr sz="1800" b="0">
                <a:latin typeface="Franklin Gothic Demi" pitchFamily="34" charset="0"/>
              </a:defRPr>
            </a:lvl1pPr>
          </a:lstStyle>
          <a:p>
            <a:pPr>
              <a:defRPr/>
            </a:pPr>
            <a:r>
              <a:rPr lang="en-US" altLang="zh-TW" dirty="0" smtClean="0">
                <a:solidFill>
                  <a:srgbClr val="000000"/>
                </a:solidFill>
              </a:rPr>
              <a:t>ICRC 2013</a:t>
            </a:r>
            <a:endParaRPr lang="en-US" altLang="zh-TW" dirty="0">
              <a:solidFill>
                <a:srgbClr val="000000"/>
              </a:solidFill>
            </a:endParaRPr>
          </a:p>
        </p:txBody>
      </p:sp>
    </p:spTree>
    <p:extLst>
      <p:ext uri="{BB962C8B-B14F-4D97-AF65-F5344CB8AC3E}">
        <p14:creationId xmlns:p14="http://schemas.microsoft.com/office/powerpoint/2010/main" val="371454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TW" smtClean="0"/>
              <a:t>Click to edit Master title style</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TW"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A08B1FE-FD8F-4F66-9838-4DA4613D6D17}" type="slidenum">
              <a:rPr lang="en-US" altLang="zh-TW">
                <a:solidFill>
                  <a:srgbClr val="000000"/>
                </a:solidFill>
              </a:rPr>
              <a:pPr>
                <a:defRPr/>
              </a:pPr>
              <a:t>‹#›</a:t>
            </a:fld>
            <a:endParaRPr lang="en-US" altLang="zh-TW">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zh-TW" dirty="0" smtClean="0">
                <a:solidFill>
                  <a:srgbClr val="000000"/>
                </a:solidFill>
              </a:rPr>
              <a:t>ICRC 2013</a:t>
            </a:r>
            <a:endParaRPr lang="en-US" altLang="zh-TW" dirty="0">
              <a:solidFill>
                <a:srgbClr val="000000"/>
              </a:solidFill>
            </a:endParaRPr>
          </a:p>
        </p:txBody>
      </p:sp>
    </p:spTree>
    <p:extLst>
      <p:ext uri="{BB962C8B-B14F-4D97-AF65-F5344CB8AC3E}">
        <p14:creationId xmlns:p14="http://schemas.microsoft.com/office/powerpoint/2010/main" val="901483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sz="half" idx="1"/>
          </p:nvPr>
        </p:nvSpPr>
        <p:spPr>
          <a:xfrm>
            <a:off x="250825" y="1196975"/>
            <a:ext cx="4244975"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Content Placeholder 3"/>
          <p:cNvSpPr>
            <a:spLocks noGrp="1"/>
          </p:cNvSpPr>
          <p:nvPr>
            <p:ph sz="half" idx="2"/>
          </p:nvPr>
        </p:nvSpPr>
        <p:spPr>
          <a:xfrm>
            <a:off x="4648200" y="1196975"/>
            <a:ext cx="4244975"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Rectangle 6"/>
          <p:cNvSpPr>
            <a:spLocks noGrp="1" noChangeArrowheads="1"/>
          </p:cNvSpPr>
          <p:nvPr>
            <p:ph type="sldNum" sz="quarter" idx="10"/>
          </p:nvPr>
        </p:nvSpPr>
        <p:spPr>
          <a:ln/>
        </p:spPr>
        <p:txBody>
          <a:bodyPr/>
          <a:lstStyle>
            <a:lvl1pPr>
              <a:defRPr/>
            </a:lvl1pPr>
          </a:lstStyle>
          <a:p>
            <a:pPr>
              <a:defRPr/>
            </a:pPr>
            <a:fld id="{198CDF09-D6EC-41E7-B4DF-87FAB6DBE9FF}" type="slidenum">
              <a:rPr lang="en-US" altLang="zh-TW">
                <a:solidFill>
                  <a:srgbClr val="000000"/>
                </a:solidFill>
              </a:rPr>
              <a:pPr>
                <a:defRPr/>
              </a:pPr>
              <a:t>‹#›</a:t>
            </a:fld>
            <a:endParaRPr lang="en-US" altLang="zh-TW">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zh-TW" dirty="0" err="1">
                <a:solidFill>
                  <a:srgbClr val="000000"/>
                </a:solidFill>
              </a:rPr>
              <a:t>ShangYu</a:t>
            </a:r>
            <a:r>
              <a:rPr lang="en-US" altLang="zh-TW" dirty="0">
                <a:solidFill>
                  <a:srgbClr val="000000"/>
                </a:solidFill>
              </a:rPr>
              <a:t> SUN</a:t>
            </a:r>
          </a:p>
        </p:txBody>
      </p:sp>
    </p:spTree>
    <p:extLst>
      <p:ext uri="{BB962C8B-B14F-4D97-AF65-F5344CB8AC3E}">
        <p14:creationId xmlns:p14="http://schemas.microsoft.com/office/powerpoint/2010/main" val="689049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zh-TW"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7" name="Rectangle 6"/>
          <p:cNvSpPr>
            <a:spLocks noGrp="1" noChangeArrowheads="1"/>
          </p:cNvSpPr>
          <p:nvPr>
            <p:ph type="sldNum" sz="quarter" idx="10"/>
          </p:nvPr>
        </p:nvSpPr>
        <p:spPr>
          <a:ln/>
        </p:spPr>
        <p:txBody>
          <a:bodyPr/>
          <a:lstStyle>
            <a:lvl1pPr>
              <a:defRPr/>
            </a:lvl1pPr>
          </a:lstStyle>
          <a:p>
            <a:pPr>
              <a:defRPr/>
            </a:pPr>
            <a:fld id="{0894A9B5-21EE-4CC4-B783-F38970E47002}" type="slidenum">
              <a:rPr lang="en-US" altLang="zh-TW">
                <a:solidFill>
                  <a:srgbClr val="000000"/>
                </a:solidFill>
              </a:rPr>
              <a:pPr>
                <a:defRPr/>
              </a:pPr>
              <a:t>‹#›</a:t>
            </a:fld>
            <a:endParaRPr lang="en-US" altLang="zh-TW">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r>
              <a:rPr lang="en-US" altLang="zh-TW">
                <a:solidFill>
                  <a:srgbClr val="000000"/>
                </a:solidFill>
              </a:rPr>
              <a:t>ShangYu SUN</a:t>
            </a:r>
          </a:p>
        </p:txBody>
      </p:sp>
    </p:spTree>
    <p:extLst>
      <p:ext uri="{BB962C8B-B14F-4D97-AF65-F5344CB8AC3E}">
        <p14:creationId xmlns:p14="http://schemas.microsoft.com/office/powerpoint/2010/main" val="3383666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Rectangle 6"/>
          <p:cNvSpPr>
            <a:spLocks noGrp="1" noChangeArrowheads="1"/>
          </p:cNvSpPr>
          <p:nvPr>
            <p:ph type="sldNum" sz="quarter" idx="10"/>
          </p:nvPr>
        </p:nvSpPr>
        <p:spPr>
          <a:ln/>
        </p:spPr>
        <p:txBody>
          <a:bodyPr/>
          <a:lstStyle>
            <a:lvl1pPr>
              <a:defRPr/>
            </a:lvl1pPr>
          </a:lstStyle>
          <a:p>
            <a:pPr>
              <a:defRPr/>
            </a:pPr>
            <a:fld id="{4A993203-81DA-4CFD-8450-095EE4F72C60}" type="slidenum">
              <a:rPr lang="en-US" altLang="zh-TW">
                <a:solidFill>
                  <a:srgbClr val="000000"/>
                </a:solidFill>
              </a:rPr>
              <a:pPr>
                <a:defRPr/>
              </a:pPr>
              <a:t>‹#›</a:t>
            </a:fld>
            <a:endParaRPr lang="en-US" altLang="zh-TW">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r>
              <a:rPr lang="en-US" altLang="zh-TW">
                <a:solidFill>
                  <a:srgbClr val="000000"/>
                </a:solidFill>
              </a:rPr>
              <a:t>ShangYu SUN</a:t>
            </a:r>
          </a:p>
        </p:txBody>
      </p:sp>
    </p:spTree>
    <p:extLst>
      <p:ext uri="{BB962C8B-B14F-4D97-AF65-F5344CB8AC3E}">
        <p14:creationId xmlns:p14="http://schemas.microsoft.com/office/powerpoint/2010/main" val="3291823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A24A628-9125-4375-9DF8-FAE4300CC21D}" type="slidenum">
              <a:rPr lang="en-US" altLang="zh-TW">
                <a:solidFill>
                  <a:srgbClr val="000000"/>
                </a:solidFill>
              </a:rPr>
              <a:pPr>
                <a:defRPr/>
              </a:pPr>
              <a:t>‹#›</a:t>
            </a:fld>
            <a:endParaRPr lang="en-US" altLang="zh-TW">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r>
              <a:rPr lang="en-US" altLang="zh-TW">
                <a:solidFill>
                  <a:srgbClr val="000000"/>
                </a:solidFill>
              </a:rPr>
              <a:t>ShangYu SUN</a:t>
            </a:r>
          </a:p>
        </p:txBody>
      </p:sp>
    </p:spTree>
    <p:extLst>
      <p:ext uri="{BB962C8B-B14F-4D97-AF65-F5344CB8AC3E}">
        <p14:creationId xmlns:p14="http://schemas.microsoft.com/office/powerpoint/2010/main" val="714749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TW" smtClean="0"/>
              <a:t>Click to edit Master title style</a:t>
            </a:r>
            <a:endParaRPr lang="zh-TW"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8B44F97-3523-492B-A2EB-5D687407D77D}" type="slidenum">
              <a:rPr lang="en-US" altLang="zh-TW">
                <a:solidFill>
                  <a:srgbClr val="000000"/>
                </a:solidFill>
              </a:rPr>
              <a:pPr>
                <a:defRPr/>
              </a:pPr>
              <a:t>‹#›</a:t>
            </a:fld>
            <a:endParaRPr lang="en-US" altLang="zh-TW">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zh-TW">
                <a:solidFill>
                  <a:srgbClr val="000000"/>
                </a:solidFill>
              </a:rPr>
              <a:t>ShangYu SUN</a:t>
            </a:r>
          </a:p>
        </p:txBody>
      </p:sp>
    </p:spTree>
    <p:extLst>
      <p:ext uri="{BB962C8B-B14F-4D97-AF65-F5344CB8AC3E}">
        <p14:creationId xmlns:p14="http://schemas.microsoft.com/office/powerpoint/2010/main" val="10039296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TW" smtClean="0"/>
              <a:t>Click to edit Master title style</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138CF10-04A9-4942-BE20-2E0076276A56}" type="slidenum">
              <a:rPr lang="en-US" altLang="zh-TW">
                <a:solidFill>
                  <a:srgbClr val="000000"/>
                </a:solidFill>
              </a:rPr>
              <a:pPr>
                <a:defRPr/>
              </a:pPr>
              <a:t>‹#›</a:t>
            </a:fld>
            <a:endParaRPr lang="en-US" altLang="zh-TW">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zh-TW">
                <a:solidFill>
                  <a:srgbClr val="000000"/>
                </a:solidFill>
              </a:rPr>
              <a:t>ShangYu SUN</a:t>
            </a:r>
          </a:p>
        </p:txBody>
      </p:sp>
    </p:spTree>
    <p:extLst>
      <p:ext uri="{BB962C8B-B14F-4D97-AF65-F5344CB8AC3E}">
        <p14:creationId xmlns:p14="http://schemas.microsoft.com/office/powerpoint/2010/main" val="1293553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7C942507-1C61-4CD9-941A-2A07332053D5}" type="slidenum">
              <a:rPr lang="en-US" altLang="zh-TW">
                <a:solidFill>
                  <a:srgbClr val="000000"/>
                </a:solidFill>
              </a:rPr>
              <a:pPr>
                <a:defRPr/>
              </a:pPr>
              <a:t>‹#›</a:t>
            </a:fld>
            <a:endParaRPr lang="en-US" altLang="zh-TW">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zh-TW">
                <a:solidFill>
                  <a:srgbClr val="000000"/>
                </a:solidFill>
              </a:rPr>
              <a:t>ShangYu SUN</a:t>
            </a:r>
          </a:p>
        </p:txBody>
      </p:sp>
    </p:spTree>
    <p:extLst>
      <p:ext uri="{BB962C8B-B14F-4D97-AF65-F5344CB8AC3E}">
        <p14:creationId xmlns:p14="http://schemas.microsoft.com/office/powerpoint/2010/main" val="2956943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8" y="188913"/>
            <a:ext cx="2160587" cy="5761037"/>
          </a:xfrm>
        </p:spPr>
        <p:txBody>
          <a:bodyPr vert="eaVert"/>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a:xfrm>
            <a:off x="250825" y="188913"/>
            <a:ext cx="6329363" cy="5761037"/>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BB9B8AD1-9A3A-43B2-A4EE-71AEB7558339}" type="slidenum">
              <a:rPr lang="en-US" altLang="zh-TW">
                <a:solidFill>
                  <a:srgbClr val="000000"/>
                </a:solidFill>
              </a:rPr>
              <a:pPr>
                <a:defRPr/>
              </a:pPr>
              <a:t>‹#›</a:t>
            </a:fld>
            <a:endParaRPr lang="en-US" altLang="zh-TW">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zh-TW">
                <a:solidFill>
                  <a:srgbClr val="000000"/>
                </a:solidFill>
              </a:rPr>
              <a:t>ShangYu SUN</a:t>
            </a:r>
          </a:p>
        </p:txBody>
      </p:sp>
    </p:spTree>
    <p:extLst>
      <p:ext uri="{BB962C8B-B14F-4D97-AF65-F5344CB8AC3E}">
        <p14:creationId xmlns:p14="http://schemas.microsoft.com/office/powerpoint/2010/main" val="1137083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777875"/>
          </a:xfrm>
        </p:spPr>
        <p:txBody>
          <a:bodyPr/>
          <a:lstStyle/>
          <a:p>
            <a:r>
              <a:rPr lang="en-US" altLang="zh-TW" smtClean="0"/>
              <a:t>Click to edit Master title style</a:t>
            </a:r>
            <a:endParaRPr lang="zh-TW" altLang="en-US"/>
          </a:p>
        </p:txBody>
      </p:sp>
      <p:sp>
        <p:nvSpPr>
          <p:cNvPr id="3" name="Content Placeholder 2"/>
          <p:cNvSpPr>
            <a:spLocks noGrp="1"/>
          </p:cNvSpPr>
          <p:nvPr>
            <p:ph sz="half" idx="1"/>
          </p:nvPr>
        </p:nvSpPr>
        <p:spPr>
          <a:xfrm>
            <a:off x="250825" y="1196975"/>
            <a:ext cx="4244975" cy="4752975"/>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Content Placeholder 3"/>
          <p:cNvSpPr>
            <a:spLocks noGrp="1"/>
          </p:cNvSpPr>
          <p:nvPr>
            <p:ph sz="quarter" idx="2"/>
          </p:nvPr>
        </p:nvSpPr>
        <p:spPr>
          <a:xfrm>
            <a:off x="4648200" y="1196975"/>
            <a:ext cx="4244975" cy="2300288"/>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Content Placeholder 4"/>
          <p:cNvSpPr>
            <a:spLocks noGrp="1"/>
          </p:cNvSpPr>
          <p:nvPr>
            <p:ph sz="quarter" idx="3"/>
          </p:nvPr>
        </p:nvSpPr>
        <p:spPr>
          <a:xfrm>
            <a:off x="4648200" y="3649663"/>
            <a:ext cx="4244975" cy="2300287"/>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6" name="Rectangle 6"/>
          <p:cNvSpPr>
            <a:spLocks noGrp="1" noChangeArrowheads="1"/>
          </p:cNvSpPr>
          <p:nvPr>
            <p:ph type="sldNum" sz="quarter" idx="10"/>
          </p:nvPr>
        </p:nvSpPr>
        <p:spPr>
          <a:ln/>
        </p:spPr>
        <p:txBody>
          <a:bodyPr/>
          <a:lstStyle>
            <a:lvl1pPr>
              <a:defRPr/>
            </a:lvl1pPr>
          </a:lstStyle>
          <a:p>
            <a:pPr>
              <a:defRPr/>
            </a:pPr>
            <a:fld id="{996DB2B5-F261-4F7B-B16F-FC44DA346F94}" type="slidenum">
              <a:rPr lang="en-US" altLang="zh-TW">
                <a:solidFill>
                  <a:srgbClr val="000000"/>
                </a:solidFill>
              </a:rPr>
              <a:pPr>
                <a:defRPr/>
              </a:pPr>
              <a:t>‹#›</a:t>
            </a:fld>
            <a:endParaRPr lang="en-US" altLang="zh-TW">
              <a:solidFill>
                <a:srgbClr val="000000"/>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r>
              <a:rPr lang="en-US" altLang="zh-TW">
                <a:solidFill>
                  <a:srgbClr val="000000"/>
                </a:solidFill>
              </a:rPr>
              <a:t>ShangYu SUN</a:t>
            </a:r>
          </a:p>
        </p:txBody>
      </p:sp>
    </p:spTree>
    <p:extLst>
      <p:ext uri="{BB962C8B-B14F-4D97-AF65-F5344CB8AC3E}">
        <p14:creationId xmlns:p14="http://schemas.microsoft.com/office/powerpoint/2010/main" val="1373925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50825" y="188913"/>
            <a:ext cx="8642350" cy="777875"/>
          </a:xfrm>
        </p:spPr>
        <p:txBody>
          <a:bodyPr/>
          <a:lstStyle/>
          <a:p>
            <a:r>
              <a:rPr lang="en-US" altLang="zh-TW" smtClean="0"/>
              <a:t>Click to edit Master title style</a:t>
            </a:r>
            <a:endParaRPr lang="zh-TW" altLang="en-US"/>
          </a:p>
        </p:txBody>
      </p:sp>
      <p:sp>
        <p:nvSpPr>
          <p:cNvPr id="3" name="Content Placeholder 2"/>
          <p:cNvSpPr>
            <a:spLocks noGrp="1"/>
          </p:cNvSpPr>
          <p:nvPr>
            <p:ph sz="quarter" idx="1"/>
          </p:nvPr>
        </p:nvSpPr>
        <p:spPr>
          <a:xfrm>
            <a:off x="250825" y="1196975"/>
            <a:ext cx="4244975" cy="2300288"/>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Content Placeholder 3"/>
          <p:cNvSpPr>
            <a:spLocks noGrp="1"/>
          </p:cNvSpPr>
          <p:nvPr>
            <p:ph sz="quarter" idx="2"/>
          </p:nvPr>
        </p:nvSpPr>
        <p:spPr>
          <a:xfrm>
            <a:off x="4648200" y="1196975"/>
            <a:ext cx="4244975" cy="2300288"/>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Content Placeholder 4"/>
          <p:cNvSpPr>
            <a:spLocks noGrp="1"/>
          </p:cNvSpPr>
          <p:nvPr>
            <p:ph sz="quarter" idx="3"/>
          </p:nvPr>
        </p:nvSpPr>
        <p:spPr>
          <a:xfrm>
            <a:off x="250825" y="3649663"/>
            <a:ext cx="4244975" cy="2300287"/>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6" name="Content Placeholder 5"/>
          <p:cNvSpPr>
            <a:spLocks noGrp="1"/>
          </p:cNvSpPr>
          <p:nvPr>
            <p:ph sz="quarter" idx="4"/>
          </p:nvPr>
        </p:nvSpPr>
        <p:spPr>
          <a:xfrm>
            <a:off x="4648200" y="3649663"/>
            <a:ext cx="4244975" cy="2300287"/>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7" name="Rectangle 6"/>
          <p:cNvSpPr>
            <a:spLocks noGrp="1" noChangeArrowheads="1"/>
          </p:cNvSpPr>
          <p:nvPr>
            <p:ph type="sldNum" sz="quarter" idx="10"/>
          </p:nvPr>
        </p:nvSpPr>
        <p:spPr>
          <a:ln/>
        </p:spPr>
        <p:txBody>
          <a:bodyPr/>
          <a:lstStyle>
            <a:lvl1pPr>
              <a:defRPr/>
            </a:lvl1pPr>
          </a:lstStyle>
          <a:p>
            <a:pPr>
              <a:defRPr/>
            </a:pPr>
            <a:fld id="{126977F1-0013-472B-B471-E355E08C73C9}" type="slidenum">
              <a:rPr lang="en-US" altLang="zh-TW">
                <a:solidFill>
                  <a:srgbClr val="000000"/>
                </a:solidFill>
              </a:rPr>
              <a:pPr>
                <a:defRPr/>
              </a:pPr>
              <a:t>‹#›</a:t>
            </a:fld>
            <a:endParaRPr lang="en-US" altLang="zh-TW">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r>
              <a:rPr lang="en-US" altLang="zh-TW">
                <a:solidFill>
                  <a:srgbClr val="000000"/>
                </a:solidFill>
              </a:rPr>
              <a:t>ShangYu SUN</a:t>
            </a:r>
          </a:p>
        </p:txBody>
      </p:sp>
    </p:spTree>
    <p:extLst>
      <p:ext uri="{BB962C8B-B14F-4D97-AF65-F5344CB8AC3E}">
        <p14:creationId xmlns:p14="http://schemas.microsoft.com/office/powerpoint/2010/main" val="42848199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015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6490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7677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5238"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981200"/>
            <a:ext cx="3806825"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5238"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981200"/>
            <a:ext cx="3806825"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4933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6143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98091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21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01320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067546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09676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0338" y="609600"/>
            <a:ext cx="1939925" cy="54784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2138" cy="5478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4101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674150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2797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15830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5238"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981200"/>
            <a:ext cx="3806825"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1555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26085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37615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8280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2559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01718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1294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0338" y="609600"/>
            <a:ext cx="1939925" cy="54784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2138" cy="5478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33609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4463" cy="11350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05238" cy="4106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3438" y="1981200"/>
            <a:ext cx="3806825" cy="4106863"/>
          </a:xfrm>
        </p:spPr>
        <p:txBody>
          <a:bodyPr/>
          <a:lstStyle/>
          <a:p>
            <a:endParaRPr lang="en-US"/>
          </a:p>
        </p:txBody>
      </p:sp>
    </p:spTree>
    <p:extLst>
      <p:ext uri="{BB962C8B-B14F-4D97-AF65-F5344CB8AC3E}">
        <p14:creationId xmlns:p14="http://schemas.microsoft.com/office/powerpoint/2010/main" val="2685146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APS "April" Meeting</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Justin Vandenbroucke: CTA</a:t>
            </a:r>
          </a:p>
        </p:txBody>
      </p:sp>
      <p:sp>
        <p:nvSpPr>
          <p:cNvPr id="6" name="Slide Number Placeholder 5"/>
          <p:cNvSpPr>
            <a:spLocks noGrp="1"/>
          </p:cNvSpPr>
          <p:nvPr>
            <p:ph type="sldNum" sz="quarter" idx="12"/>
          </p:nvPr>
        </p:nvSpPr>
        <p:spPr/>
        <p:txBody>
          <a:bodyPr/>
          <a:lstStyle>
            <a:lvl1pPr>
              <a:defRPr/>
            </a:lvl1pPr>
          </a:lstStyle>
          <a:p>
            <a:fld id="{D9C86EA4-C7DB-B54E-B158-22B569747C75}" type="slidenum">
              <a:rPr lang="en-US" altLang="en-US"/>
              <a:pPr/>
              <a:t>‹#›</a:t>
            </a:fld>
            <a:endParaRPr lang="en-US" altLang="en-US"/>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APS "April" Meeting</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Justin Vandenbroucke: CTA</a:t>
            </a:r>
          </a:p>
        </p:txBody>
      </p:sp>
      <p:sp>
        <p:nvSpPr>
          <p:cNvPr id="6" name="Slide Number Placeholder 5"/>
          <p:cNvSpPr>
            <a:spLocks noGrp="1"/>
          </p:cNvSpPr>
          <p:nvPr>
            <p:ph type="sldNum" sz="quarter" idx="12"/>
          </p:nvPr>
        </p:nvSpPr>
        <p:spPr/>
        <p:txBody>
          <a:bodyPr/>
          <a:lstStyle>
            <a:lvl1pPr>
              <a:defRPr/>
            </a:lvl1pPr>
          </a:lstStyle>
          <a:p>
            <a:fld id="{C692FB53-2B37-2744-A2C3-D5CFE9468FB4}" type="slidenum">
              <a:rPr lang="en-US" altLang="en-US"/>
              <a:pPr/>
              <a:t>‹#›</a:t>
            </a:fld>
            <a:endParaRPr lang="en-US" altLang="en-US"/>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APS "April" Meeting</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Justin Vandenbroucke: CTA</a:t>
            </a:r>
          </a:p>
        </p:txBody>
      </p:sp>
      <p:sp>
        <p:nvSpPr>
          <p:cNvPr id="6" name="Slide Number Placeholder 5"/>
          <p:cNvSpPr>
            <a:spLocks noGrp="1"/>
          </p:cNvSpPr>
          <p:nvPr>
            <p:ph type="sldNum" sz="quarter" idx="12"/>
          </p:nvPr>
        </p:nvSpPr>
        <p:spPr/>
        <p:txBody>
          <a:bodyPr/>
          <a:lstStyle>
            <a:lvl1pPr>
              <a:defRPr/>
            </a:lvl1pPr>
          </a:lstStyle>
          <a:p>
            <a:fld id="{18B3EB90-47CD-9145-8E2F-D965D011CB0F}" type="slidenum">
              <a:rPr lang="en-US" altLang="en-US"/>
              <a:pPr/>
              <a:t>‹#›</a:t>
            </a:fld>
            <a:endParaRPr lang="en-US" altLang="en-US"/>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APS "April" Meeting</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Justin Vandenbroucke: CTA</a:t>
            </a:r>
          </a:p>
        </p:txBody>
      </p:sp>
      <p:sp>
        <p:nvSpPr>
          <p:cNvPr id="7" name="Slide Number Placeholder 5"/>
          <p:cNvSpPr>
            <a:spLocks noGrp="1"/>
          </p:cNvSpPr>
          <p:nvPr>
            <p:ph type="sldNum" sz="quarter" idx="12"/>
          </p:nvPr>
        </p:nvSpPr>
        <p:spPr/>
        <p:txBody>
          <a:bodyPr/>
          <a:lstStyle>
            <a:lvl1pPr>
              <a:defRPr/>
            </a:lvl1pPr>
          </a:lstStyle>
          <a:p>
            <a:fld id="{A7F2875B-5D3D-F047-B977-9C17BB1C4D46}" type="slidenum">
              <a:rPr lang="en-US" altLang="en-US"/>
              <a:pPr/>
              <a:t>‹#›</a:t>
            </a:fld>
            <a:endParaRPr lang="en-US" altLang="en-US"/>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APS "April" Meeting</a:t>
            </a:r>
            <a:endParaRPr lang="en-US"/>
          </a:p>
        </p:txBody>
      </p:sp>
      <p:sp>
        <p:nvSpPr>
          <p:cNvPr id="8" name="Footer Placeholder 4"/>
          <p:cNvSpPr>
            <a:spLocks noGrp="1"/>
          </p:cNvSpPr>
          <p:nvPr>
            <p:ph type="ftr" sz="quarter" idx="11"/>
          </p:nvPr>
        </p:nvSpPr>
        <p:spPr/>
        <p:txBody>
          <a:bodyPr/>
          <a:lstStyle>
            <a:lvl1pPr>
              <a:defRPr/>
            </a:lvl1pPr>
          </a:lstStyle>
          <a:p>
            <a:pPr>
              <a:defRPr/>
            </a:pPr>
            <a:r>
              <a:rPr lang="en-US"/>
              <a:t>Justin Vandenbroucke: CTA</a:t>
            </a:r>
          </a:p>
        </p:txBody>
      </p:sp>
      <p:sp>
        <p:nvSpPr>
          <p:cNvPr id="9" name="Slide Number Placeholder 5"/>
          <p:cNvSpPr>
            <a:spLocks noGrp="1"/>
          </p:cNvSpPr>
          <p:nvPr>
            <p:ph type="sldNum" sz="quarter" idx="12"/>
          </p:nvPr>
        </p:nvSpPr>
        <p:spPr/>
        <p:txBody>
          <a:bodyPr/>
          <a:lstStyle>
            <a:lvl1pPr>
              <a:defRPr/>
            </a:lvl1pPr>
          </a:lstStyle>
          <a:p>
            <a:fld id="{6131CC04-6DCA-DD44-AEDD-5255B574E308}" type="slidenum">
              <a:rPr lang="en-US" altLang="en-US"/>
              <a:pPr/>
              <a:t>‹#›</a:t>
            </a:fld>
            <a:endParaRPr lang="en-US" altLang="en-US"/>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APS "April" Meeting</a:t>
            </a:r>
            <a:endParaRPr lang="en-US"/>
          </a:p>
        </p:txBody>
      </p:sp>
      <p:sp>
        <p:nvSpPr>
          <p:cNvPr id="4" name="Footer Placeholder 4"/>
          <p:cNvSpPr>
            <a:spLocks noGrp="1"/>
          </p:cNvSpPr>
          <p:nvPr>
            <p:ph type="ftr" sz="quarter" idx="11"/>
          </p:nvPr>
        </p:nvSpPr>
        <p:spPr/>
        <p:txBody>
          <a:bodyPr/>
          <a:lstStyle>
            <a:lvl1pPr>
              <a:defRPr/>
            </a:lvl1pPr>
          </a:lstStyle>
          <a:p>
            <a:pPr>
              <a:defRPr/>
            </a:pPr>
            <a:r>
              <a:rPr lang="en-US"/>
              <a:t>Justin Vandenbroucke: CTA</a:t>
            </a:r>
          </a:p>
        </p:txBody>
      </p:sp>
      <p:sp>
        <p:nvSpPr>
          <p:cNvPr id="5" name="Slide Number Placeholder 5"/>
          <p:cNvSpPr>
            <a:spLocks noGrp="1"/>
          </p:cNvSpPr>
          <p:nvPr>
            <p:ph type="sldNum" sz="quarter" idx="12"/>
          </p:nvPr>
        </p:nvSpPr>
        <p:spPr/>
        <p:txBody>
          <a:bodyPr/>
          <a:lstStyle>
            <a:lvl1pPr>
              <a:defRPr/>
            </a:lvl1pPr>
          </a:lstStyle>
          <a:p>
            <a:fld id="{C2B20D2A-ABD9-454B-B0FF-48CC9C1E2DF3}" type="slidenum">
              <a:rPr lang="en-US" altLang="en-US"/>
              <a:pPr/>
              <a:t>‹#›</a:t>
            </a:fld>
            <a:endParaRPr lang="en-US" altLang="en-US"/>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APS "April" Meeting</a:t>
            </a:r>
            <a:endParaRPr lang="en-US"/>
          </a:p>
        </p:txBody>
      </p:sp>
      <p:sp>
        <p:nvSpPr>
          <p:cNvPr id="3" name="Footer Placeholder 4"/>
          <p:cNvSpPr>
            <a:spLocks noGrp="1"/>
          </p:cNvSpPr>
          <p:nvPr>
            <p:ph type="ftr" sz="quarter" idx="11"/>
          </p:nvPr>
        </p:nvSpPr>
        <p:spPr/>
        <p:txBody>
          <a:bodyPr/>
          <a:lstStyle>
            <a:lvl1pPr>
              <a:defRPr/>
            </a:lvl1pPr>
          </a:lstStyle>
          <a:p>
            <a:pPr>
              <a:defRPr/>
            </a:pPr>
            <a:r>
              <a:rPr lang="en-US"/>
              <a:t>Justin Vandenbroucke: CTA</a:t>
            </a:r>
          </a:p>
        </p:txBody>
      </p:sp>
      <p:sp>
        <p:nvSpPr>
          <p:cNvPr id="4" name="Slide Number Placeholder 5"/>
          <p:cNvSpPr>
            <a:spLocks noGrp="1"/>
          </p:cNvSpPr>
          <p:nvPr>
            <p:ph type="sldNum" sz="quarter" idx="12"/>
          </p:nvPr>
        </p:nvSpPr>
        <p:spPr/>
        <p:txBody>
          <a:bodyPr/>
          <a:lstStyle>
            <a:lvl1pPr>
              <a:defRPr/>
            </a:lvl1pPr>
          </a:lstStyle>
          <a:p>
            <a:fld id="{60B00EBB-8A28-B741-B900-C930D9C13604}" type="slidenum">
              <a:rPr lang="en-US" altLang="en-US"/>
              <a:pPr/>
              <a:t>‹#›</a:t>
            </a:fld>
            <a:endParaRPr lang="en-US" altLang="en-US"/>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APS "April" Meeting</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Justin Vandenbroucke: CTA</a:t>
            </a:r>
          </a:p>
        </p:txBody>
      </p:sp>
      <p:sp>
        <p:nvSpPr>
          <p:cNvPr id="7" name="Slide Number Placeholder 5"/>
          <p:cNvSpPr>
            <a:spLocks noGrp="1"/>
          </p:cNvSpPr>
          <p:nvPr>
            <p:ph type="sldNum" sz="quarter" idx="12"/>
          </p:nvPr>
        </p:nvSpPr>
        <p:spPr/>
        <p:txBody>
          <a:bodyPr/>
          <a:lstStyle>
            <a:lvl1pPr>
              <a:defRPr/>
            </a:lvl1pPr>
          </a:lstStyle>
          <a:p>
            <a:fld id="{B129380C-AF20-3042-90FD-A9DEC84E0807}" type="slidenum">
              <a:rPr lang="en-US" altLang="en-US"/>
              <a:pPr/>
              <a:t>‹#›</a:t>
            </a:fld>
            <a:endParaRPr lang="en-US" altLang="en-US"/>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APS "April" Meeting</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Justin Vandenbroucke: CTA</a:t>
            </a:r>
          </a:p>
        </p:txBody>
      </p:sp>
      <p:sp>
        <p:nvSpPr>
          <p:cNvPr id="7" name="Slide Number Placeholder 5"/>
          <p:cNvSpPr>
            <a:spLocks noGrp="1"/>
          </p:cNvSpPr>
          <p:nvPr>
            <p:ph type="sldNum" sz="quarter" idx="12"/>
          </p:nvPr>
        </p:nvSpPr>
        <p:spPr/>
        <p:txBody>
          <a:bodyPr/>
          <a:lstStyle>
            <a:lvl1pPr>
              <a:defRPr/>
            </a:lvl1pPr>
          </a:lstStyle>
          <a:p>
            <a:fld id="{D5B2315B-92D4-1D42-A02D-EBD1803F7F6E}" type="slidenum">
              <a:rPr lang="en-US" altLang="en-US"/>
              <a:pPr/>
              <a:t>‹#›</a:t>
            </a:fld>
            <a:endParaRPr lang="en-US" altLang="en-US"/>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APS "April" Meeting</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Justin Vandenbroucke: CTA</a:t>
            </a:r>
          </a:p>
        </p:txBody>
      </p:sp>
      <p:sp>
        <p:nvSpPr>
          <p:cNvPr id="6" name="Slide Number Placeholder 5"/>
          <p:cNvSpPr>
            <a:spLocks noGrp="1"/>
          </p:cNvSpPr>
          <p:nvPr>
            <p:ph type="sldNum" sz="quarter" idx="12"/>
          </p:nvPr>
        </p:nvSpPr>
        <p:spPr/>
        <p:txBody>
          <a:bodyPr/>
          <a:lstStyle>
            <a:lvl1pPr>
              <a:defRPr/>
            </a:lvl1pPr>
          </a:lstStyle>
          <a:p>
            <a:fld id="{7AB4E2D8-6AEF-184B-8374-A9EB116F6984}" type="slidenum">
              <a:rPr lang="en-US" altLang="en-US"/>
              <a:pPr/>
              <a:t>‹#›</a:t>
            </a:fld>
            <a:endParaRPr lang="en-US" alt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APS "April" Meeting</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Justin Vandenbroucke: CTA</a:t>
            </a:r>
          </a:p>
        </p:txBody>
      </p:sp>
      <p:sp>
        <p:nvSpPr>
          <p:cNvPr id="6" name="Slide Number Placeholder 5"/>
          <p:cNvSpPr>
            <a:spLocks noGrp="1"/>
          </p:cNvSpPr>
          <p:nvPr>
            <p:ph type="sldNum" sz="quarter" idx="12"/>
          </p:nvPr>
        </p:nvSpPr>
        <p:spPr/>
        <p:txBody>
          <a:bodyPr/>
          <a:lstStyle>
            <a:lvl1pPr>
              <a:defRPr/>
            </a:lvl1pPr>
          </a:lstStyle>
          <a:p>
            <a:fld id="{B15BFC99-5C7A-0E41-BBA5-3FBCC1EEEFD6}" type="slidenum">
              <a:rPr lang="en-US" altLang="en-US"/>
              <a:pPr/>
              <a:t>‹#›</a:t>
            </a:fld>
            <a:endParaRPr lang="en-US" altLang="en-US"/>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Shape 17"/>
          <p:cNvSpPr>
            <a:spLocks noGrp="1"/>
          </p:cNvSpPr>
          <p:nvPr>
            <p:ph type="title"/>
          </p:nvPr>
        </p:nvSpPr>
        <p:spPr>
          <a:xfrm>
            <a:off x="669728" y="285750"/>
            <a:ext cx="7804547" cy="1491258"/>
          </a:xfrm>
          <a:prstGeom prst="rect">
            <a:avLst/>
          </a:prstGeom>
        </p:spPr>
        <p:txBody>
          <a:bodyPr lIns="0" tIns="0" rIns="0" bIns="0">
            <a:normAutofit/>
          </a:bodyPr>
          <a:lstStyle>
            <a:lvl1pPr marL="0" marR="0" defTabSz="410463">
              <a:defRPr sz="5626">
                <a:solidFill>
                  <a:srgbClr val="FFFFFF"/>
                </a:solidFill>
                <a:uFillTx/>
                <a:latin typeface="+mn-lt"/>
                <a:ea typeface="+mn-ea"/>
                <a:cs typeface="+mn-cs"/>
                <a:sym typeface="Helvetica Light"/>
              </a:defRPr>
            </a:lvl1pPr>
          </a:lstStyle>
          <a:p>
            <a:pPr lvl="0">
              <a:defRPr sz="1800">
                <a:solidFill>
                  <a:srgbClr val="000000"/>
                </a:solidFill>
              </a:defRPr>
            </a:pPr>
            <a:r>
              <a:rPr sz="5626" dirty="0">
                <a:solidFill>
                  <a:srgbClr val="FFFFFF"/>
                </a:solidFill>
              </a:rPr>
              <a:t>Title Text</a:t>
            </a:r>
          </a:p>
        </p:txBody>
      </p:sp>
    </p:spTree>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18093" indent="-318093">
              <a:spcBef>
                <a:spcPts val="600"/>
              </a:spcBef>
              <a:buFont typeface="Wingdings" charset="2"/>
              <a:buChar char="§"/>
              <a:tabLst>
                <a:tab pos="256706" algn="l"/>
              </a:tabLst>
              <a:defRPr sz="2400">
                <a:solidFill>
                  <a:schemeClr val="tx1"/>
                </a:solidFill>
              </a:defRPr>
            </a:lvl1pPr>
            <a:lvl2pPr marL="539750" indent="-263525">
              <a:buFont typeface="Wingdings" charset="2"/>
              <a:buChar char="§"/>
              <a:defRPr sz="2000">
                <a:solidFill>
                  <a:srgbClr val="4F81BD"/>
                </a:solidFill>
              </a:defRPr>
            </a:lvl2pPr>
            <a:lvl3pPr marL="776656" indent="-187470">
              <a:buFont typeface="Wingdings" charset="2"/>
              <a:buChar char="§"/>
              <a:defRPr sz="2500">
                <a:solidFill>
                  <a:schemeClr val="tx1"/>
                </a:solidFill>
              </a:defRPr>
            </a:lvl3pPr>
            <a:lvl4pPr marL="1089105" indent="-187470">
              <a:buFont typeface="Wingdings" charset="2"/>
              <a:buChar char="§"/>
              <a:defRPr sz="2500">
                <a:solidFill>
                  <a:schemeClr val="tx1"/>
                </a:solidFill>
              </a:defRPr>
            </a:lvl4pPr>
            <a:lvl5pPr marL="1401553" indent="-187470">
              <a:buFont typeface="Wingdings" charset="2"/>
              <a:buChar char="§"/>
              <a:defRPr sz="25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solidFill>
                  <a:schemeClr val="tx1"/>
                </a:solidFill>
              </a:defRPr>
            </a:lvl1pPr>
          </a:lstStyle>
          <a:p>
            <a:r>
              <a:rPr lang="en-US">
                <a:solidFill>
                  <a:prstClr val="black"/>
                </a:solidFill>
              </a:rPr>
              <a:t>CDR Template, 1 June 2015</a:t>
            </a:r>
            <a:endParaRPr lang="en-US" dirty="0">
              <a:solidFill>
                <a:prstClr val="black"/>
              </a:solidFill>
            </a:endParaRPr>
          </a:p>
        </p:txBody>
      </p:sp>
      <p:sp>
        <p:nvSpPr>
          <p:cNvPr id="5" name="Slide Number Placeholder 4"/>
          <p:cNvSpPr>
            <a:spLocks noGrp="1"/>
          </p:cNvSpPr>
          <p:nvPr>
            <p:ph type="sldNum" sz="quarter" idx="11"/>
          </p:nvPr>
        </p:nvSpPr>
        <p:spPr/>
        <p:txBody>
          <a:bodyPr/>
          <a:lstStyle>
            <a:lvl1pPr>
              <a:defRPr>
                <a:solidFill>
                  <a:schemeClr val="tx1"/>
                </a:solidFill>
              </a:defRPr>
            </a:lvl1pPr>
          </a:lstStyle>
          <a:p>
            <a:fld id="{EEFA09CC-F525-7847-8CCD-5DF4528B56E1}" type="slidenum">
              <a:rPr lang="en-US" smtClean="0">
                <a:solidFill>
                  <a:prstClr val="black"/>
                </a:solidFill>
              </a:rPr>
              <a:pPr/>
              <a:t>‹#›</a:t>
            </a:fld>
            <a:endParaRPr lang="en-US">
              <a:solidFill>
                <a:prstClr val="black"/>
              </a:solidFill>
            </a:endParaRPr>
          </a:p>
        </p:txBody>
      </p:sp>
    </p:spTree>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74" indent="0">
              <a:buNone/>
              <a:defRPr sz="1300"/>
            </a:lvl2pPr>
            <a:lvl3pPr marL="642750" indent="0">
              <a:buNone/>
              <a:defRPr sz="1100"/>
            </a:lvl3pPr>
            <a:lvl4pPr marL="964124" indent="0">
              <a:buNone/>
              <a:defRPr sz="1000"/>
            </a:lvl4pPr>
            <a:lvl5pPr marL="1285500" indent="0">
              <a:buNone/>
              <a:defRPr sz="1000"/>
            </a:lvl5pPr>
            <a:lvl6pPr marL="1606877" indent="0">
              <a:buNone/>
              <a:defRPr sz="1000"/>
            </a:lvl6pPr>
            <a:lvl7pPr marL="1928250" indent="0">
              <a:buNone/>
              <a:defRPr sz="1000"/>
            </a:lvl7pPr>
            <a:lvl8pPr marL="2249626" indent="0">
              <a:buNone/>
              <a:defRPr sz="1000"/>
            </a:lvl8pPr>
            <a:lvl9pPr marL="2571001" indent="0">
              <a:buNone/>
              <a:defRPr sz="1000"/>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black">
                    <a:tint val="75000"/>
                  </a:prstClr>
                </a:solidFill>
              </a:rPr>
              <a:t>CDR Template, 1 June 2015</a:t>
            </a:r>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1836"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solidFill>
                  <a:prstClr val="black">
                    <a:tint val="75000"/>
                  </a:prstClr>
                </a:solidFill>
              </a:rPr>
              <a:t>CDR Template, 1 June 2015</a:t>
            </a:r>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74" indent="0">
              <a:buNone/>
              <a:defRPr sz="1400" b="1"/>
            </a:lvl2pPr>
            <a:lvl3pPr marL="642750" indent="0">
              <a:buNone/>
              <a:defRPr sz="1300" b="1"/>
            </a:lvl3pPr>
            <a:lvl4pPr marL="964124" indent="0">
              <a:buNone/>
              <a:defRPr sz="1100" b="1"/>
            </a:lvl4pPr>
            <a:lvl5pPr marL="1285500" indent="0">
              <a:buNone/>
              <a:defRPr sz="1100" b="1"/>
            </a:lvl5pPr>
            <a:lvl6pPr marL="1606877" indent="0">
              <a:buNone/>
              <a:defRPr sz="1100" b="1"/>
            </a:lvl6pPr>
            <a:lvl7pPr marL="1928250" indent="0">
              <a:buNone/>
              <a:defRPr sz="1100" b="1"/>
            </a:lvl7pPr>
            <a:lvl8pPr marL="2249626" indent="0">
              <a:buNone/>
              <a:defRPr sz="1100" b="1"/>
            </a:lvl8pPr>
            <a:lvl9pPr marL="2571001"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74" indent="0">
              <a:buNone/>
              <a:defRPr sz="1400" b="1"/>
            </a:lvl2pPr>
            <a:lvl3pPr marL="642750" indent="0">
              <a:buNone/>
              <a:defRPr sz="1300" b="1"/>
            </a:lvl3pPr>
            <a:lvl4pPr marL="964124" indent="0">
              <a:buNone/>
              <a:defRPr sz="1100" b="1"/>
            </a:lvl4pPr>
            <a:lvl5pPr marL="1285500" indent="0">
              <a:buNone/>
              <a:defRPr sz="1100" b="1"/>
            </a:lvl5pPr>
            <a:lvl6pPr marL="1606877" indent="0">
              <a:buNone/>
              <a:defRPr sz="1100" b="1"/>
            </a:lvl6pPr>
            <a:lvl7pPr marL="1928250" indent="0">
              <a:buNone/>
              <a:defRPr sz="1100" b="1"/>
            </a:lvl7pPr>
            <a:lvl8pPr marL="2249626" indent="0">
              <a:buNone/>
              <a:defRPr sz="1100" b="1"/>
            </a:lvl8pPr>
            <a:lvl9pPr marL="2571001"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p>
            <a:r>
              <a:rPr lang="en-US">
                <a:solidFill>
                  <a:prstClr val="black">
                    <a:tint val="75000"/>
                  </a:prstClr>
                </a:solidFill>
              </a:rPr>
              <a:t>CDR Template, 1 June 2015</a:t>
            </a:r>
            <a:endParaRPr lang="en-US" dirty="0">
              <a:solidFill>
                <a:prstClr val="black">
                  <a:tint val="75000"/>
                </a:prstClr>
              </a:solidFill>
            </a:endParaRPr>
          </a:p>
        </p:txBody>
      </p:sp>
      <p:sp>
        <p:nvSpPr>
          <p:cNvPr id="8" name="Slide Number Placeholder 7"/>
          <p:cNvSpPr>
            <a:spLocks noGrp="1"/>
          </p:cNvSpPr>
          <p:nvPr>
            <p:ph type="sldNum" sz="quarter" idx="11"/>
          </p:nvPr>
        </p:nvSpPr>
        <p:spPr/>
        <p:txBody>
          <a:bodyPr/>
          <a:lstStyle/>
          <a:p>
            <a:fld id="{EEFA09CC-F525-7847-8CCD-5DF4528B56E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solidFill>
                  <a:prstClr val="black">
                    <a:tint val="75000"/>
                  </a:prstClr>
                </a:solidFill>
              </a:rPr>
              <a:t>CDR Template, 1 June 2015</a:t>
            </a:r>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EEFA09CC-F525-7847-8CCD-5DF4528B56E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solidFill>
                  <a:prstClr val="black">
                    <a:tint val="75000"/>
                  </a:prstClr>
                </a:solidFill>
              </a:rPr>
              <a:t>CDR Template, 1 June 2015</a:t>
            </a:r>
            <a:endParaRPr lang="en-US" dirty="0">
              <a:solidFill>
                <a:prstClr val="black">
                  <a:tint val="75000"/>
                </a:prstClr>
              </a:solidFill>
            </a:endParaRPr>
          </a:p>
        </p:txBody>
      </p:sp>
      <p:sp>
        <p:nvSpPr>
          <p:cNvPr id="3" name="Slide Number Placeholder 2"/>
          <p:cNvSpPr>
            <a:spLocks noGrp="1"/>
          </p:cNvSpPr>
          <p:nvPr>
            <p:ph type="sldNum" sz="quarter" idx="11"/>
          </p:nvPr>
        </p:nvSpPr>
        <p:spPr/>
        <p:txBody>
          <a:bodyPr/>
          <a:lstStyle/>
          <a:p>
            <a:fld id="{EEFA09CC-F525-7847-8CCD-5DF4528B56E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2" y="273478"/>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2" y="1435448"/>
            <a:ext cx="3008189" cy="4690318"/>
          </a:xfrm>
        </p:spPr>
        <p:txBody>
          <a:bodyPr/>
          <a:lstStyle>
            <a:lvl1pPr marL="0" indent="0">
              <a:buNone/>
              <a:defRPr sz="1000"/>
            </a:lvl1pPr>
            <a:lvl2pPr marL="321374" indent="0">
              <a:buNone/>
              <a:defRPr sz="800"/>
            </a:lvl2pPr>
            <a:lvl3pPr marL="642750" indent="0">
              <a:buNone/>
              <a:defRPr sz="700"/>
            </a:lvl3pPr>
            <a:lvl4pPr marL="964124" indent="0">
              <a:buNone/>
              <a:defRPr sz="600"/>
            </a:lvl4pPr>
            <a:lvl5pPr marL="1285500" indent="0">
              <a:buNone/>
              <a:defRPr sz="600"/>
            </a:lvl5pPr>
            <a:lvl6pPr marL="1606877" indent="0">
              <a:buNone/>
              <a:defRPr sz="600"/>
            </a:lvl6pPr>
            <a:lvl7pPr marL="1928250" indent="0">
              <a:buNone/>
              <a:defRPr sz="600"/>
            </a:lvl7pPr>
            <a:lvl8pPr marL="2249626" indent="0">
              <a:buNone/>
              <a:defRPr sz="600"/>
            </a:lvl8pPr>
            <a:lvl9pPr marL="2571001" indent="0">
              <a:buNone/>
              <a:defRPr sz="600"/>
            </a:lvl9pPr>
          </a:lstStyle>
          <a:p>
            <a:pPr lvl="0"/>
            <a:r>
              <a:rPr lang="en-US"/>
              <a:t>Click to edit Master text styles</a:t>
            </a:r>
          </a:p>
        </p:txBody>
      </p:sp>
      <p:sp>
        <p:nvSpPr>
          <p:cNvPr id="5" name="Footer Placeholder 4"/>
          <p:cNvSpPr>
            <a:spLocks noGrp="1"/>
          </p:cNvSpPr>
          <p:nvPr>
            <p:ph type="ftr" sz="quarter" idx="10"/>
          </p:nvPr>
        </p:nvSpPr>
        <p:spPr/>
        <p:txBody>
          <a:bodyPr/>
          <a:lstStyle/>
          <a:p>
            <a:r>
              <a:rPr lang="en-US">
                <a:solidFill>
                  <a:prstClr val="black">
                    <a:tint val="75000"/>
                  </a:prstClr>
                </a:solidFill>
              </a:rPr>
              <a:t>CDR Template, 1 June 2015</a:t>
            </a:r>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0"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0" y="612800"/>
            <a:ext cx="5486177" cy="4114354"/>
          </a:xfrm>
        </p:spPr>
        <p:txBody>
          <a:bodyPr/>
          <a:lstStyle>
            <a:lvl1pPr marL="0" indent="0">
              <a:buNone/>
              <a:defRPr sz="2200"/>
            </a:lvl1pPr>
            <a:lvl2pPr marL="321374" indent="0">
              <a:buNone/>
              <a:defRPr sz="2000"/>
            </a:lvl2pPr>
            <a:lvl3pPr marL="642750" indent="0">
              <a:buNone/>
              <a:defRPr sz="1700"/>
            </a:lvl3pPr>
            <a:lvl4pPr marL="964124" indent="0">
              <a:buNone/>
              <a:defRPr sz="1400"/>
            </a:lvl4pPr>
            <a:lvl5pPr marL="1285500" indent="0">
              <a:buNone/>
              <a:defRPr sz="1400"/>
            </a:lvl5pPr>
            <a:lvl6pPr marL="1606877" indent="0">
              <a:buNone/>
              <a:defRPr sz="1400"/>
            </a:lvl6pPr>
            <a:lvl7pPr marL="1928250" indent="0">
              <a:buNone/>
              <a:defRPr sz="1400"/>
            </a:lvl7pPr>
            <a:lvl8pPr marL="2249626" indent="0">
              <a:buNone/>
              <a:defRPr sz="1400"/>
            </a:lvl8pPr>
            <a:lvl9pPr marL="2571001" indent="0">
              <a:buNone/>
              <a:defRPr sz="1400"/>
            </a:lvl9pPr>
          </a:lstStyle>
          <a:p>
            <a:pPr lvl="0"/>
            <a:endParaRPr lang="en-US" noProof="0">
              <a:sym typeface="Helvetica Neue" charset="0"/>
            </a:endParaRPr>
          </a:p>
        </p:txBody>
      </p:sp>
      <p:sp>
        <p:nvSpPr>
          <p:cNvPr id="4" name="Text Placeholder 3"/>
          <p:cNvSpPr>
            <a:spLocks noGrp="1"/>
          </p:cNvSpPr>
          <p:nvPr>
            <p:ph type="body" sz="half" idx="2"/>
          </p:nvPr>
        </p:nvSpPr>
        <p:spPr>
          <a:xfrm>
            <a:off x="1792640" y="5367860"/>
            <a:ext cx="5486177" cy="804788"/>
          </a:xfrm>
        </p:spPr>
        <p:txBody>
          <a:bodyPr/>
          <a:lstStyle>
            <a:lvl1pPr marL="0" indent="0">
              <a:buNone/>
              <a:defRPr sz="1000"/>
            </a:lvl1pPr>
            <a:lvl2pPr marL="321374" indent="0">
              <a:buNone/>
              <a:defRPr sz="800"/>
            </a:lvl2pPr>
            <a:lvl3pPr marL="642750" indent="0">
              <a:buNone/>
              <a:defRPr sz="700"/>
            </a:lvl3pPr>
            <a:lvl4pPr marL="964124" indent="0">
              <a:buNone/>
              <a:defRPr sz="600"/>
            </a:lvl4pPr>
            <a:lvl5pPr marL="1285500" indent="0">
              <a:buNone/>
              <a:defRPr sz="600"/>
            </a:lvl5pPr>
            <a:lvl6pPr marL="1606877" indent="0">
              <a:buNone/>
              <a:defRPr sz="600"/>
            </a:lvl6pPr>
            <a:lvl7pPr marL="1928250" indent="0">
              <a:buNone/>
              <a:defRPr sz="600"/>
            </a:lvl7pPr>
            <a:lvl8pPr marL="2249626" indent="0">
              <a:buNone/>
              <a:defRPr sz="600"/>
            </a:lvl8pPr>
            <a:lvl9pPr marL="2571001" indent="0">
              <a:buNone/>
              <a:defRPr sz="600"/>
            </a:lvl9pPr>
          </a:lstStyle>
          <a:p>
            <a:pPr lvl="0"/>
            <a:r>
              <a:rPr lang="en-US"/>
              <a:t>Click to edit Master text styles</a:t>
            </a:r>
          </a:p>
        </p:txBody>
      </p:sp>
      <p:sp>
        <p:nvSpPr>
          <p:cNvPr id="5" name="Footer Placeholder 4"/>
          <p:cNvSpPr>
            <a:spLocks noGrp="1"/>
          </p:cNvSpPr>
          <p:nvPr>
            <p:ph type="ftr" sz="quarter" idx="10"/>
          </p:nvPr>
        </p:nvSpPr>
        <p:spPr/>
        <p:txBody>
          <a:bodyPr/>
          <a:lstStyle/>
          <a:p>
            <a:r>
              <a:rPr lang="en-US">
                <a:solidFill>
                  <a:prstClr val="black">
                    <a:tint val="75000"/>
                  </a:prstClr>
                </a:solidFill>
              </a:rPr>
              <a:t>CDR Template, 1 June 2015</a:t>
            </a:r>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r>
              <a:rPr lang="en-US">
                <a:solidFill>
                  <a:prstClr val="black">
                    <a:tint val="75000"/>
                  </a:prstClr>
                </a:solidFill>
              </a:rPr>
              <a:t>CDR Template, 1 June 2015</a:t>
            </a:r>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082" y="232177"/>
            <a:ext cx="2085082" cy="601860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1836" y="232177"/>
            <a:ext cx="6148090" cy="60186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r>
              <a:rPr lang="en-US">
                <a:solidFill>
                  <a:prstClr val="black">
                    <a:tint val="75000"/>
                  </a:prstClr>
                </a:solidFill>
              </a:rPr>
              <a:t>CDR Template, 1 June 2015</a:t>
            </a:r>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41406"/>
            <a:ext cx="7772400" cy="1759045"/>
          </a:xfrm>
        </p:spPr>
        <p:txBody>
          <a:bodyPr anchor="t">
            <a:normAutofit/>
          </a:bodyPr>
          <a:lstStyle>
            <a:lvl1pPr>
              <a:defRPr sz="3600"/>
            </a:lvl1pPr>
          </a:lstStyle>
          <a:p>
            <a:r>
              <a:rPr lang="de-DE" dirty="0" smtClean="0"/>
              <a:t>Click </a:t>
            </a:r>
            <a:r>
              <a:rPr lang="de-DE" dirty="0" err="1" smtClean="0"/>
              <a:t>to</a:t>
            </a:r>
            <a:r>
              <a:rPr lang="de-DE" dirty="0" smtClean="0"/>
              <a:t> </a:t>
            </a:r>
            <a:r>
              <a:rPr lang="de-DE" dirty="0" err="1" smtClean="0"/>
              <a:t>edit</a:t>
            </a:r>
            <a:r>
              <a:rPr lang="de-DE" dirty="0" smtClean="0"/>
              <a:t> Master title style</a:t>
            </a:r>
            <a:endParaRPr lang="en-US" dirty="0"/>
          </a:p>
        </p:txBody>
      </p:sp>
      <p:sp>
        <p:nvSpPr>
          <p:cNvPr id="3" name="Subtitle 2"/>
          <p:cNvSpPr>
            <a:spLocks noGrp="1"/>
          </p:cNvSpPr>
          <p:nvPr>
            <p:ph type="subTitle" idx="1"/>
          </p:nvPr>
        </p:nvSpPr>
        <p:spPr>
          <a:xfrm>
            <a:off x="681120" y="3886200"/>
            <a:ext cx="6400800" cy="1391397"/>
          </a:xfrm>
        </p:spPr>
        <p:txBody>
          <a:bodyPr/>
          <a:lstStyle>
            <a:lvl1pPr marL="0" indent="0" algn="l">
              <a:buNone/>
              <a:defRPr sz="2000" baseline="0">
                <a:solidFill>
                  <a:srgbClr val="111D3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subtitle</a:t>
            </a:r>
            <a:r>
              <a:rPr lang="de-DE" dirty="0" smtClean="0"/>
              <a:t> style</a:t>
            </a:r>
          </a:p>
          <a:p>
            <a:endParaRPr lang="de-DE" dirty="0" smtClean="0"/>
          </a:p>
          <a:p>
            <a:r>
              <a:rPr lang="de-DE" dirty="0" smtClean="0"/>
              <a:t>SPEAKER NAME</a:t>
            </a:r>
          </a:p>
          <a:p>
            <a:endParaRPr lang="de-DE" dirty="0" smtClean="0"/>
          </a:p>
        </p:txBody>
      </p:sp>
      <p:sp>
        <p:nvSpPr>
          <p:cNvPr id="4" name="Date Placeholder 3"/>
          <p:cNvSpPr>
            <a:spLocks noGrp="1"/>
          </p:cNvSpPr>
          <p:nvPr>
            <p:ph type="dt" sz="half" idx="10"/>
          </p:nvPr>
        </p:nvSpPr>
        <p:spPr/>
        <p:txBody>
          <a:bodyPr/>
          <a:lstStyle/>
          <a:p>
            <a:fld id="{1F941917-7D80-5845-BBA1-26E8FC06F98A}" type="datetimeFigureOut">
              <a:rPr lang="en-US" smtClean="0">
                <a:solidFill>
                  <a:srgbClr val="00204E">
                    <a:tint val="75000"/>
                  </a:srgbClr>
                </a:solidFill>
              </a:rPr>
              <a:pPr/>
              <a:t>5/6/17</a:t>
            </a:fld>
            <a:endParaRPr lang="en-US">
              <a:solidFill>
                <a:srgbClr val="00204E">
                  <a:tint val="75000"/>
                </a:srgbClr>
              </a:solidFill>
            </a:endParaRPr>
          </a:p>
        </p:txBody>
      </p:sp>
      <p:sp>
        <p:nvSpPr>
          <p:cNvPr id="5" name="Footer Placeholder 4"/>
          <p:cNvSpPr>
            <a:spLocks noGrp="1"/>
          </p:cNvSpPr>
          <p:nvPr>
            <p:ph type="ftr" sz="quarter" idx="11"/>
          </p:nvPr>
        </p:nvSpPr>
        <p:spPr/>
        <p:txBody>
          <a:bodyPr/>
          <a:lstStyle/>
          <a:p>
            <a:endParaRPr lang="en-US">
              <a:solidFill>
                <a:srgbClr val="00204E">
                  <a:tint val="75000"/>
                </a:srgbClr>
              </a:solidFill>
            </a:endParaRPr>
          </a:p>
        </p:txBody>
      </p:sp>
      <p:sp>
        <p:nvSpPr>
          <p:cNvPr id="6" name="Slide Number Placeholder 5"/>
          <p:cNvSpPr>
            <a:spLocks noGrp="1"/>
          </p:cNvSpPr>
          <p:nvPr>
            <p:ph type="sldNum" sz="quarter" idx="12"/>
          </p:nvPr>
        </p:nvSpPr>
        <p:spPr/>
        <p:txBody>
          <a:bodyPr/>
          <a:lstStyle/>
          <a:p>
            <a:fld id="{19A9FCDA-B809-C440-BD62-3E96D0DA3F33}" type="slidenum">
              <a:rPr lang="en-US" smtClean="0">
                <a:solidFill>
                  <a:srgbClr val="00204E">
                    <a:tint val="75000"/>
                  </a:srgbClr>
                </a:solidFill>
              </a:rPr>
              <a:pPr/>
              <a:t>‹#›</a:t>
            </a:fld>
            <a:endParaRPr lang="en-US">
              <a:solidFill>
                <a:srgbClr val="00204E">
                  <a:tint val="75000"/>
                </a:srgbClr>
              </a:solidFill>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1F941917-7D80-5845-BBA1-26E8FC06F98A}" type="datetimeFigureOut">
              <a:rPr lang="en-US" smtClean="0">
                <a:solidFill>
                  <a:srgbClr val="00204E">
                    <a:tint val="75000"/>
                  </a:srgbClr>
                </a:solidFill>
              </a:rPr>
              <a:pPr/>
              <a:t>5/6/17</a:t>
            </a:fld>
            <a:endParaRPr lang="en-US">
              <a:solidFill>
                <a:srgbClr val="00204E">
                  <a:tint val="75000"/>
                </a:srgbClr>
              </a:solidFill>
            </a:endParaRPr>
          </a:p>
        </p:txBody>
      </p:sp>
      <p:sp>
        <p:nvSpPr>
          <p:cNvPr id="5" name="Footer Placeholder 4"/>
          <p:cNvSpPr>
            <a:spLocks noGrp="1"/>
          </p:cNvSpPr>
          <p:nvPr>
            <p:ph type="ftr" sz="quarter" idx="11"/>
          </p:nvPr>
        </p:nvSpPr>
        <p:spPr/>
        <p:txBody>
          <a:bodyPr/>
          <a:lstStyle/>
          <a:p>
            <a:endParaRPr lang="en-US">
              <a:solidFill>
                <a:srgbClr val="00204E">
                  <a:tint val="75000"/>
                </a:srgbClr>
              </a:solidFill>
            </a:endParaRPr>
          </a:p>
        </p:txBody>
      </p:sp>
      <p:sp>
        <p:nvSpPr>
          <p:cNvPr id="6" name="Slide Number Placeholder 5"/>
          <p:cNvSpPr>
            <a:spLocks noGrp="1"/>
          </p:cNvSpPr>
          <p:nvPr>
            <p:ph type="sldNum" sz="quarter" idx="12"/>
          </p:nvPr>
        </p:nvSpPr>
        <p:spPr>
          <a:xfrm>
            <a:off x="7010398" y="6490821"/>
            <a:ext cx="2133600" cy="365125"/>
          </a:xfrm>
        </p:spPr>
        <p:txBody>
          <a:bodyPr/>
          <a:lstStyle/>
          <a:p>
            <a:fld id="{19A9FCDA-B809-C440-BD62-3E96D0DA3F33}" type="slidenum">
              <a:rPr lang="en-US" smtClean="0">
                <a:solidFill>
                  <a:srgbClr val="00204E">
                    <a:tint val="75000"/>
                  </a:srgbClr>
                </a:solidFill>
              </a:rPr>
              <a:pPr/>
              <a:t>‹#›</a:t>
            </a:fld>
            <a:endParaRPr lang="en-US">
              <a:solidFill>
                <a:srgbClr val="00204E">
                  <a:tint val="75000"/>
                </a:srgbClr>
              </a:solidFill>
            </a:endParaRPr>
          </a:p>
        </p:txBody>
      </p:sp>
      <p:pic>
        <p:nvPicPr>
          <p:cNvPr id="7" name="Picture 6" descr="CTA_Logo_Template_RGB2.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558096" y="177497"/>
            <a:ext cx="1549631" cy="935997"/>
          </a:xfrm>
          <a:prstGeom prst="rect">
            <a:avLst/>
          </a:prstGeom>
        </p:spPr>
      </p:pic>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1146" y="238615"/>
            <a:ext cx="6818312" cy="824083"/>
          </a:xfrm>
        </p:spPr>
        <p:txBody>
          <a:bodyPr/>
          <a:lstStyle/>
          <a:p>
            <a:r>
              <a:rPr lang="de-DE" dirty="0" smtClean="0"/>
              <a:t>Click </a:t>
            </a:r>
            <a:r>
              <a:rPr lang="de-DE" dirty="0" err="1" smtClean="0"/>
              <a:t>to</a:t>
            </a:r>
            <a:r>
              <a:rPr lang="de-DE" dirty="0" smtClean="0"/>
              <a:t> </a:t>
            </a:r>
            <a:r>
              <a:rPr lang="de-DE" dirty="0" err="1" smtClean="0"/>
              <a:t>edit</a:t>
            </a:r>
            <a:r>
              <a:rPr lang="de-DE" dirty="0" smtClean="0"/>
              <a:t> Master title style</a:t>
            </a:r>
            <a:endParaRPr lang="en-US" dirty="0"/>
          </a:p>
        </p:txBody>
      </p:sp>
      <p:sp>
        <p:nvSpPr>
          <p:cNvPr id="3" name="Content Placeholder 2"/>
          <p:cNvSpPr>
            <a:spLocks noGrp="1"/>
          </p:cNvSpPr>
          <p:nvPr>
            <p:ph sz="half" idx="1"/>
          </p:nvPr>
        </p:nvSpPr>
        <p:spPr>
          <a:xfrm>
            <a:off x="629820" y="1644067"/>
            <a:ext cx="4038600" cy="3394075"/>
          </a:xfrm>
        </p:spPr>
        <p:txBody>
          <a:bodyPr/>
          <a:lstStyle>
            <a:lvl1pPr>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en-US" dirty="0"/>
          </a:p>
        </p:txBody>
      </p:sp>
      <p:sp>
        <p:nvSpPr>
          <p:cNvPr id="4" name="Content Placeholder 3"/>
          <p:cNvSpPr>
            <a:spLocks noGrp="1"/>
          </p:cNvSpPr>
          <p:nvPr>
            <p:ph sz="half" idx="2"/>
          </p:nvPr>
        </p:nvSpPr>
        <p:spPr>
          <a:xfrm>
            <a:off x="4820820" y="1644067"/>
            <a:ext cx="4038600" cy="3394075"/>
          </a:xfrm>
        </p:spPr>
        <p:txBody>
          <a:bodyPr/>
          <a:lstStyle>
            <a:lvl1pPr>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en-US" dirty="0"/>
          </a:p>
        </p:txBody>
      </p:sp>
      <p:sp>
        <p:nvSpPr>
          <p:cNvPr id="5" name="Date Placeholder 4"/>
          <p:cNvSpPr>
            <a:spLocks noGrp="1"/>
          </p:cNvSpPr>
          <p:nvPr>
            <p:ph type="dt" sz="half" idx="10"/>
          </p:nvPr>
        </p:nvSpPr>
        <p:spPr/>
        <p:txBody>
          <a:bodyPr/>
          <a:lstStyle/>
          <a:p>
            <a:fld id="{1F941917-7D80-5845-BBA1-26E8FC06F98A}" type="datetimeFigureOut">
              <a:rPr lang="en-US" smtClean="0">
                <a:solidFill>
                  <a:srgbClr val="00204E">
                    <a:tint val="75000"/>
                  </a:srgbClr>
                </a:solidFill>
              </a:rPr>
              <a:pPr/>
              <a:t>5/6/17</a:t>
            </a:fld>
            <a:endParaRPr lang="en-US">
              <a:solidFill>
                <a:srgbClr val="00204E">
                  <a:tint val="75000"/>
                </a:srgbClr>
              </a:solidFill>
            </a:endParaRPr>
          </a:p>
        </p:txBody>
      </p:sp>
      <p:sp>
        <p:nvSpPr>
          <p:cNvPr id="6" name="Footer Placeholder 5"/>
          <p:cNvSpPr>
            <a:spLocks noGrp="1"/>
          </p:cNvSpPr>
          <p:nvPr>
            <p:ph type="ftr" sz="quarter" idx="11"/>
          </p:nvPr>
        </p:nvSpPr>
        <p:spPr/>
        <p:txBody>
          <a:bodyPr/>
          <a:lstStyle/>
          <a:p>
            <a:endParaRPr lang="en-US">
              <a:solidFill>
                <a:srgbClr val="00204E">
                  <a:tint val="75000"/>
                </a:srgbClr>
              </a:solidFill>
            </a:endParaRPr>
          </a:p>
        </p:txBody>
      </p:sp>
      <p:sp>
        <p:nvSpPr>
          <p:cNvPr id="7" name="Slide Number Placeholder 6"/>
          <p:cNvSpPr>
            <a:spLocks noGrp="1"/>
          </p:cNvSpPr>
          <p:nvPr>
            <p:ph type="sldNum" sz="quarter" idx="12"/>
          </p:nvPr>
        </p:nvSpPr>
        <p:spPr/>
        <p:txBody>
          <a:bodyPr/>
          <a:lstStyle/>
          <a:p>
            <a:fld id="{19A9FCDA-B809-C440-BD62-3E96D0DA3F33}" type="slidenum">
              <a:rPr lang="en-US" smtClean="0">
                <a:solidFill>
                  <a:srgbClr val="00204E">
                    <a:tint val="75000"/>
                  </a:srgbClr>
                </a:solidFill>
              </a:rPr>
              <a:pPr/>
              <a:t>‹#›</a:t>
            </a:fld>
            <a:endParaRPr lang="en-US">
              <a:solidFill>
                <a:srgbClr val="00204E">
                  <a:tint val="75000"/>
                </a:srgbClr>
              </a:solidFill>
            </a:endParaRPr>
          </a:p>
        </p:txBody>
      </p:sp>
      <p:pic>
        <p:nvPicPr>
          <p:cNvPr id="9" name="Picture 8" descr="CTA_Logo_Template_RGB2.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558096" y="177497"/>
            <a:ext cx="1549631" cy="935997"/>
          </a:xfrm>
          <a:prstGeom prst="rect">
            <a:avLst/>
          </a:prstGeom>
        </p:spPr>
      </p:pic>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80571"/>
            <a:ext cx="7002257" cy="974887"/>
          </a:xfrm>
        </p:spPr>
        <p:txBody>
          <a:bodyPr/>
          <a:lstStyle>
            <a:lvl1pPr>
              <a:defRPr/>
            </a:lvl1pPr>
          </a:lstStyle>
          <a:p>
            <a:r>
              <a:rPr lang="de-DE"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en-US" dirty="0"/>
          </a:p>
        </p:txBody>
      </p:sp>
      <p:sp>
        <p:nvSpPr>
          <p:cNvPr id="5" name="Text Placeholder 4"/>
          <p:cNvSpPr>
            <a:spLocks noGrp="1"/>
          </p:cNvSpPr>
          <p:nvPr>
            <p:ph type="body" sz="quarter" idx="3"/>
          </p:nvPr>
        </p:nvSpPr>
        <p:spPr>
          <a:xfrm>
            <a:off x="4645027" y="1535113"/>
            <a:ext cx="4041775" cy="639763"/>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p:txBody>
      </p:sp>
      <p:sp>
        <p:nvSpPr>
          <p:cNvPr id="6" name="Content Placeholder 5"/>
          <p:cNvSpPr>
            <a:spLocks noGrp="1"/>
          </p:cNvSpPr>
          <p:nvPr>
            <p:ph sz="quarter" idx="4"/>
          </p:nvPr>
        </p:nvSpPr>
        <p:spPr>
          <a:xfrm>
            <a:off x="4645027"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en-US" dirty="0"/>
          </a:p>
        </p:txBody>
      </p:sp>
      <p:sp>
        <p:nvSpPr>
          <p:cNvPr id="7" name="Date Placeholder 6"/>
          <p:cNvSpPr>
            <a:spLocks noGrp="1"/>
          </p:cNvSpPr>
          <p:nvPr>
            <p:ph type="dt" sz="half" idx="10"/>
          </p:nvPr>
        </p:nvSpPr>
        <p:spPr/>
        <p:txBody>
          <a:bodyPr/>
          <a:lstStyle/>
          <a:p>
            <a:fld id="{1F941917-7D80-5845-BBA1-26E8FC06F98A}" type="datetimeFigureOut">
              <a:rPr lang="en-US" smtClean="0">
                <a:solidFill>
                  <a:srgbClr val="00204E">
                    <a:tint val="75000"/>
                  </a:srgbClr>
                </a:solidFill>
              </a:rPr>
              <a:pPr/>
              <a:t>5/6/17</a:t>
            </a:fld>
            <a:endParaRPr lang="en-US">
              <a:solidFill>
                <a:srgbClr val="00204E">
                  <a:tint val="75000"/>
                </a:srgbClr>
              </a:solidFill>
            </a:endParaRPr>
          </a:p>
        </p:txBody>
      </p:sp>
      <p:sp>
        <p:nvSpPr>
          <p:cNvPr id="8" name="Footer Placeholder 7"/>
          <p:cNvSpPr>
            <a:spLocks noGrp="1"/>
          </p:cNvSpPr>
          <p:nvPr>
            <p:ph type="ftr" sz="quarter" idx="11"/>
          </p:nvPr>
        </p:nvSpPr>
        <p:spPr/>
        <p:txBody>
          <a:bodyPr/>
          <a:lstStyle/>
          <a:p>
            <a:endParaRPr lang="en-US">
              <a:solidFill>
                <a:srgbClr val="00204E">
                  <a:tint val="75000"/>
                </a:srgbClr>
              </a:solidFill>
            </a:endParaRPr>
          </a:p>
        </p:txBody>
      </p:sp>
      <p:sp>
        <p:nvSpPr>
          <p:cNvPr id="9" name="Slide Number Placeholder 8"/>
          <p:cNvSpPr>
            <a:spLocks noGrp="1"/>
          </p:cNvSpPr>
          <p:nvPr>
            <p:ph type="sldNum" sz="quarter" idx="12"/>
          </p:nvPr>
        </p:nvSpPr>
        <p:spPr/>
        <p:txBody>
          <a:bodyPr/>
          <a:lstStyle/>
          <a:p>
            <a:fld id="{19A9FCDA-B809-C440-BD62-3E96D0DA3F33}" type="slidenum">
              <a:rPr lang="en-US" smtClean="0">
                <a:solidFill>
                  <a:srgbClr val="00204E">
                    <a:tint val="75000"/>
                  </a:srgbClr>
                </a:solidFill>
              </a:rPr>
              <a:pPr/>
              <a:t>‹#›</a:t>
            </a:fld>
            <a:endParaRPr lang="en-US">
              <a:solidFill>
                <a:srgbClr val="00204E">
                  <a:tint val="75000"/>
                </a:srgbClr>
              </a:solidFill>
            </a:endParaRPr>
          </a:p>
        </p:txBody>
      </p:sp>
      <p:pic>
        <p:nvPicPr>
          <p:cNvPr id="10" name="Picture 9" descr="CTA_Logo_Template_RGB2.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558096" y="177497"/>
            <a:ext cx="1549631" cy="935997"/>
          </a:xfrm>
          <a:prstGeom prst="rect">
            <a:avLst/>
          </a:prstGeom>
        </p:spPr>
      </p:pic>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41146" y="238615"/>
            <a:ext cx="6818312" cy="824083"/>
          </a:xfrm>
        </p:spPr>
        <p:txBody>
          <a:bodyPr/>
          <a:lstStyle/>
          <a:p>
            <a:r>
              <a:rPr lang="de-DE" smtClean="0"/>
              <a:t>Click to edit Master title style</a:t>
            </a:r>
            <a:endParaRPr lang="en-US"/>
          </a:p>
        </p:txBody>
      </p:sp>
      <p:sp>
        <p:nvSpPr>
          <p:cNvPr id="3" name="Date Placeholder 2"/>
          <p:cNvSpPr>
            <a:spLocks noGrp="1"/>
          </p:cNvSpPr>
          <p:nvPr>
            <p:ph type="dt" sz="half" idx="10"/>
          </p:nvPr>
        </p:nvSpPr>
        <p:spPr/>
        <p:txBody>
          <a:bodyPr/>
          <a:lstStyle/>
          <a:p>
            <a:fld id="{1F941917-7D80-5845-BBA1-26E8FC06F98A}" type="datetimeFigureOut">
              <a:rPr lang="en-US" smtClean="0">
                <a:solidFill>
                  <a:srgbClr val="00204E">
                    <a:tint val="75000"/>
                  </a:srgbClr>
                </a:solidFill>
              </a:rPr>
              <a:pPr/>
              <a:t>5/6/17</a:t>
            </a:fld>
            <a:endParaRPr lang="en-US">
              <a:solidFill>
                <a:srgbClr val="00204E">
                  <a:tint val="75000"/>
                </a:srgbClr>
              </a:solidFill>
            </a:endParaRPr>
          </a:p>
        </p:txBody>
      </p:sp>
      <p:sp>
        <p:nvSpPr>
          <p:cNvPr id="4" name="Footer Placeholder 3"/>
          <p:cNvSpPr>
            <a:spLocks noGrp="1"/>
          </p:cNvSpPr>
          <p:nvPr>
            <p:ph type="ftr" sz="quarter" idx="11"/>
          </p:nvPr>
        </p:nvSpPr>
        <p:spPr/>
        <p:txBody>
          <a:bodyPr/>
          <a:lstStyle/>
          <a:p>
            <a:endParaRPr lang="en-US">
              <a:solidFill>
                <a:srgbClr val="00204E">
                  <a:tint val="75000"/>
                </a:srgbClr>
              </a:solidFill>
            </a:endParaRPr>
          </a:p>
        </p:txBody>
      </p:sp>
      <p:sp>
        <p:nvSpPr>
          <p:cNvPr id="5" name="Slide Number Placeholder 4"/>
          <p:cNvSpPr>
            <a:spLocks noGrp="1"/>
          </p:cNvSpPr>
          <p:nvPr>
            <p:ph type="sldNum" sz="quarter" idx="12"/>
          </p:nvPr>
        </p:nvSpPr>
        <p:spPr/>
        <p:txBody>
          <a:bodyPr/>
          <a:lstStyle/>
          <a:p>
            <a:fld id="{19A9FCDA-B809-C440-BD62-3E96D0DA3F33}" type="slidenum">
              <a:rPr lang="en-US" smtClean="0">
                <a:solidFill>
                  <a:srgbClr val="00204E">
                    <a:tint val="75000"/>
                  </a:srgbClr>
                </a:solidFill>
              </a:rPr>
              <a:pPr/>
              <a:t>‹#›</a:t>
            </a:fld>
            <a:endParaRPr lang="en-US">
              <a:solidFill>
                <a:srgbClr val="00204E">
                  <a:tint val="75000"/>
                </a:srgbClr>
              </a:solidFill>
            </a:endParaRPr>
          </a:p>
        </p:txBody>
      </p:sp>
      <p:pic>
        <p:nvPicPr>
          <p:cNvPr id="6" name="Picture 5" descr="CTA_Logo_Template_RGB2.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558096" y="177497"/>
            <a:ext cx="1549631" cy="935997"/>
          </a:xfrm>
          <a:prstGeom prst="rect">
            <a:avLst/>
          </a:prstGeom>
        </p:spPr>
      </p:pic>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941917-7D80-5845-BBA1-26E8FC06F98A}" type="datetimeFigureOut">
              <a:rPr lang="en-US" smtClean="0">
                <a:solidFill>
                  <a:srgbClr val="00204E">
                    <a:tint val="75000"/>
                  </a:srgbClr>
                </a:solidFill>
              </a:rPr>
              <a:pPr/>
              <a:t>5/6/17</a:t>
            </a:fld>
            <a:endParaRPr lang="en-US">
              <a:solidFill>
                <a:srgbClr val="00204E">
                  <a:tint val="75000"/>
                </a:srgbClr>
              </a:solidFill>
            </a:endParaRPr>
          </a:p>
        </p:txBody>
      </p:sp>
      <p:sp>
        <p:nvSpPr>
          <p:cNvPr id="3" name="Footer Placeholder 2"/>
          <p:cNvSpPr>
            <a:spLocks noGrp="1"/>
          </p:cNvSpPr>
          <p:nvPr>
            <p:ph type="ftr" sz="quarter" idx="11"/>
          </p:nvPr>
        </p:nvSpPr>
        <p:spPr/>
        <p:txBody>
          <a:bodyPr/>
          <a:lstStyle/>
          <a:p>
            <a:endParaRPr lang="en-US">
              <a:solidFill>
                <a:srgbClr val="00204E">
                  <a:tint val="75000"/>
                </a:srgbClr>
              </a:solidFill>
            </a:endParaRPr>
          </a:p>
        </p:txBody>
      </p:sp>
      <p:sp>
        <p:nvSpPr>
          <p:cNvPr id="4" name="Slide Number Placeholder 3"/>
          <p:cNvSpPr>
            <a:spLocks noGrp="1"/>
          </p:cNvSpPr>
          <p:nvPr>
            <p:ph type="sldNum" sz="quarter" idx="12"/>
          </p:nvPr>
        </p:nvSpPr>
        <p:spPr/>
        <p:txBody>
          <a:bodyPr/>
          <a:lstStyle/>
          <a:p>
            <a:fld id="{19A9FCDA-B809-C440-BD62-3E96D0DA3F33}" type="slidenum">
              <a:rPr lang="en-US" smtClean="0">
                <a:solidFill>
                  <a:srgbClr val="00204E">
                    <a:tint val="75000"/>
                  </a:srgbClr>
                </a:solidFill>
              </a:rPr>
              <a:pPr/>
              <a:t>‹#›</a:t>
            </a:fld>
            <a:endParaRPr lang="en-US">
              <a:solidFill>
                <a:srgbClr val="00204E">
                  <a:tint val="75000"/>
                </a:srgbClr>
              </a:solidFill>
            </a:endParaRPr>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de-DE" smtClean="0"/>
              <a:t>Click to edit Master title style</a:t>
            </a:r>
            <a:endParaRPr lang="en-US"/>
          </a:p>
        </p:txBody>
      </p:sp>
      <p:sp>
        <p:nvSpPr>
          <p:cNvPr id="3" name="Picture Placeholder 2"/>
          <p:cNvSpPr>
            <a:spLocks noGrp="1"/>
          </p:cNvSpPr>
          <p:nvPr>
            <p:ph type="pic" idx="1"/>
          </p:nvPr>
        </p:nvSpPr>
        <p:spPr>
          <a:xfrm>
            <a:off x="1792288" y="1430378"/>
            <a:ext cx="5486400" cy="32971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4"/>
          <p:cNvSpPr>
            <a:spLocks noGrp="1"/>
          </p:cNvSpPr>
          <p:nvPr>
            <p:ph type="dt" sz="half" idx="10"/>
          </p:nvPr>
        </p:nvSpPr>
        <p:spPr/>
        <p:txBody>
          <a:bodyPr/>
          <a:lstStyle/>
          <a:p>
            <a:fld id="{1F941917-7D80-5845-BBA1-26E8FC06F98A}" type="datetimeFigureOut">
              <a:rPr lang="en-US" smtClean="0">
                <a:solidFill>
                  <a:srgbClr val="00204E">
                    <a:tint val="75000"/>
                  </a:srgbClr>
                </a:solidFill>
              </a:rPr>
              <a:pPr/>
              <a:t>5/6/17</a:t>
            </a:fld>
            <a:endParaRPr lang="en-US">
              <a:solidFill>
                <a:srgbClr val="00204E">
                  <a:tint val="75000"/>
                </a:srgbClr>
              </a:solidFill>
            </a:endParaRPr>
          </a:p>
        </p:txBody>
      </p:sp>
      <p:sp>
        <p:nvSpPr>
          <p:cNvPr id="6" name="Footer Placeholder 5"/>
          <p:cNvSpPr>
            <a:spLocks noGrp="1"/>
          </p:cNvSpPr>
          <p:nvPr>
            <p:ph type="ftr" sz="quarter" idx="11"/>
          </p:nvPr>
        </p:nvSpPr>
        <p:spPr/>
        <p:txBody>
          <a:bodyPr/>
          <a:lstStyle/>
          <a:p>
            <a:endParaRPr lang="en-US">
              <a:solidFill>
                <a:srgbClr val="00204E">
                  <a:tint val="75000"/>
                </a:srgbClr>
              </a:solidFill>
            </a:endParaRPr>
          </a:p>
        </p:txBody>
      </p:sp>
      <p:sp>
        <p:nvSpPr>
          <p:cNvPr id="7" name="Slide Number Placeholder 6"/>
          <p:cNvSpPr>
            <a:spLocks noGrp="1"/>
          </p:cNvSpPr>
          <p:nvPr>
            <p:ph type="sldNum" sz="quarter" idx="12"/>
          </p:nvPr>
        </p:nvSpPr>
        <p:spPr/>
        <p:txBody>
          <a:bodyPr/>
          <a:lstStyle/>
          <a:p>
            <a:fld id="{19A9FCDA-B809-C440-BD62-3E96D0DA3F33}" type="slidenum">
              <a:rPr lang="en-US" smtClean="0">
                <a:solidFill>
                  <a:srgbClr val="00204E">
                    <a:tint val="75000"/>
                  </a:srgbClr>
                </a:solidFill>
              </a:rPr>
              <a:pPr/>
              <a:t>‹#›</a:t>
            </a:fld>
            <a:endParaRPr lang="en-US">
              <a:solidFill>
                <a:srgbClr val="00204E">
                  <a:tint val="75000"/>
                </a:srgbClr>
              </a:solidFill>
            </a:endParaRPr>
          </a:p>
        </p:txBody>
      </p:sp>
      <p:pic>
        <p:nvPicPr>
          <p:cNvPr id="8" name="Picture 7" descr="CTA_Logo_Template_RGB2.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558096" y="177497"/>
            <a:ext cx="1549631" cy="935997"/>
          </a:xfrm>
          <a:prstGeom prst="rect">
            <a:avLst/>
          </a:prstGeom>
        </p:spPr>
      </p:pic>
      <p:sp>
        <p:nvSpPr>
          <p:cNvPr id="9" name="Title 1"/>
          <p:cNvSpPr txBox="1">
            <a:spLocks/>
          </p:cNvSpPr>
          <p:nvPr userDrawn="1"/>
        </p:nvSpPr>
        <p:spPr>
          <a:xfrm>
            <a:off x="641146" y="238615"/>
            <a:ext cx="6818312" cy="82408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1" kern="1200">
                <a:solidFill>
                  <a:srgbClr val="111D3A"/>
                </a:solidFill>
                <a:latin typeface="Fira Sans"/>
                <a:ea typeface="+mj-ea"/>
                <a:cs typeface="Fira Sans"/>
              </a:defRPr>
            </a:lvl1pPr>
          </a:lstStyle>
          <a:p>
            <a:pPr fontAlgn="auto">
              <a:spcAft>
                <a:spcPts val="0"/>
              </a:spcAft>
            </a:pPr>
            <a:r>
              <a:rPr lang="de-DE" dirty="0" smtClean="0"/>
              <a:t>Click </a:t>
            </a:r>
            <a:r>
              <a:rPr lang="de-DE" dirty="0" err="1" smtClean="0"/>
              <a:t>to</a:t>
            </a:r>
            <a:r>
              <a:rPr lang="de-DE" dirty="0" smtClean="0"/>
              <a:t> </a:t>
            </a:r>
            <a:r>
              <a:rPr lang="de-DE" dirty="0" err="1" smtClean="0"/>
              <a:t>edit</a:t>
            </a:r>
            <a:r>
              <a:rPr lang="de-DE" dirty="0" smtClean="0"/>
              <a:t> Master title style</a:t>
            </a:r>
            <a:endParaRPr lang="en-US" dirty="0"/>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1F941917-7D80-5845-BBA1-26E8FC06F98A}" type="datetimeFigureOut">
              <a:rPr lang="en-US" smtClean="0">
                <a:solidFill>
                  <a:srgbClr val="00204E">
                    <a:tint val="75000"/>
                  </a:srgbClr>
                </a:solidFill>
              </a:rPr>
              <a:pPr/>
              <a:t>5/6/17</a:t>
            </a:fld>
            <a:endParaRPr lang="en-US">
              <a:solidFill>
                <a:srgbClr val="00204E">
                  <a:tint val="75000"/>
                </a:srgbClr>
              </a:solidFill>
            </a:endParaRPr>
          </a:p>
        </p:txBody>
      </p:sp>
      <p:sp>
        <p:nvSpPr>
          <p:cNvPr id="5" name="Footer Placeholder 4"/>
          <p:cNvSpPr>
            <a:spLocks noGrp="1"/>
          </p:cNvSpPr>
          <p:nvPr>
            <p:ph type="ftr" sz="quarter" idx="11"/>
          </p:nvPr>
        </p:nvSpPr>
        <p:spPr/>
        <p:txBody>
          <a:bodyPr/>
          <a:lstStyle/>
          <a:p>
            <a:endParaRPr lang="en-US">
              <a:solidFill>
                <a:srgbClr val="00204E">
                  <a:tint val="75000"/>
                </a:srgbClr>
              </a:solidFill>
            </a:endParaRPr>
          </a:p>
        </p:txBody>
      </p:sp>
      <p:sp>
        <p:nvSpPr>
          <p:cNvPr id="6" name="Slide Number Placeholder 5"/>
          <p:cNvSpPr>
            <a:spLocks noGrp="1"/>
          </p:cNvSpPr>
          <p:nvPr>
            <p:ph type="sldNum" sz="quarter" idx="12"/>
          </p:nvPr>
        </p:nvSpPr>
        <p:spPr/>
        <p:txBody>
          <a:bodyPr/>
          <a:lstStyle/>
          <a:p>
            <a:fld id="{19A9FCDA-B809-C440-BD62-3E96D0DA3F33}" type="slidenum">
              <a:rPr lang="en-US" smtClean="0">
                <a:solidFill>
                  <a:srgbClr val="00204E">
                    <a:tint val="75000"/>
                  </a:srgbClr>
                </a:solidFill>
              </a:rPr>
              <a:pPr/>
              <a:t>‹#›</a:t>
            </a:fld>
            <a:endParaRPr lang="en-US">
              <a:solidFill>
                <a:srgbClr val="00204E">
                  <a:tint val="75000"/>
                </a:srgbClr>
              </a:solidFill>
            </a:endParaRPr>
          </a:p>
        </p:txBody>
      </p:sp>
      <p:pic>
        <p:nvPicPr>
          <p:cNvPr id="7" name="Picture 6" descr="CTA_Logo_Template_RGB2.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558096" y="177497"/>
            <a:ext cx="1549631" cy="935997"/>
          </a:xfrm>
          <a:prstGeom prst="rect">
            <a:avLst/>
          </a:prstGeom>
        </p:spPr>
      </p:pic>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5238"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981200"/>
            <a:ext cx="3806825"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theme" Target="../theme/theme7.xml"/><Relationship Id="rId12" Type="http://schemas.openxmlformats.org/officeDocument/2006/relationships/image" Target="../media/image4.png"/><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theme" Target="../theme/theme8.xml"/><Relationship Id="rId1" Type="http://schemas.openxmlformats.org/officeDocument/2006/relationships/slideLayout" Target="../slideLayouts/slideLayout82.xml"/><Relationship Id="rId2"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EFEFE"/>
            </a:gs>
            <a:gs pos="50000">
              <a:srgbClr val="99CCFF"/>
            </a:gs>
            <a:gs pos="100000">
              <a:srgbClr val="FEFEFE"/>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4463" cy="1135063"/>
          </a:xfrm>
          <a:prstGeom prst="rect">
            <a:avLst/>
          </a:prstGeom>
          <a:noFill/>
          <a:ln w="9525">
            <a:noFill/>
            <a:miter lim="800000"/>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64463" cy="4106863"/>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8147BF-760D-3A4B-9A9E-CDD9EFA51810}" type="slidenum">
              <a:rPr lang="en-US" smtClean="0"/>
              <a:t>‹#›</a:t>
            </a:fld>
            <a:endParaRPr lang="en-US"/>
          </a:p>
        </p:txBody>
      </p:sp>
      <p:sp>
        <p:nvSpPr>
          <p:cNvPr id="6" name="Footer Placeholder 4"/>
          <p:cNvSpPr>
            <a:spLocks noGrp="1"/>
          </p:cNvSpPr>
          <p:nvPr>
            <p:ph type="ftr" sz="quarter" idx="3"/>
          </p:nvPr>
        </p:nvSpPr>
        <p:spPr>
          <a:xfrm>
            <a:off x="6278488" y="6492875"/>
            <a:ext cx="2895600" cy="365125"/>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tint val="75000"/>
                </a:prstClr>
              </a:solidFill>
              <a:effectLst/>
              <a:uLnTx/>
              <a:uFillTx/>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ctr" defTabSz="449263" rtl="0" fontAlgn="base">
        <a:spcBef>
          <a:spcPct val="0"/>
        </a:spcBef>
        <a:spcAft>
          <a:spcPct val="0"/>
        </a:spcAft>
        <a:buClr>
          <a:srgbClr val="000000"/>
        </a:buClr>
        <a:buSzPct val="100000"/>
        <a:buFont typeface="Times New Roman" pitchFamily="-65" charset="0"/>
        <a:defRPr sz="4400">
          <a:solidFill>
            <a:srgbClr val="000000"/>
          </a:solidFill>
          <a:latin typeface="+mj-lt"/>
          <a:ea typeface="+mj-ea"/>
          <a:cs typeface="+mj-cs"/>
        </a:defRPr>
      </a:lvl1pPr>
      <a:lvl2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2pPr>
      <a:lvl3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3pPr>
      <a:lvl4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4pPr>
      <a:lvl5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5pPr>
      <a:lvl6pPr marL="4572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6pPr>
      <a:lvl7pPr marL="9144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7pPr>
      <a:lvl8pPr marL="13716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8pPr>
      <a:lvl9pPr marL="18288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9pPr>
    </p:titleStyle>
    <p:bodyStyle>
      <a:lvl1pPr marL="334963" indent="-334963" algn="l" defTabSz="449263" rtl="0" fontAlgn="base">
        <a:spcBef>
          <a:spcPts val="800"/>
        </a:spcBef>
        <a:spcAft>
          <a:spcPct val="0"/>
        </a:spcAft>
        <a:buClr>
          <a:srgbClr val="000000"/>
        </a:buClr>
        <a:buSzPct val="100000"/>
        <a:buFont typeface="Times New Roman" pitchFamily="-65" charset="0"/>
        <a:buChar char="•"/>
        <a:defRPr sz="3200">
          <a:solidFill>
            <a:srgbClr val="000000"/>
          </a:solidFill>
          <a:latin typeface="+mn-lt"/>
          <a:ea typeface="+mn-ea"/>
          <a:cs typeface="+mn-cs"/>
        </a:defRPr>
      </a:lvl1pPr>
      <a:lvl2pPr marL="735013" indent="-277813" algn="l" defTabSz="449263" rtl="0" fontAlgn="base">
        <a:spcBef>
          <a:spcPts val="700"/>
        </a:spcBef>
        <a:spcAft>
          <a:spcPct val="0"/>
        </a:spcAft>
        <a:buClr>
          <a:srgbClr val="000000"/>
        </a:buClr>
        <a:buSzPct val="100000"/>
        <a:buFont typeface="Times New Roman" pitchFamily="-65" charset="0"/>
        <a:buChar char="–"/>
        <a:defRPr sz="2800">
          <a:solidFill>
            <a:srgbClr val="000000"/>
          </a:solidFill>
          <a:latin typeface="+mn-lt"/>
          <a:ea typeface="ＭＳ Ｐゴシック" pitchFamily="-65" charset="-128"/>
        </a:defRPr>
      </a:lvl2pPr>
      <a:lvl3pPr marL="1143000" indent="-228600" algn="l" defTabSz="449263" rtl="0" fontAlgn="base">
        <a:spcBef>
          <a:spcPts val="600"/>
        </a:spcBef>
        <a:spcAft>
          <a:spcPct val="0"/>
        </a:spcAft>
        <a:buClr>
          <a:srgbClr val="000000"/>
        </a:buClr>
        <a:buSzPct val="100000"/>
        <a:buFont typeface="Times New Roman" pitchFamily="-65" charset="0"/>
        <a:buChar char="•"/>
        <a:defRPr sz="2400">
          <a:solidFill>
            <a:srgbClr val="000000"/>
          </a:solidFill>
          <a:latin typeface="+mn-lt"/>
          <a:ea typeface="ＭＳ Ｐゴシック" pitchFamily="-65" charset="-128"/>
        </a:defRPr>
      </a:lvl3pPr>
      <a:lvl4pPr marL="16002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4pPr>
      <a:lvl5pPr marL="20574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5pPr>
      <a:lvl6pPr marL="25146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6pPr>
      <a:lvl7pPr marL="29718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7pPr>
      <a:lvl8pPr marL="34290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8pPr>
      <a:lvl9pPr marL="38862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EFEFE"/>
            </a:gs>
            <a:gs pos="50000">
              <a:srgbClr val="99CCFF"/>
            </a:gs>
            <a:gs pos="100000">
              <a:srgbClr val="FEFEFE"/>
            </a:gs>
          </a:gsLst>
          <a:lin ang="5400000" scaled="1"/>
        </a:gra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bwMode="auto">
          <a:xfrm>
            <a:off x="685800" y="609600"/>
            <a:ext cx="7764463" cy="1135063"/>
          </a:xfrm>
          <a:prstGeom prst="rect">
            <a:avLst/>
          </a:prstGeom>
          <a:noFill/>
          <a:ln w="9525">
            <a:noFill/>
            <a:miter lim="800000"/>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5347" name="Rectangle 3"/>
          <p:cNvSpPr>
            <a:spLocks noGrp="1" noChangeArrowheads="1"/>
          </p:cNvSpPr>
          <p:nvPr>
            <p:ph type="body" idx="1"/>
          </p:nvPr>
        </p:nvSpPr>
        <p:spPr bwMode="auto">
          <a:xfrm>
            <a:off x="685800" y="1981200"/>
            <a:ext cx="7764463" cy="4106863"/>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449263" rtl="0" fontAlgn="base">
        <a:spcBef>
          <a:spcPct val="0"/>
        </a:spcBef>
        <a:spcAft>
          <a:spcPct val="0"/>
        </a:spcAft>
        <a:buClr>
          <a:srgbClr val="000000"/>
        </a:buClr>
        <a:buSzPct val="100000"/>
        <a:buFont typeface="Times New Roman" pitchFamily="-65" charset="0"/>
        <a:defRPr sz="4400">
          <a:solidFill>
            <a:srgbClr val="000000"/>
          </a:solidFill>
          <a:latin typeface="+mj-lt"/>
          <a:ea typeface="+mj-ea"/>
          <a:cs typeface="+mj-cs"/>
        </a:defRPr>
      </a:lvl1pPr>
      <a:lvl2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Arial" pitchFamily="-65" charset="0"/>
          <a:cs typeface="Arial" pitchFamily="-65" charset="0"/>
        </a:defRPr>
      </a:lvl2pPr>
      <a:lvl3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Arial" pitchFamily="-65" charset="0"/>
          <a:cs typeface="Arial" pitchFamily="-65" charset="0"/>
        </a:defRPr>
      </a:lvl3pPr>
      <a:lvl4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Arial" pitchFamily="-65" charset="0"/>
          <a:cs typeface="Arial" pitchFamily="-65" charset="0"/>
        </a:defRPr>
      </a:lvl4pPr>
      <a:lvl5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Arial" pitchFamily="-65" charset="0"/>
          <a:cs typeface="Arial" pitchFamily="-65" charset="0"/>
        </a:defRPr>
      </a:lvl5pPr>
      <a:lvl6pPr marL="4572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Arial" pitchFamily="-65" charset="0"/>
          <a:cs typeface="Arial" pitchFamily="-65" charset="0"/>
        </a:defRPr>
      </a:lvl6pPr>
      <a:lvl7pPr marL="9144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Arial" pitchFamily="-65" charset="0"/>
          <a:cs typeface="Arial" pitchFamily="-65" charset="0"/>
        </a:defRPr>
      </a:lvl7pPr>
      <a:lvl8pPr marL="13716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Arial" pitchFamily="-65" charset="0"/>
          <a:cs typeface="Arial" pitchFamily="-65" charset="0"/>
        </a:defRPr>
      </a:lvl8pPr>
      <a:lvl9pPr marL="18288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Arial" pitchFamily="-65" charset="0"/>
          <a:cs typeface="Arial" pitchFamily="-65" charset="0"/>
        </a:defRPr>
      </a:lvl9pPr>
    </p:titleStyle>
    <p:bodyStyle>
      <a:lvl1pPr marL="334963" indent="-334963" algn="l" defTabSz="449263" rtl="0" fontAlgn="base">
        <a:spcBef>
          <a:spcPts val="800"/>
        </a:spcBef>
        <a:spcAft>
          <a:spcPct val="0"/>
        </a:spcAft>
        <a:buClr>
          <a:srgbClr val="000000"/>
        </a:buClr>
        <a:buSzPct val="100000"/>
        <a:buFont typeface="Times New Roman" pitchFamily="-65" charset="0"/>
        <a:buChar char="•"/>
        <a:defRPr sz="3200">
          <a:solidFill>
            <a:srgbClr val="000000"/>
          </a:solidFill>
          <a:latin typeface="+mn-lt"/>
          <a:ea typeface="+mn-ea"/>
          <a:cs typeface="+mn-cs"/>
        </a:defRPr>
      </a:lvl1pPr>
      <a:lvl2pPr marL="735013" indent="-277813" algn="l" defTabSz="449263" rtl="0" fontAlgn="base">
        <a:spcBef>
          <a:spcPts val="700"/>
        </a:spcBef>
        <a:spcAft>
          <a:spcPct val="0"/>
        </a:spcAft>
        <a:buClr>
          <a:srgbClr val="000000"/>
        </a:buClr>
        <a:buSzPct val="100000"/>
        <a:buFont typeface="Times New Roman" pitchFamily="-65" charset="0"/>
        <a:buChar char="–"/>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65" charset="0"/>
        <a:buChar char="•"/>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0" y="6165850"/>
            <a:ext cx="9144000" cy="692150"/>
          </a:xfrm>
          <a:prstGeom prst="rect">
            <a:avLst/>
          </a:prstGeom>
          <a:gradFill rotWithShape="1">
            <a:gsLst>
              <a:gs pos="0">
                <a:srgbClr val="CDC7A7">
                  <a:gamma/>
                  <a:tint val="0"/>
                  <a:invGamma/>
                </a:srgbClr>
              </a:gs>
              <a:gs pos="100000">
                <a:srgbClr val="CDC7A7"/>
              </a:gs>
            </a:gsLst>
            <a:lin ang="5400000" scaled="1"/>
          </a:gradFill>
          <a:ln w="28575">
            <a:noFill/>
            <a:miter lim="800000"/>
            <a:headEnd/>
            <a:tailEnd/>
          </a:ln>
          <a:effectLst/>
        </p:spPr>
        <p:txBody>
          <a:bodyPr wrap="none" anchor="ctr"/>
          <a:lstStyle/>
          <a:p>
            <a:pPr eaLnBrk="1" hangingPunct="1">
              <a:lnSpc>
                <a:spcPct val="80000"/>
              </a:lnSpc>
              <a:defRPr/>
            </a:pPr>
            <a:endParaRPr kumimoji="1" lang="zh-TW" altLang="en-US" sz="1800">
              <a:solidFill>
                <a:srgbClr val="000000"/>
              </a:solidFill>
              <a:latin typeface="Arial" charset="0"/>
              <a:ea typeface="新細明體" pitchFamily="18" charset="-120"/>
            </a:endParaRPr>
          </a:p>
        </p:txBody>
      </p:sp>
      <p:sp>
        <p:nvSpPr>
          <p:cNvPr id="220163" name="Rectangle 3"/>
          <p:cNvSpPr>
            <a:spLocks noChangeArrowheads="1"/>
          </p:cNvSpPr>
          <p:nvPr/>
        </p:nvSpPr>
        <p:spPr bwMode="auto">
          <a:xfrm>
            <a:off x="0" y="0"/>
            <a:ext cx="9144000" cy="1412875"/>
          </a:xfrm>
          <a:prstGeom prst="rect">
            <a:avLst/>
          </a:prstGeom>
          <a:gradFill rotWithShape="1">
            <a:gsLst>
              <a:gs pos="0">
                <a:srgbClr val="777777"/>
              </a:gs>
              <a:gs pos="100000">
                <a:srgbClr val="777777">
                  <a:gamma/>
                  <a:tint val="0"/>
                  <a:invGamma/>
                </a:srgbClr>
              </a:gs>
            </a:gsLst>
            <a:lin ang="5400000" scaled="1"/>
          </a:gradFill>
          <a:ln w="9525">
            <a:noFill/>
            <a:miter lim="800000"/>
            <a:headEnd/>
            <a:tailEnd/>
          </a:ln>
          <a:effectLst/>
        </p:spPr>
        <p:txBody>
          <a:bodyPr wrap="none" anchor="ctr"/>
          <a:lstStyle/>
          <a:p>
            <a:pPr algn="ctr" eaLnBrk="1" hangingPunct="1">
              <a:defRPr/>
            </a:pPr>
            <a:endParaRPr kumimoji="1" lang="zh-TW" altLang="zh-TW" sz="1800">
              <a:solidFill>
                <a:srgbClr val="000000"/>
              </a:solidFill>
              <a:latin typeface="Arial" charset="0"/>
              <a:ea typeface="新細明體" pitchFamily="18" charset="-120"/>
            </a:endParaRPr>
          </a:p>
        </p:txBody>
      </p:sp>
      <p:sp>
        <p:nvSpPr>
          <p:cNvPr id="4100" name="Rectangle 4"/>
          <p:cNvSpPr>
            <a:spLocks noGrp="1" noChangeArrowheads="1"/>
          </p:cNvSpPr>
          <p:nvPr>
            <p:ph type="title"/>
          </p:nvPr>
        </p:nvSpPr>
        <p:spPr bwMode="auto">
          <a:xfrm>
            <a:off x="250825" y="188913"/>
            <a:ext cx="8642350" cy="777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Headline in 28pt</a:t>
            </a:r>
          </a:p>
        </p:txBody>
      </p:sp>
      <p:sp>
        <p:nvSpPr>
          <p:cNvPr id="4101" name="Rectangle 5"/>
          <p:cNvSpPr>
            <a:spLocks noGrp="1" noChangeArrowheads="1"/>
          </p:cNvSpPr>
          <p:nvPr>
            <p:ph type="body" idx="1"/>
          </p:nvPr>
        </p:nvSpPr>
        <p:spPr bwMode="auto">
          <a:xfrm>
            <a:off x="250825" y="1196975"/>
            <a:ext cx="8642350" cy="4752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Headline in 20pt</a:t>
            </a:r>
          </a:p>
          <a:p>
            <a:pPr lvl="1"/>
            <a:r>
              <a:rPr lang="en-US" altLang="zh-TW" smtClean="0"/>
              <a:t>Headline in 18pt</a:t>
            </a:r>
          </a:p>
          <a:p>
            <a:pPr lvl="2"/>
            <a:r>
              <a:rPr lang="en-US" altLang="zh-TW" smtClean="0"/>
              <a:t>Headline in 16pt</a:t>
            </a:r>
          </a:p>
        </p:txBody>
      </p:sp>
      <p:sp>
        <p:nvSpPr>
          <p:cNvPr id="220166" name="Rectangle 6"/>
          <p:cNvSpPr>
            <a:spLocks noGrp="1" noChangeArrowheads="1"/>
          </p:cNvSpPr>
          <p:nvPr>
            <p:ph type="sldNum" sz="quarter" idx="4"/>
          </p:nvPr>
        </p:nvSpPr>
        <p:spPr bwMode="auto">
          <a:xfrm>
            <a:off x="4094163" y="6481763"/>
            <a:ext cx="909637"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1">
                <a:latin typeface="Arial" charset="0"/>
                <a:ea typeface="新細明體" pitchFamily="18" charset="-120"/>
              </a:defRPr>
            </a:lvl1pPr>
          </a:lstStyle>
          <a:p>
            <a:pPr eaLnBrk="1" hangingPunct="1">
              <a:defRPr/>
            </a:pPr>
            <a:fld id="{D26F2F53-D1DE-4E6F-A409-E921709FA229}" type="slidenum">
              <a:rPr kumimoji="1" lang="en-US" altLang="zh-TW">
                <a:solidFill>
                  <a:srgbClr val="000000"/>
                </a:solidFill>
              </a:rPr>
              <a:pPr eaLnBrk="1" hangingPunct="1">
                <a:defRPr/>
              </a:pPr>
              <a:t>‹#›</a:t>
            </a:fld>
            <a:endParaRPr kumimoji="1" lang="en-US" altLang="zh-TW">
              <a:solidFill>
                <a:srgbClr val="000000"/>
              </a:solidFill>
            </a:endParaRPr>
          </a:p>
        </p:txBody>
      </p:sp>
      <p:sp>
        <p:nvSpPr>
          <p:cNvPr id="220167" name="Rectangle 7"/>
          <p:cNvSpPr>
            <a:spLocks noGrp="1" noChangeArrowheads="1"/>
          </p:cNvSpPr>
          <p:nvPr>
            <p:ph type="ftr" sz="quarter" idx="3"/>
          </p:nvPr>
        </p:nvSpPr>
        <p:spPr bwMode="auto">
          <a:xfrm>
            <a:off x="252413" y="6408738"/>
            <a:ext cx="2159000"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2000" b="1">
                <a:latin typeface="Monotype Corsiva" pitchFamily="66" charset="0"/>
                <a:ea typeface="新細明體" pitchFamily="18" charset="-120"/>
              </a:defRPr>
            </a:lvl1pPr>
          </a:lstStyle>
          <a:p>
            <a:pPr eaLnBrk="1" hangingPunct="1">
              <a:defRPr/>
            </a:pPr>
            <a:r>
              <a:rPr kumimoji="1" lang="en-US" altLang="zh-TW">
                <a:solidFill>
                  <a:srgbClr val="000000"/>
                </a:solidFill>
              </a:rPr>
              <a:t>ShangYu SUN</a:t>
            </a:r>
          </a:p>
        </p:txBody>
      </p:sp>
    </p:spTree>
    <p:extLst>
      <p:ext uri="{BB962C8B-B14F-4D97-AF65-F5344CB8AC3E}">
        <p14:creationId xmlns:p14="http://schemas.microsoft.com/office/powerpoint/2010/main" val="71142563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hdr="0" dt="0"/>
  <p:txStyles>
    <p:titleStyle>
      <a:lvl1pPr algn="ctr" rtl="0" eaLnBrk="0" fontAlgn="base" hangingPunct="0">
        <a:spcBef>
          <a:spcPct val="0"/>
        </a:spcBef>
        <a:spcAft>
          <a:spcPct val="0"/>
        </a:spcAft>
        <a:defRPr kumimoji="1" sz="2800" b="1" i="1">
          <a:solidFill>
            <a:srgbClr val="4F1919"/>
          </a:solidFill>
          <a:latin typeface="+mj-lt"/>
          <a:ea typeface="+mj-ea"/>
          <a:cs typeface="+mj-cs"/>
        </a:defRPr>
      </a:lvl1pPr>
      <a:lvl2pPr algn="ctr" rtl="0" eaLnBrk="0" fontAlgn="base" hangingPunct="0">
        <a:spcBef>
          <a:spcPct val="0"/>
        </a:spcBef>
        <a:spcAft>
          <a:spcPct val="0"/>
        </a:spcAft>
        <a:defRPr kumimoji="1" sz="2800" b="1" i="1">
          <a:solidFill>
            <a:srgbClr val="4F1919"/>
          </a:solidFill>
          <a:latin typeface="Trebuchet MS" pitchFamily="34" charset="0"/>
          <a:ea typeface="新細明體" pitchFamily="18" charset="-120"/>
        </a:defRPr>
      </a:lvl2pPr>
      <a:lvl3pPr algn="ctr" rtl="0" eaLnBrk="0" fontAlgn="base" hangingPunct="0">
        <a:spcBef>
          <a:spcPct val="0"/>
        </a:spcBef>
        <a:spcAft>
          <a:spcPct val="0"/>
        </a:spcAft>
        <a:defRPr kumimoji="1" sz="2800" b="1" i="1">
          <a:solidFill>
            <a:srgbClr val="4F1919"/>
          </a:solidFill>
          <a:latin typeface="Trebuchet MS" pitchFamily="34" charset="0"/>
          <a:ea typeface="新細明體" pitchFamily="18" charset="-120"/>
        </a:defRPr>
      </a:lvl3pPr>
      <a:lvl4pPr algn="ctr" rtl="0" eaLnBrk="0" fontAlgn="base" hangingPunct="0">
        <a:spcBef>
          <a:spcPct val="0"/>
        </a:spcBef>
        <a:spcAft>
          <a:spcPct val="0"/>
        </a:spcAft>
        <a:defRPr kumimoji="1" sz="2800" b="1" i="1">
          <a:solidFill>
            <a:srgbClr val="4F1919"/>
          </a:solidFill>
          <a:latin typeface="Trebuchet MS" pitchFamily="34" charset="0"/>
          <a:ea typeface="新細明體" pitchFamily="18" charset="-120"/>
        </a:defRPr>
      </a:lvl4pPr>
      <a:lvl5pPr algn="ctr" rtl="0" eaLnBrk="0" fontAlgn="base" hangingPunct="0">
        <a:spcBef>
          <a:spcPct val="0"/>
        </a:spcBef>
        <a:spcAft>
          <a:spcPct val="0"/>
        </a:spcAft>
        <a:defRPr kumimoji="1" sz="2800" b="1" i="1">
          <a:solidFill>
            <a:srgbClr val="4F1919"/>
          </a:solidFill>
          <a:latin typeface="Trebuchet MS" pitchFamily="34" charset="0"/>
          <a:ea typeface="新細明體" pitchFamily="18" charset="-120"/>
        </a:defRPr>
      </a:lvl5pPr>
      <a:lvl6pPr marL="457200" algn="ctr" rtl="0" fontAlgn="base">
        <a:spcBef>
          <a:spcPct val="0"/>
        </a:spcBef>
        <a:spcAft>
          <a:spcPct val="0"/>
        </a:spcAft>
        <a:defRPr kumimoji="1" sz="2800" b="1" i="1">
          <a:solidFill>
            <a:srgbClr val="4F1919"/>
          </a:solidFill>
          <a:latin typeface="Trebuchet MS" pitchFamily="34" charset="0"/>
          <a:ea typeface="新細明體" pitchFamily="18" charset="-120"/>
        </a:defRPr>
      </a:lvl6pPr>
      <a:lvl7pPr marL="914400" algn="ctr" rtl="0" fontAlgn="base">
        <a:spcBef>
          <a:spcPct val="0"/>
        </a:spcBef>
        <a:spcAft>
          <a:spcPct val="0"/>
        </a:spcAft>
        <a:defRPr kumimoji="1" sz="2800" b="1" i="1">
          <a:solidFill>
            <a:srgbClr val="4F1919"/>
          </a:solidFill>
          <a:latin typeface="Trebuchet MS" pitchFamily="34" charset="0"/>
          <a:ea typeface="新細明體" pitchFamily="18" charset="-120"/>
        </a:defRPr>
      </a:lvl7pPr>
      <a:lvl8pPr marL="1371600" algn="ctr" rtl="0" fontAlgn="base">
        <a:spcBef>
          <a:spcPct val="0"/>
        </a:spcBef>
        <a:spcAft>
          <a:spcPct val="0"/>
        </a:spcAft>
        <a:defRPr kumimoji="1" sz="2800" b="1" i="1">
          <a:solidFill>
            <a:srgbClr val="4F1919"/>
          </a:solidFill>
          <a:latin typeface="Trebuchet MS" pitchFamily="34" charset="0"/>
          <a:ea typeface="新細明體" pitchFamily="18" charset="-120"/>
        </a:defRPr>
      </a:lvl8pPr>
      <a:lvl9pPr marL="1828800" algn="ctr" rtl="0" fontAlgn="base">
        <a:spcBef>
          <a:spcPct val="0"/>
        </a:spcBef>
        <a:spcAft>
          <a:spcPct val="0"/>
        </a:spcAft>
        <a:defRPr kumimoji="1" sz="2800" b="1" i="1">
          <a:solidFill>
            <a:srgbClr val="4F1919"/>
          </a:solidFill>
          <a:latin typeface="Trebuchet MS" pitchFamily="34" charset="0"/>
          <a:ea typeface="新細明體" pitchFamily="18" charset="-120"/>
        </a:defRPr>
      </a:lvl9pPr>
    </p:titleStyle>
    <p:bodyStyle>
      <a:lvl1pPr marL="609600" indent="-609600" algn="l" rtl="0" eaLnBrk="0" fontAlgn="base" hangingPunct="0">
        <a:spcBef>
          <a:spcPct val="20000"/>
        </a:spcBef>
        <a:spcAft>
          <a:spcPct val="0"/>
        </a:spcAft>
        <a:buFont typeface="Wingdings" pitchFamily="2" charset="2"/>
        <a:buChar char="q"/>
        <a:defRPr kumimoji="1" sz="2000">
          <a:solidFill>
            <a:schemeClr val="tx1"/>
          </a:solidFill>
          <a:latin typeface="+mn-lt"/>
          <a:ea typeface="+mn-ea"/>
          <a:cs typeface="+mn-cs"/>
        </a:defRPr>
      </a:lvl1pPr>
      <a:lvl2pPr marL="990600" indent="-533400" algn="l" rtl="0" eaLnBrk="0" fontAlgn="base" hangingPunct="0">
        <a:spcBef>
          <a:spcPct val="50000"/>
        </a:spcBef>
        <a:spcAft>
          <a:spcPct val="0"/>
        </a:spcAft>
        <a:buFont typeface="Wingdings" pitchFamily="2" charset="2"/>
        <a:buChar char="w"/>
        <a:defRPr kumimoji="1">
          <a:solidFill>
            <a:schemeClr val="tx1"/>
          </a:solidFill>
          <a:latin typeface="+mn-lt"/>
          <a:ea typeface="+mn-ea"/>
        </a:defRPr>
      </a:lvl2pPr>
      <a:lvl3pPr marL="1371600" indent="-457200" algn="l" rtl="0" eaLnBrk="0" fontAlgn="base" hangingPunct="0">
        <a:spcBef>
          <a:spcPct val="25000"/>
        </a:spcBef>
        <a:spcAft>
          <a:spcPct val="0"/>
        </a:spcAft>
        <a:buChar char="•"/>
        <a:defRPr kumimoji="1" sz="1600">
          <a:solidFill>
            <a:schemeClr val="tx1"/>
          </a:solidFill>
          <a:latin typeface="+mn-lt"/>
          <a:ea typeface="+mn-ea"/>
        </a:defRPr>
      </a:lvl3pPr>
      <a:lvl4pPr marL="1752600" indent="-381000" algn="l" rtl="0" eaLnBrk="0" fontAlgn="base" hangingPunct="0">
        <a:spcBef>
          <a:spcPct val="20000"/>
        </a:spcBef>
        <a:spcAft>
          <a:spcPct val="0"/>
        </a:spcAft>
        <a:defRPr kumimoji="1" sz="1900">
          <a:solidFill>
            <a:schemeClr val="tx1"/>
          </a:solidFill>
          <a:latin typeface="+mn-lt"/>
          <a:ea typeface="+mn-ea"/>
        </a:defRPr>
      </a:lvl4pPr>
      <a:lvl5pPr marL="2209800" indent="-381000" algn="l" rtl="0" eaLnBrk="0" fontAlgn="base" hangingPunct="0">
        <a:spcBef>
          <a:spcPct val="20000"/>
        </a:spcBef>
        <a:spcAft>
          <a:spcPct val="0"/>
        </a:spcAft>
        <a:buFont typeface="Wingdings" pitchFamily="2" charset="2"/>
        <a:buChar char="©"/>
        <a:defRPr kumimoji="1" sz="1900">
          <a:solidFill>
            <a:schemeClr val="tx1"/>
          </a:solidFill>
          <a:latin typeface="+mn-lt"/>
          <a:ea typeface="+mn-ea"/>
        </a:defRPr>
      </a:lvl5pPr>
      <a:lvl6pPr marL="2667000" indent="-381000" algn="l" rtl="0" fontAlgn="base">
        <a:spcBef>
          <a:spcPct val="20000"/>
        </a:spcBef>
        <a:spcAft>
          <a:spcPct val="0"/>
        </a:spcAft>
        <a:buFont typeface="Wingdings" pitchFamily="2" charset="2"/>
        <a:buChar char="©"/>
        <a:defRPr kumimoji="1" sz="1900">
          <a:solidFill>
            <a:schemeClr val="tx1"/>
          </a:solidFill>
          <a:latin typeface="+mn-lt"/>
          <a:ea typeface="+mn-ea"/>
        </a:defRPr>
      </a:lvl6pPr>
      <a:lvl7pPr marL="3124200" indent="-381000" algn="l" rtl="0" fontAlgn="base">
        <a:spcBef>
          <a:spcPct val="20000"/>
        </a:spcBef>
        <a:spcAft>
          <a:spcPct val="0"/>
        </a:spcAft>
        <a:buFont typeface="Wingdings" pitchFamily="2" charset="2"/>
        <a:buChar char="©"/>
        <a:defRPr kumimoji="1" sz="1900">
          <a:solidFill>
            <a:schemeClr val="tx1"/>
          </a:solidFill>
          <a:latin typeface="+mn-lt"/>
          <a:ea typeface="+mn-ea"/>
        </a:defRPr>
      </a:lvl7pPr>
      <a:lvl8pPr marL="3581400" indent="-381000" algn="l" rtl="0" fontAlgn="base">
        <a:spcBef>
          <a:spcPct val="20000"/>
        </a:spcBef>
        <a:spcAft>
          <a:spcPct val="0"/>
        </a:spcAft>
        <a:buFont typeface="Wingdings" pitchFamily="2" charset="2"/>
        <a:buChar char="©"/>
        <a:defRPr kumimoji="1" sz="1900">
          <a:solidFill>
            <a:schemeClr val="tx1"/>
          </a:solidFill>
          <a:latin typeface="+mn-lt"/>
          <a:ea typeface="+mn-ea"/>
        </a:defRPr>
      </a:lvl8pPr>
      <a:lvl9pPr marL="4038600" indent="-381000" algn="l" rtl="0" fontAlgn="base">
        <a:spcBef>
          <a:spcPct val="20000"/>
        </a:spcBef>
        <a:spcAft>
          <a:spcPct val="0"/>
        </a:spcAft>
        <a:buFont typeface="Wingdings" pitchFamily="2" charset="2"/>
        <a:buChar char="©"/>
        <a:defRPr kumimoji="1" sz="19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EFEFE"/>
            </a:gs>
            <a:gs pos="50000">
              <a:srgbClr val="99CCFF"/>
            </a:gs>
            <a:gs pos="100000">
              <a:srgbClr val="FEFEFE"/>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4463" cy="1135063"/>
          </a:xfrm>
          <a:prstGeom prst="rect">
            <a:avLst/>
          </a:prstGeom>
          <a:noFill/>
          <a:ln w="9525">
            <a:noFill/>
            <a:miter lim="800000"/>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64463" cy="4106863"/>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8147BF-760D-3A4B-9A9E-CDD9EFA51810}" type="slidenum">
              <a:rPr lang="en-US" smtClean="0">
                <a:solidFill>
                  <a:srgbClr val="000000">
                    <a:tint val="75000"/>
                  </a:srgbClr>
                </a:solidFill>
              </a:rPr>
              <a:pPr/>
              <a:t>‹#›</a:t>
            </a:fld>
            <a:endParaRPr lang="en-US">
              <a:solidFill>
                <a:srgbClr val="000000">
                  <a:tint val="75000"/>
                </a:srgbClr>
              </a:solidFill>
            </a:endParaRPr>
          </a:p>
        </p:txBody>
      </p:sp>
      <p:sp>
        <p:nvSpPr>
          <p:cNvPr id="6" name="Footer Placeholder 4"/>
          <p:cNvSpPr>
            <a:spLocks noGrp="1"/>
          </p:cNvSpPr>
          <p:nvPr>
            <p:ph type="ftr" sz="quarter" idx="3"/>
          </p:nvPr>
        </p:nvSpPr>
        <p:spPr>
          <a:xfrm>
            <a:off x="6278488" y="6492875"/>
            <a:ext cx="2895600" cy="365125"/>
          </a:xfrm>
          <a:prstGeom prst="rect">
            <a:avLst/>
          </a:prstGeom>
        </p:spPr>
        <p:txBody>
          <a:bodyPr/>
          <a:lstStyle/>
          <a:p>
            <a:pPr eaLnBrk="1" fontAlgn="auto" hangingPunct="1">
              <a:spcBef>
                <a:spcPts val="0"/>
              </a:spcBef>
              <a:spcAft>
                <a:spcPts val="0"/>
              </a:spcAft>
              <a:defRPr/>
            </a:pPr>
            <a:endParaRPr lang="en-US" sz="1800" kern="0" dirty="0">
              <a:solidFill>
                <a:prstClr val="black">
                  <a:tint val="75000"/>
                </a:prstClr>
              </a:solidFill>
            </a:endParaRPr>
          </a:p>
        </p:txBody>
      </p:sp>
    </p:spTree>
    <p:extLst>
      <p:ext uri="{BB962C8B-B14F-4D97-AF65-F5344CB8AC3E}">
        <p14:creationId xmlns:p14="http://schemas.microsoft.com/office/powerpoint/2010/main" val="426372612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hdr="0" ftr="0" dt="0"/>
  <p:txStyles>
    <p:titleStyle>
      <a:lvl1pPr algn="ctr" defTabSz="449263" rtl="0" fontAlgn="base">
        <a:spcBef>
          <a:spcPct val="0"/>
        </a:spcBef>
        <a:spcAft>
          <a:spcPct val="0"/>
        </a:spcAft>
        <a:buClr>
          <a:srgbClr val="000000"/>
        </a:buClr>
        <a:buSzPct val="100000"/>
        <a:buFont typeface="Times New Roman" pitchFamily="-65" charset="0"/>
        <a:defRPr sz="4400">
          <a:solidFill>
            <a:srgbClr val="000000"/>
          </a:solidFill>
          <a:latin typeface="+mj-lt"/>
          <a:ea typeface="+mj-ea"/>
          <a:cs typeface="+mj-cs"/>
        </a:defRPr>
      </a:lvl1pPr>
      <a:lvl2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2pPr>
      <a:lvl3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3pPr>
      <a:lvl4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4pPr>
      <a:lvl5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5pPr>
      <a:lvl6pPr marL="4572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6pPr>
      <a:lvl7pPr marL="9144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7pPr>
      <a:lvl8pPr marL="13716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8pPr>
      <a:lvl9pPr marL="18288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9pPr>
    </p:titleStyle>
    <p:bodyStyle>
      <a:lvl1pPr marL="334963" indent="-334963" algn="l" defTabSz="449263" rtl="0" fontAlgn="base">
        <a:spcBef>
          <a:spcPts val="800"/>
        </a:spcBef>
        <a:spcAft>
          <a:spcPct val="0"/>
        </a:spcAft>
        <a:buClr>
          <a:srgbClr val="000000"/>
        </a:buClr>
        <a:buSzPct val="100000"/>
        <a:buFont typeface="Times New Roman" pitchFamily="-65" charset="0"/>
        <a:buChar char="•"/>
        <a:defRPr sz="3200">
          <a:solidFill>
            <a:srgbClr val="000000"/>
          </a:solidFill>
          <a:latin typeface="+mn-lt"/>
          <a:ea typeface="+mn-ea"/>
          <a:cs typeface="+mn-cs"/>
        </a:defRPr>
      </a:lvl1pPr>
      <a:lvl2pPr marL="735013" indent="-277813" algn="l" defTabSz="449263" rtl="0" fontAlgn="base">
        <a:spcBef>
          <a:spcPts val="700"/>
        </a:spcBef>
        <a:spcAft>
          <a:spcPct val="0"/>
        </a:spcAft>
        <a:buClr>
          <a:srgbClr val="000000"/>
        </a:buClr>
        <a:buSzPct val="100000"/>
        <a:buFont typeface="Times New Roman" pitchFamily="-65" charset="0"/>
        <a:buChar char="–"/>
        <a:defRPr sz="2800">
          <a:solidFill>
            <a:srgbClr val="000000"/>
          </a:solidFill>
          <a:latin typeface="+mn-lt"/>
          <a:ea typeface="ＭＳ Ｐゴシック" pitchFamily="-65" charset="-128"/>
        </a:defRPr>
      </a:lvl2pPr>
      <a:lvl3pPr marL="1143000" indent="-228600" algn="l" defTabSz="449263" rtl="0" fontAlgn="base">
        <a:spcBef>
          <a:spcPts val="600"/>
        </a:spcBef>
        <a:spcAft>
          <a:spcPct val="0"/>
        </a:spcAft>
        <a:buClr>
          <a:srgbClr val="000000"/>
        </a:buClr>
        <a:buSzPct val="100000"/>
        <a:buFont typeface="Times New Roman" pitchFamily="-65" charset="0"/>
        <a:buChar char="•"/>
        <a:defRPr sz="2400">
          <a:solidFill>
            <a:srgbClr val="000000"/>
          </a:solidFill>
          <a:latin typeface="+mn-lt"/>
          <a:ea typeface="ＭＳ Ｐゴシック" pitchFamily="-65" charset="-128"/>
        </a:defRPr>
      </a:lvl3pPr>
      <a:lvl4pPr marL="16002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4pPr>
      <a:lvl5pPr marL="20574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5pPr>
      <a:lvl6pPr marL="25146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6pPr>
      <a:lvl7pPr marL="29718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7pPr>
      <a:lvl8pPr marL="34290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8pPr>
      <a:lvl9pPr marL="38862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EFEFE"/>
            </a:gs>
            <a:gs pos="50000">
              <a:srgbClr val="99CCFF"/>
            </a:gs>
            <a:gs pos="100000">
              <a:srgbClr val="FEFEFE"/>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4463" cy="1135063"/>
          </a:xfrm>
          <a:prstGeom prst="rect">
            <a:avLst/>
          </a:prstGeom>
          <a:noFill/>
          <a:ln w="9525">
            <a:noFill/>
            <a:miter lim="800000"/>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64463" cy="4106863"/>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0752768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90" r:id="rId12"/>
  </p:sldLayoutIdLst>
  <p:txStyles>
    <p:titleStyle>
      <a:lvl1pPr algn="ctr" defTabSz="449263" rtl="0" fontAlgn="base">
        <a:spcBef>
          <a:spcPct val="0"/>
        </a:spcBef>
        <a:spcAft>
          <a:spcPct val="0"/>
        </a:spcAft>
        <a:buClr>
          <a:srgbClr val="000000"/>
        </a:buClr>
        <a:buSzPct val="100000"/>
        <a:buFont typeface="Times New Roman" pitchFamily="-65" charset="0"/>
        <a:defRPr sz="4400">
          <a:solidFill>
            <a:srgbClr val="000000"/>
          </a:solidFill>
          <a:latin typeface="+mj-lt"/>
          <a:ea typeface="+mj-ea"/>
          <a:cs typeface="+mj-cs"/>
        </a:defRPr>
      </a:lvl1pPr>
      <a:lvl2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2pPr>
      <a:lvl3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3pPr>
      <a:lvl4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4pPr>
      <a:lvl5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5pPr>
      <a:lvl6pPr marL="4572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6pPr>
      <a:lvl7pPr marL="9144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7pPr>
      <a:lvl8pPr marL="13716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8pPr>
      <a:lvl9pPr marL="18288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9pPr>
    </p:titleStyle>
    <p:bodyStyle>
      <a:lvl1pPr marL="334963" indent="-334963" algn="l" defTabSz="449263" rtl="0" fontAlgn="base">
        <a:spcBef>
          <a:spcPts val="800"/>
        </a:spcBef>
        <a:spcAft>
          <a:spcPct val="0"/>
        </a:spcAft>
        <a:buClr>
          <a:srgbClr val="000000"/>
        </a:buClr>
        <a:buSzPct val="100000"/>
        <a:buFont typeface="Times New Roman" pitchFamily="-65" charset="0"/>
        <a:buChar char="•"/>
        <a:defRPr sz="3200">
          <a:solidFill>
            <a:srgbClr val="000000"/>
          </a:solidFill>
          <a:latin typeface="+mn-lt"/>
          <a:ea typeface="+mn-ea"/>
          <a:cs typeface="+mn-cs"/>
        </a:defRPr>
      </a:lvl1pPr>
      <a:lvl2pPr marL="735013" indent="-277813" algn="l" defTabSz="449263" rtl="0" fontAlgn="base">
        <a:spcBef>
          <a:spcPts val="700"/>
        </a:spcBef>
        <a:spcAft>
          <a:spcPct val="0"/>
        </a:spcAft>
        <a:buClr>
          <a:srgbClr val="000000"/>
        </a:buClr>
        <a:buSzPct val="100000"/>
        <a:buFont typeface="Times New Roman" pitchFamily="-65" charset="0"/>
        <a:buChar char="–"/>
        <a:defRPr sz="2800">
          <a:solidFill>
            <a:srgbClr val="000000"/>
          </a:solidFill>
          <a:latin typeface="+mn-lt"/>
          <a:ea typeface="ＭＳ Ｐゴシック" pitchFamily="-65" charset="-128"/>
        </a:defRPr>
      </a:lvl2pPr>
      <a:lvl3pPr marL="1143000" indent="-228600" algn="l" defTabSz="449263" rtl="0" fontAlgn="base">
        <a:spcBef>
          <a:spcPts val="600"/>
        </a:spcBef>
        <a:spcAft>
          <a:spcPct val="0"/>
        </a:spcAft>
        <a:buClr>
          <a:srgbClr val="000000"/>
        </a:buClr>
        <a:buSzPct val="100000"/>
        <a:buFont typeface="Times New Roman" pitchFamily="-65" charset="0"/>
        <a:buChar char="•"/>
        <a:defRPr sz="2400">
          <a:solidFill>
            <a:srgbClr val="000000"/>
          </a:solidFill>
          <a:latin typeface="+mn-lt"/>
          <a:ea typeface="ＭＳ Ｐゴシック" pitchFamily="-65" charset="-128"/>
        </a:defRPr>
      </a:lvl3pPr>
      <a:lvl4pPr marL="16002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4pPr>
      <a:lvl5pPr marL="20574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5pPr>
      <a:lvl6pPr marL="25146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6pPr>
      <a:lvl7pPr marL="29718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7pPr>
      <a:lvl8pPr marL="34290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8pPr>
      <a:lvl9pPr marL="38862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0" y="6492875"/>
            <a:ext cx="3124200" cy="365125"/>
          </a:xfrm>
          <a:prstGeom prst="rect">
            <a:avLst/>
          </a:prstGeom>
        </p:spPr>
        <p:txBody>
          <a:bodyPr vert="horz" wrap="square" lIns="91440" tIns="45720" rIns="91440" bIns="45720" numCol="1" anchor="ctr" anchorCtr="0" compatLnSpc="1">
            <a:prstTxWarp prst="textNoShape">
              <a:avLst/>
            </a:prstTxWarp>
          </a:bodyPr>
          <a:lstStyle>
            <a:lvl1pPr>
              <a:defRPr sz="1400">
                <a:solidFill>
                  <a:srgbClr val="898989"/>
                </a:solidFill>
                <a:latin typeface="Calibri" charset="0"/>
                <a:ea typeface="ＭＳ Ｐゴシック" charset="0"/>
                <a:cs typeface="ＭＳ Ｐゴシック" charset="0"/>
              </a:defRPr>
            </a:lvl1pPr>
          </a:lstStyle>
          <a:p>
            <a:pPr defTabSz="457200" eaLnBrk="1" hangingPunct="1">
              <a:defRPr/>
            </a:pPr>
            <a:r>
              <a:rPr lang="en-US" smtClean="0"/>
              <a:t>APS "April" Meeting</a:t>
            </a:r>
            <a:endParaRPr lang="en-US"/>
          </a:p>
        </p:txBody>
      </p:sp>
      <p:sp>
        <p:nvSpPr>
          <p:cNvPr id="5" name="Footer Placeholder 4"/>
          <p:cNvSpPr>
            <a:spLocks noGrp="1"/>
          </p:cNvSpPr>
          <p:nvPr>
            <p:ph type="ftr" sz="quarter" idx="3"/>
          </p:nvPr>
        </p:nvSpPr>
        <p:spPr>
          <a:xfrm>
            <a:off x="3200400" y="6492875"/>
            <a:ext cx="3048000" cy="365125"/>
          </a:xfrm>
          <a:prstGeom prst="rect">
            <a:avLst/>
          </a:prstGeom>
        </p:spPr>
        <p:txBody>
          <a:bodyPr vert="horz" wrap="square" lIns="91440" tIns="45720" rIns="91440" bIns="45720" numCol="1" anchor="ctr" anchorCtr="0" compatLnSpc="1">
            <a:prstTxWarp prst="textNoShape">
              <a:avLst/>
            </a:prstTxWarp>
          </a:bodyPr>
          <a:lstStyle>
            <a:lvl1pPr algn="ctr">
              <a:defRPr sz="1400">
                <a:solidFill>
                  <a:srgbClr val="898989"/>
                </a:solidFill>
                <a:latin typeface="Calibri" charset="0"/>
                <a:ea typeface="ＭＳ Ｐゴシック" charset="0"/>
                <a:cs typeface="ＭＳ Ｐゴシック" charset="0"/>
              </a:defRPr>
            </a:lvl1pPr>
          </a:lstStyle>
          <a:p>
            <a:pPr defTabSz="457200" eaLnBrk="1" hangingPunct="1">
              <a:defRPr/>
            </a:pPr>
            <a:r>
              <a:rPr lang="en-US"/>
              <a:t>Justin Vandenbroucke: CTA</a:t>
            </a:r>
          </a:p>
        </p:txBody>
      </p:sp>
      <p:sp>
        <p:nvSpPr>
          <p:cNvPr id="6" name="Slide Number Placeholder 5"/>
          <p:cNvSpPr>
            <a:spLocks noGrp="1"/>
          </p:cNvSpPr>
          <p:nvPr>
            <p:ph type="sldNum" sz="quarter" idx="4"/>
          </p:nvPr>
        </p:nvSpPr>
        <p:spPr>
          <a:xfrm>
            <a:off x="7315200" y="6492875"/>
            <a:ext cx="1828800" cy="365125"/>
          </a:xfrm>
          <a:prstGeom prst="rect">
            <a:avLst/>
          </a:prstGeom>
        </p:spPr>
        <p:txBody>
          <a:bodyPr vert="horz" wrap="square" lIns="91440" tIns="45720" rIns="91440" bIns="45720" numCol="1" anchor="ctr" anchorCtr="0" compatLnSpc="1">
            <a:prstTxWarp prst="textNoShape">
              <a:avLst/>
            </a:prstTxWarp>
          </a:bodyPr>
          <a:lstStyle>
            <a:lvl1pPr algn="r">
              <a:defRPr sz="1400">
                <a:solidFill>
                  <a:srgbClr val="898989"/>
                </a:solidFill>
                <a:latin typeface="Calibri" charset="0"/>
              </a:defRPr>
            </a:lvl1pPr>
          </a:lstStyle>
          <a:p>
            <a:pPr defTabSz="457200" eaLnBrk="1" hangingPunct="1"/>
            <a:fld id="{9F760FAB-5C06-E542-8634-F46D3454CD71}" type="slidenum">
              <a:rPr lang="en-US" altLang="en-US">
                <a:ea typeface="ＭＳ Ｐゴシック" charset="-128"/>
              </a:rPr>
              <a:pPr defTabSz="457200" eaLnBrk="1" hangingPunct="1"/>
              <a:t>‹#›</a:t>
            </a:fld>
            <a:endParaRPr lang="en-US" altLang="en-US">
              <a:ea typeface="ＭＳ Ｐゴシック" charset="-128"/>
            </a:endParaRPr>
          </a:p>
        </p:txBody>
      </p:sp>
      <p:sp>
        <p:nvSpPr>
          <p:cNvPr id="1029" name="Title Placeholder 1"/>
          <p:cNvSpPr>
            <a:spLocks noGrp="1"/>
          </p:cNvSpPr>
          <p:nvPr>
            <p:ph type="title"/>
          </p:nvPr>
        </p:nvSpPr>
        <p:spPr bwMode="auto">
          <a:xfrm>
            <a:off x="457200" y="1524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7522882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hf hdr="0"/>
  <p:txStyles>
    <p:titleStyle>
      <a:lvl1pPr algn="ctr" defTabSz="457200" rtl="0" eaLnBrk="0" fontAlgn="base" hangingPunct="0">
        <a:spcBef>
          <a:spcPct val="0"/>
        </a:spcBef>
        <a:spcAft>
          <a:spcPct val="0"/>
        </a:spcAft>
        <a:defRPr sz="28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32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32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32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32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01836" y="232177"/>
            <a:ext cx="8340328" cy="766837"/>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35707" tIns="35707" rIns="35707" bIns="35707" numCol="1" anchor="b" anchorCtr="0" compatLnSpc="1">
            <a:prstTxWarp prst="textNoShape">
              <a:avLst/>
            </a:prstTxWarp>
          </a:bodyPr>
          <a:lstStyle/>
          <a:p>
            <a:pPr lvl="0"/>
            <a:r>
              <a:rPr lang="en-US" dirty="0">
                <a:sym typeface="Helvetica Neue Light" charset="0"/>
              </a:rPr>
              <a:t>Click to edit Master title style</a:t>
            </a:r>
          </a:p>
        </p:txBody>
      </p:sp>
      <p:sp>
        <p:nvSpPr>
          <p:cNvPr id="1027" name="Line 2"/>
          <p:cNvSpPr>
            <a:spLocks noChangeShapeType="1"/>
          </p:cNvSpPr>
          <p:nvPr/>
        </p:nvSpPr>
        <p:spPr bwMode="auto">
          <a:xfrm>
            <a:off x="455414" y="1201043"/>
            <a:ext cx="8233172" cy="0"/>
          </a:xfrm>
          <a:prstGeom prst="line">
            <a:avLst/>
          </a:prstGeom>
          <a:noFill/>
          <a:ln w="28575" cmpd="sng">
            <a:gradFill flip="none" rotWithShape="1">
              <a:gsLst>
                <a:gs pos="0">
                  <a:schemeClr val="accent1"/>
                </a:gs>
                <a:gs pos="100000">
                  <a:schemeClr val="tx1"/>
                </a:gs>
              </a:gsLst>
              <a:lin ang="0" scaled="1"/>
              <a:tileRect/>
            </a:gradFill>
            <a:miter lim="800000"/>
            <a:headEnd/>
            <a:tailEnd/>
          </a:ln>
          <a:extLst>
            <a:ext uri="{909E8E84-426E-40dd-AFC4-6F175D3DCCD1}">
              <a14:hiddenFill xmlns="" xmlns:a14="http://schemas.microsoft.com/office/drawing/2010/main">
                <a:noFill/>
              </a14:hiddenFill>
            </a:ext>
          </a:extLst>
        </p:spPr>
        <p:txBody>
          <a:bodyPr lIns="0" tIns="0" rIns="0" bIns="0"/>
          <a:lstStyle/>
          <a:p>
            <a:pPr algn="ctr" defTabSz="914353" eaLnBrk="1" fontAlgn="auto" hangingPunct="1">
              <a:spcBef>
                <a:spcPts val="0"/>
              </a:spcBef>
              <a:spcAft>
                <a:spcPts val="0"/>
              </a:spcAft>
            </a:pPr>
            <a:endParaRPr lang="en-US" sz="3000">
              <a:solidFill>
                <a:srgbClr val="000000"/>
              </a:solidFill>
              <a:latin typeface="Helvetica Neue Light" charset="0"/>
              <a:sym typeface="Helvetica Neue Light" charset="0"/>
            </a:endParaRPr>
          </a:p>
        </p:txBody>
      </p:sp>
      <p:sp>
        <p:nvSpPr>
          <p:cNvPr id="2" name="Rectangle 3"/>
          <p:cNvSpPr>
            <a:spLocks noGrp="1" noChangeArrowheads="1"/>
          </p:cNvSpPr>
          <p:nvPr>
            <p:ph type="body" idx="1"/>
          </p:nvPr>
        </p:nvSpPr>
        <p:spPr bwMode="auto">
          <a:xfrm>
            <a:off x="401836" y="1479306"/>
            <a:ext cx="8340328" cy="4746129"/>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35707" tIns="35707" rIns="35707" bIns="35707" numCol="1" anchor="t" anchorCtr="0" compatLnSpc="1">
            <a:prstTxWarp prst="textNoShape">
              <a:avLst/>
            </a:prstTxWarp>
          </a:bodyPr>
          <a:lstStyle/>
          <a:p>
            <a:pPr lvl="0"/>
            <a:r>
              <a:rPr lang="en-US" dirty="0">
                <a:sym typeface="Helvetica Neue" charset="0"/>
              </a:rPr>
              <a:t>Click to edit Master text styles</a:t>
            </a:r>
          </a:p>
          <a:p>
            <a:pPr lvl="1"/>
            <a:r>
              <a:rPr lang="en-US" dirty="0">
                <a:sym typeface="Helvetica Neue" charset="0"/>
              </a:rPr>
              <a:t>Second level</a:t>
            </a:r>
          </a:p>
          <a:p>
            <a:pPr lvl="2"/>
            <a:r>
              <a:rPr lang="en-US" dirty="0">
                <a:sym typeface="Helvetica Neue" charset="0"/>
              </a:rPr>
              <a:t>Third level</a:t>
            </a:r>
          </a:p>
          <a:p>
            <a:pPr lvl="3"/>
            <a:r>
              <a:rPr lang="en-US" dirty="0">
                <a:sym typeface="Helvetica Neue" charset="0"/>
              </a:rPr>
              <a:t>Fourth level</a:t>
            </a:r>
          </a:p>
          <a:p>
            <a:pPr lvl="4"/>
            <a:r>
              <a:rPr lang="en-US" dirty="0">
                <a:sym typeface="Helvetica Neue" charset="0"/>
              </a:rPr>
              <a:t>Fifth level</a:t>
            </a:r>
          </a:p>
        </p:txBody>
      </p:sp>
      <p:pic>
        <p:nvPicPr>
          <p:cNvPr id="1029" name="Picture 4"/>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bwMode="auto">
          <a:xfrm>
            <a:off x="7305602" y="3"/>
            <a:ext cx="1826121" cy="10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3"/>
          </p:nvPr>
        </p:nvSpPr>
        <p:spPr>
          <a:xfrm>
            <a:off x="14636" y="6485902"/>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154" eaLnBrk="1" fontAlgn="auto" hangingPunct="1">
              <a:spcBef>
                <a:spcPts val="0"/>
              </a:spcBef>
              <a:spcAft>
                <a:spcPts val="0"/>
              </a:spcAft>
            </a:pPr>
            <a:r>
              <a:rPr lang="en-US">
                <a:solidFill>
                  <a:prstClr val="black">
                    <a:tint val="75000"/>
                  </a:prstClr>
                </a:solidFill>
                <a:latin typeface="Helvetica Neue"/>
              </a:rPr>
              <a:t>CDR Template, 1 June 2015</a:t>
            </a:r>
            <a:endParaRPr lang="en-US" dirty="0">
              <a:solidFill>
                <a:prstClr val="black">
                  <a:tint val="75000"/>
                </a:prstClr>
              </a:solidFill>
              <a:latin typeface="Helvetica Neue"/>
            </a:endParaRPr>
          </a:p>
        </p:txBody>
      </p:sp>
      <p:sp>
        <p:nvSpPr>
          <p:cNvPr id="5" name="Slide Number Placeholder 4"/>
          <p:cNvSpPr>
            <a:spLocks noGrp="1"/>
          </p:cNvSpPr>
          <p:nvPr>
            <p:ph type="sldNum" sz="quarter" idx="4"/>
          </p:nvPr>
        </p:nvSpPr>
        <p:spPr>
          <a:xfrm>
            <a:off x="7010400" y="648590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154" eaLnBrk="1" fontAlgn="auto" hangingPunct="1">
              <a:spcBef>
                <a:spcPts val="0"/>
              </a:spcBef>
              <a:spcAft>
                <a:spcPts val="0"/>
              </a:spcAft>
            </a:pPr>
            <a:fld id="{EEFA09CC-F525-7847-8CCD-5DF4528B56E1}" type="slidenum">
              <a:rPr lang="en-US" smtClean="0">
                <a:solidFill>
                  <a:prstClr val="black">
                    <a:tint val="75000"/>
                  </a:prstClr>
                </a:solidFill>
                <a:latin typeface="Helvetica Neue"/>
              </a:rPr>
              <a:pPr defTabSz="457154" eaLnBrk="1" fontAlgn="auto" hangingPunct="1">
                <a:spcBef>
                  <a:spcPts val="0"/>
                </a:spcBef>
                <a:spcAft>
                  <a:spcPts val="0"/>
                </a:spcAft>
              </a:pPr>
              <a:t>‹#›</a:t>
            </a:fld>
            <a:endParaRPr lang="en-US">
              <a:solidFill>
                <a:prstClr val="black">
                  <a:tint val="75000"/>
                </a:prstClr>
              </a:solidFill>
              <a:latin typeface="Helvetica Neue"/>
            </a:endParaRPr>
          </a:p>
        </p:txBody>
      </p:sp>
    </p:spTree>
    <p:extLst>
      <p:ext uri="{BB962C8B-B14F-4D97-AF65-F5344CB8AC3E}">
        <p14:creationId xmlns:p14="http://schemas.microsoft.com/office/powerpoint/2010/main" val="130831662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Lst>
  <p:transition/>
  <p:hf hdr="0" dt="0"/>
  <p:txStyles>
    <p:titleStyle>
      <a:lvl1pPr algn="l" rtl="0" eaLnBrk="0" fontAlgn="base" hangingPunct="0">
        <a:spcBef>
          <a:spcPct val="0"/>
        </a:spcBef>
        <a:spcAft>
          <a:spcPct val="0"/>
        </a:spcAft>
        <a:defRPr sz="3000" cap="all">
          <a:solidFill>
            <a:schemeClr val="accent1"/>
          </a:solidFill>
          <a:latin typeface="+mn-lt"/>
          <a:ea typeface="+mj-ea"/>
          <a:cs typeface="+mj-cs"/>
          <a:sym typeface="Helvetica Neue Light" charset="0"/>
        </a:defRPr>
      </a:lvl1pPr>
      <a:lvl2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5pPr>
      <a:lvl6pPr marL="321374"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6pPr>
      <a:lvl7pPr marL="64275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7pPr>
      <a:lvl8pPr marL="964124"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8pPr>
      <a:lvl9pPr marL="128550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187470" indent="-187470" algn="l" rtl="0" eaLnBrk="0" fontAlgn="base" hangingPunct="0">
        <a:spcBef>
          <a:spcPts val="0"/>
        </a:spcBef>
        <a:spcAft>
          <a:spcPct val="0"/>
        </a:spcAft>
        <a:buClr>
          <a:srgbClr val="606060"/>
        </a:buClr>
        <a:buSzPct val="100000"/>
        <a:buFont typeface="Helvetica Neue" charset="0"/>
        <a:buChar char="•"/>
        <a:defRPr sz="2000">
          <a:solidFill>
            <a:schemeClr val="tx1"/>
          </a:solidFill>
          <a:latin typeface="+mn-lt"/>
          <a:ea typeface="+mn-ea"/>
          <a:cs typeface="+mn-cs"/>
          <a:sym typeface="Helvetica Neue" charset="0"/>
        </a:defRPr>
      </a:lvl1pPr>
      <a:lvl2pPr marL="464208" indent="-187470" algn="l" rtl="0" eaLnBrk="0" fontAlgn="base" hangingPunct="0">
        <a:spcBef>
          <a:spcPts val="0"/>
        </a:spcBef>
        <a:spcAft>
          <a:spcPct val="0"/>
        </a:spcAft>
        <a:buClr>
          <a:srgbClr val="606060"/>
        </a:buClr>
        <a:buSzPct val="100000"/>
        <a:buFont typeface="Helvetica Neue" charset="0"/>
        <a:buChar char="•"/>
        <a:defRPr sz="1800">
          <a:solidFill>
            <a:schemeClr val="accent1"/>
          </a:solidFill>
          <a:latin typeface="+mn-lt"/>
          <a:ea typeface="+mn-ea"/>
          <a:cs typeface="+mn-cs"/>
          <a:sym typeface="Helvetica Neue" charset="0"/>
        </a:defRPr>
      </a:lvl2pPr>
      <a:lvl3pPr marL="776656" indent="-18747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3pPr>
      <a:lvl4pPr marL="1089105" indent="-18747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4pPr>
      <a:lvl5pPr marL="1401553" indent="-18747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5pPr>
      <a:lvl6pPr marL="1722928" indent="-18747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6pPr>
      <a:lvl7pPr marL="2044304" indent="-18747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7pPr>
      <a:lvl8pPr marL="2365678" indent="-18747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8pPr>
      <a:lvl9pPr marL="2687053" indent="-18747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9pPr>
    </p:bodyStyle>
    <p:otherStyle>
      <a:defPPr>
        <a:defRPr lang="en-US"/>
      </a:defPPr>
      <a:lvl1pPr marL="0" algn="l" defTabSz="321374" rtl="0" eaLnBrk="1" latinLnBrk="0" hangingPunct="1">
        <a:defRPr sz="1300" kern="1200">
          <a:solidFill>
            <a:schemeClr val="tx1"/>
          </a:solidFill>
          <a:latin typeface="+mn-lt"/>
          <a:ea typeface="+mn-ea"/>
          <a:cs typeface="+mn-cs"/>
        </a:defRPr>
      </a:lvl1pPr>
      <a:lvl2pPr marL="321374" algn="l" defTabSz="321374" rtl="0" eaLnBrk="1" latinLnBrk="0" hangingPunct="1">
        <a:defRPr sz="1300" kern="1200">
          <a:solidFill>
            <a:schemeClr val="tx1"/>
          </a:solidFill>
          <a:latin typeface="+mn-lt"/>
          <a:ea typeface="+mn-ea"/>
          <a:cs typeface="+mn-cs"/>
        </a:defRPr>
      </a:lvl2pPr>
      <a:lvl3pPr marL="642750" algn="l" defTabSz="321374" rtl="0" eaLnBrk="1" latinLnBrk="0" hangingPunct="1">
        <a:defRPr sz="1300" kern="1200">
          <a:solidFill>
            <a:schemeClr val="tx1"/>
          </a:solidFill>
          <a:latin typeface="+mn-lt"/>
          <a:ea typeface="+mn-ea"/>
          <a:cs typeface="+mn-cs"/>
        </a:defRPr>
      </a:lvl3pPr>
      <a:lvl4pPr marL="964124" algn="l" defTabSz="321374" rtl="0" eaLnBrk="1" latinLnBrk="0" hangingPunct="1">
        <a:defRPr sz="1300" kern="1200">
          <a:solidFill>
            <a:schemeClr val="tx1"/>
          </a:solidFill>
          <a:latin typeface="+mn-lt"/>
          <a:ea typeface="+mn-ea"/>
          <a:cs typeface="+mn-cs"/>
        </a:defRPr>
      </a:lvl4pPr>
      <a:lvl5pPr marL="1285500" algn="l" defTabSz="321374" rtl="0" eaLnBrk="1" latinLnBrk="0" hangingPunct="1">
        <a:defRPr sz="1300" kern="1200">
          <a:solidFill>
            <a:schemeClr val="tx1"/>
          </a:solidFill>
          <a:latin typeface="+mn-lt"/>
          <a:ea typeface="+mn-ea"/>
          <a:cs typeface="+mn-cs"/>
        </a:defRPr>
      </a:lvl5pPr>
      <a:lvl6pPr marL="1606877" algn="l" defTabSz="321374" rtl="0" eaLnBrk="1" latinLnBrk="0" hangingPunct="1">
        <a:defRPr sz="1300" kern="1200">
          <a:solidFill>
            <a:schemeClr val="tx1"/>
          </a:solidFill>
          <a:latin typeface="+mn-lt"/>
          <a:ea typeface="+mn-ea"/>
          <a:cs typeface="+mn-cs"/>
        </a:defRPr>
      </a:lvl6pPr>
      <a:lvl7pPr marL="1928250" algn="l" defTabSz="321374" rtl="0" eaLnBrk="1" latinLnBrk="0" hangingPunct="1">
        <a:defRPr sz="1300" kern="1200">
          <a:solidFill>
            <a:schemeClr val="tx1"/>
          </a:solidFill>
          <a:latin typeface="+mn-lt"/>
          <a:ea typeface="+mn-ea"/>
          <a:cs typeface="+mn-cs"/>
        </a:defRPr>
      </a:lvl7pPr>
      <a:lvl8pPr marL="2249626" algn="l" defTabSz="321374" rtl="0" eaLnBrk="1" latinLnBrk="0" hangingPunct="1">
        <a:defRPr sz="1300" kern="1200">
          <a:solidFill>
            <a:schemeClr val="tx1"/>
          </a:solidFill>
          <a:latin typeface="+mn-lt"/>
          <a:ea typeface="+mn-ea"/>
          <a:cs typeface="+mn-cs"/>
        </a:defRPr>
      </a:lvl8pPr>
      <a:lvl9pPr marL="2571001" algn="l" defTabSz="321374"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145" y="238615"/>
            <a:ext cx="6916951" cy="824083"/>
          </a:xfrm>
          <a:prstGeom prst="rect">
            <a:avLst/>
          </a:prstGeom>
        </p:spPr>
        <p:txBody>
          <a:bodyPr vert="horz" lIns="91440" tIns="45720" rIns="91440" bIns="45720" rtlCol="0" anchor="ctr">
            <a:normAutofit/>
          </a:bodyPr>
          <a:lstStyle/>
          <a:p>
            <a:r>
              <a:rPr lang="de-DE" dirty="0" smtClean="0"/>
              <a:t>Click </a:t>
            </a:r>
            <a:r>
              <a:rPr lang="de-DE" dirty="0" err="1" smtClean="0"/>
              <a:t>to</a:t>
            </a:r>
            <a:r>
              <a:rPr lang="de-DE" dirty="0" smtClean="0"/>
              <a:t> </a:t>
            </a:r>
            <a:r>
              <a:rPr lang="de-DE" dirty="0" err="1" smtClean="0"/>
              <a:t>edit</a:t>
            </a:r>
            <a:r>
              <a:rPr lang="de-DE" dirty="0" smtClean="0"/>
              <a:t> Master title style</a:t>
            </a:r>
            <a:endParaRPr lang="en-US" dirty="0"/>
          </a:p>
        </p:txBody>
      </p:sp>
      <p:sp>
        <p:nvSpPr>
          <p:cNvPr id="3" name="Text Placeholder 2"/>
          <p:cNvSpPr>
            <a:spLocks noGrp="1"/>
          </p:cNvSpPr>
          <p:nvPr>
            <p:ph type="body" idx="1"/>
          </p:nvPr>
        </p:nvSpPr>
        <p:spPr>
          <a:xfrm>
            <a:off x="641144" y="1589173"/>
            <a:ext cx="7632072" cy="4525963"/>
          </a:xfrm>
          <a:prstGeom prst="rect">
            <a:avLst/>
          </a:prstGeom>
        </p:spPr>
        <p:txBody>
          <a:bodyPr vert="horz" lIns="91440" tIns="45720" rIns="91440" bIns="45720" rtlCol="0">
            <a:normAutofit/>
          </a:body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1F941917-7D80-5845-BBA1-26E8FC06F98A}" type="datetimeFigureOut">
              <a:rPr lang="en-US" smtClean="0">
                <a:solidFill>
                  <a:srgbClr val="00204E">
                    <a:tint val="75000"/>
                  </a:srgbClr>
                </a:solidFill>
                <a:latin typeface="Calibri"/>
              </a:rPr>
              <a:pPr defTabSz="457200" eaLnBrk="1" fontAlgn="auto" hangingPunct="1">
                <a:spcBef>
                  <a:spcPts val="0"/>
                </a:spcBef>
                <a:spcAft>
                  <a:spcPts val="0"/>
                </a:spcAft>
              </a:pPr>
              <a:t>5/6/17</a:t>
            </a:fld>
            <a:endParaRPr lang="en-US">
              <a:solidFill>
                <a:srgbClr val="00204E">
                  <a:tint val="75000"/>
                </a:srgb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srgbClr val="00204E">
                  <a:tint val="75000"/>
                </a:srgb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19A9FCDA-B809-C440-BD62-3E96D0DA3F33}" type="slidenum">
              <a:rPr lang="en-US" smtClean="0">
                <a:solidFill>
                  <a:srgbClr val="00204E">
                    <a:tint val="75000"/>
                  </a:srgbClr>
                </a:solidFill>
                <a:latin typeface="Calibri"/>
              </a:rPr>
              <a:pPr defTabSz="457200" eaLnBrk="1" fontAlgn="auto" hangingPunct="1">
                <a:spcBef>
                  <a:spcPts val="0"/>
                </a:spcBef>
                <a:spcAft>
                  <a:spcPts val="0"/>
                </a:spcAft>
              </a:pPr>
              <a:t>‹#›</a:t>
            </a:fld>
            <a:endParaRPr lang="en-US">
              <a:solidFill>
                <a:srgbClr val="00204E">
                  <a:tint val="75000"/>
                </a:srgbClr>
              </a:solidFill>
              <a:latin typeface="Calibri"/>
            </a:endParaRPr>
          </a:p>
        </p:txBody>
      </p:sp>
      <p:cxnSp>
        <p:nvCxnSpPr>
          <p:cNvPr id="8" name="Straight Connector 7"/>
          <p:cNvCxnSpPr/>
          <p:nvPr userDrawn="1"/>
        </p:nvCxnSpPr>
        <p:spPr>
          <a:xfrm>
            <a:off x="0" y="1289936"/>
            <a:ext cx="9144000"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220247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Lst>
  <p:txStyles>
    <p:titleStyle>
      <a:lvl1pPr algn="l" defTabSz="457200" rtl="0" eaLnBrk="1" latinLnBrk="0" hangingPunct="1">
        <a:spcBef>
          <a:spcPct val="0"/>
        </a:spcBef>
        <a:buNone/>
        <a:defRPr sz="2800" b="1" kern="1200">
          <a:solidFill>
            <a:schemeClr val="tx1"/>
          </a:solidFill>
          <a:latin typeface="Fira Sans"/>
          <a:ea typeface="+mj-ea"/>
          <a:cs typeface="Fira San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Fira Sans"/>
          <a:ea typeface="+mn-ea"/>
          <a:cs typeface="Fira Sans"/>
        </a:defRPr>
      </a:lvl1pPr>
      <a:lvl2pPr marL="742950" indent="-285750" algn="l" defTabSz="457200" rtl="0" eaLnBrk="1" latinLnBrk="0" hangingPunct="1">
        <a:spcBef>
          <a:spcPct val="20000"/>
        </a:spcBef>
        <a:buFont typeface="Arial"/>
        <a:buChar char="–"/>
        <a:defRPr sz="1800" kern="1200">
          <a:solidFill>
            <a:schemeClr val="tx1"/>
          </a:solidFill>
          <a:latin typeface="Fira Sans"/>
          <a:ea typeface="+mn-ea"/>
          <a:cs typeface="Fira Sans"/>
        </a:defRPr>
      </a:lvl2pPr>
      <a:lvl3pPr marL="1143000" indent="-228600" algn="l" defTabSz="457200" rtl="0" eaLnBrk="1" latinLnBrk="0" hangingPunct="1">
        <a:spcBef>
          <a:spcPct val="20000"/>
        </a:spcBef>
        <a:buFont typeface="Arial"/>
        <a:buChar char="•"/>
        <a:defRPr sz="1800" kern="1200">
          <a:solidFill>
            <a:schemeClr val="tx1"/>
          </a:solidFill>
          <a:latin typeface="Fira Sans"/>
          <a:ea typeface="+mn-ea"/>
          <a:cs typeface="Fira Sans"/>
        </a:defRPr>
      </a:lvl3pPr>
      <a:lvl4pPr marL="1600200" indent="-228600" algn="l" defTabSz="457200" rtl="0" eaLnBrk="1" latinLnBrk="0" hangingPunct="1">
        <a:spcBef>
          <a:spcPct val="20000"/>
        </a:spcBef>
        <a:buFont typeface="Arial"/>
        <a:buChar char="–"/>
        <a:defRPr sz="1600" kern="1200">
          <a:solidFill>
            <a:schemeClr val="tx1"/>
          </a:solidFill>
          <a:latin typeface="Fira Sans"/>
          <a:ea typeface="+mn-ea"/>
          <a:cs typeface="Fira Sans"/>
        </a:defRPr>
      </a:lvl4pPr>
      <a:lvl5pPr marL="2057400" indent="-228600" algn="l" defTabSz="457200" rtl="0" eaLnBrk="1" latinLnBrk="0" hangingPunct="1">
        <a:spcBef>
          <a:spcPct val="20000"/>
        </a:spcBef>
        <a:buFont typeface="Arial"/>
        <a:buChar char="»"/>
        <a:defRPr sz="1600" kern="1200">
          <a:solidFill>
            <a:schemeClr val="tx1"/>
          </a:solidFill>
          <a:latin typeface="Fira Sans"/>
          <a:ea typeface="+mn-ea"/>
          <a:cs typeface="Fir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EFEFE"/>
            </a:gs>
            <a:gs pos="50000">
              <a:srgbClr val="99CCFF"/>
            </a:gs>
            <a:gs pos="100000">
              <a:srgbClr val="FEFEFE"/>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4463" cy="1135063"/>
          </a:xfrm>
          <a:prstGeom prst="rect">
            <a:avLst/>
          </a:prstGeom>
          <a:noFill/>
          <a:ln w="9525">
            <a:noFill/>
            <a:miter lim="800000"/>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64463" cy="4106863"/>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8147BF-760D-3A4B-9A9E-CDD9EFA51810}" type="slidenum">
              <a:rPr lang="en-US" smtClean="0">
                <a:solidFill>
                  <a:srgbClr val="000000">
                    <a:tint val="75000"/>
                  </a:srgbClr>
                </a:solidFill>
              </a:rPr>
              <a:pPr/>
              <a:t>‹#›</a:t>
            </a:fld>
            <a:endParaRPr lang="en-US">
              <a:solidFill>
                <a:srgbClr val="000000">
                  <a:tint val="75000"/>
                </a:srgbClr>
              </a:solidFill>
            </a:endParaRPr>
          </a:p>
        </p:txBody>
      </p:sp>
      <p:sp>
        <p:nvSpPr>
          <p:cNvPr id="6" name="Footer Placeholder 4"/>
          <p:cNvSpPr>
            <a:spLocks noGrp="1"/>
          </p:cNvSpPr>
          <p:nvPr>
            <p:ph type="ftr" sz="quarter" idx="3"/>
          </p:nvPr>
        </p:nvSpPr>
        <p:spPr>
          <a:xfrm>
            <a:off x="6278488" y="6492875"/>
            <a:ext cx="2895600" cy="365125"/>
          </a:xfrm>
          <a:prstGeom prst="rect">
            <a:avLst/>
          </a:prstGeom>
        </p:spPr>
        <p:txBody>
          <a:bodyPr/>
          <a:lstStyle/>
          <a:p>
            <a:pPr eaLnBrk="1" fontAlgn="auto" hangingPunct="1">
              <a:spcBef>
                <a:spcPts val="0"/>
              </a:spcBef>
              <a:spcAft>
                <a:spcPts val="0"/>
              </a:spcAft>
              <a:defRPr/>
            </a:pPr>
            <a:endParaRPr lang="en-US" sz="1800" kern="0" dirty="0">
              <a:solidFill>
                <a:prstClr val="black">
                  <a:tint val="75000"/>
                </a:prstClr>
              </a:solidFill>
            </a:endParaRPr>
          </a:p>
        </p:txBody>
      </p:sp>
    </p:spTree>
    <p:extLst>
      <p:ext uri="{BB962C8B-B14F-4D97-AF65-F5344CB8AC3E}">
        <p14:creationId xmlns:p14="http://schemas.microsoft.com/office/powerpoint/2010/main" val="135364911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hf hdr="0" ftr="0" dt="0"/>
  <p:txStyles>
    <p:titleStyle>
      <a:lvl1pPr algn="ctr" defTabSz="449263" rtl="0" fontAlgn="base">
        <a:spcBef>
          <a:spcPct val="0"/>
        </a:spcBef>
        <a:spcAft>
          <a:spcPct val="0"/>
        </a:spcAft>
        <a:buClr>
          <a:srgbClr val="000000"/>
        </a:buClr>
        <a:buSzPct val="100000"/>
        <a:buFont typeface="Times New Roman" pitchFamily="-65" charset="0"/>
        <a:defRPr sz="4400">
          <a:solidFill>
            <a:srgbClr val="000000"/>
          </a:solidFill>
          <a:latin typeface="+mj-lt"/>
          <a:ea typeface="+mj-ea"/>
          <a:cs typeface="+mj-cs"/>
        </a:defRPr>
      </a:lvl1pPr>
      <a:lvl2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2pPr>
      <a:lvl3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3pPr>
      <a:lvl4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4pPr>
      <a:lvl5pPr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5pPr>
      <a:lvl6pPr marL="4572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6pPr>
      <a:lvl7pPr marL="9144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7pPr>
      <a:lvl8pPr marL="13716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8pPr>
      <a:lvl9pPr marL="18288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9pPr>
    </p:titleStyle>
    <p:bodyStyle>
      <a:lvl1pPr marL="334963" indent="-334963" algn="l" defTabSz="449263" rtl="0" fontAlgn="base">
        <a:spcBef>
          <a:spcPts val="800"/>
        </a:spcBef>
        <a:spcAft>
          <a:spcPct val="0"/>
        </a:spcAft>
        <a:buClr>
          <a:srgbClr val="000000"/>
        </a:buClr>
        <a:buSzPct val="100000"/>
        <a:buFont typeface="Times New Roman" pitchFamily="-65" charset="0"/>
        <a:buChar char="•"/>
        <a:defRPr sz="3200">
          <a:solidFill>
            <a:srgbClr val="000000"/>
          </a:solidFill>
          <a:latin typeface="+mn-lt"/>
          <a:ea typeface="+mn-ea"/>
          <a:cs typeface="+mn-cs"/>
        </a:defRPr>
      </a:lvl1pPr>
      <a:lvl2pPr marL="735013" indent="-277813" algn="l" defTabSz="449263" rtl="0" fontAlgn="base">
        <a:spcBef>
          <a:spcPts val="700"/>
        </a:spcBef>
        <a:spcAft>
          <a:spcPct val="0"/>
        </a:spcAft>
        <a:buClr>
          <a:srgbClr val="000000"/>
        </a:buClr>
        <a:buSzPct val="100000"/>
        <a:buFont typeface="Times New Roman" pitchFamily="-65" charset="0"/>
        <a:buChar char="–"/>
        <a:defRPr sz="2800">
          <a:solidFill>
            <a:srgbClr val="000000"/>
          </a:solidFill>
          <a:latin typeface="+mn-lt"/>
          <a:ea typeface="ＭＳ Ｐゴシック" pitchFamily="-65" charset="-128"/>
        </a:defRPr>
      </a:lvl2pPr>
      <a:lvl3pPr marL="1143000" indent="-228600" algn="l" defTabSz="449263" rtl="0" fontAlgn="base">
        <a:spcBef>
          <a:spcPts val="600"/>
        </a:spcBef>
        <a:spcAft>
          <a:spcPct val="0"/>
        </a:spcAft>
        <a:buClr>
          <a:srgbClr val="000000"/>
        </a:buClr>
        <a:buSzPct val="100000"/>
        <a:buFont typeface="Times New Roman" pitchFamily="-65" charset="0"/>
        <a:buChar char="•"/>
        <a:defRPr sz="2400">
          <a:solidFill>
            <a:srgbClr val="000000"/>
          </a:solidFill>
          <a:latin typeface="+mn-lt"/>
          <a:ea typeface="ＭＳ Ｐゴシック" pitchFamily="-65" charset="-128"/>
        </a:defRPr>
      </a:lvl3pPr>
      <a:lvl4pPr marL="16002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4pPr>
      <a:lvl5pPr marL="20574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5pPr>
      <a:lvl6pPr marL="25146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6pPr>
      <a:lvl7pPr marL="29718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7pPr>
      <a:lvl8pPr marL="34290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8pPr>
      <a:lvl9pPr marL="3886200" indent="-228600" algn="l" defTabSz="449263" rtl="0" fontAlgn="base">
        <a:spcBef>
          <a:spcPts val="500"/>
        </a:spcBef>
        <a:spcAft>
          <a:spcPct val="0"/>
        </a:spcAft>
        <a:buClr>
          <a:srgbClr val="000000"/>
        </a:buClr>
        <a:buSzPct val="100000"/>
        <a:buFont typeface="Times New Roman" pitchFamily="-65" charset="0"/>
        <a:buChar char="»"/>
        <a:defRPr sz="2000">
          <a:solidFill>
            <a:srgbClr val="000000"/>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hyperlink" Target="https://www.cta-observatory.org/ctas-galactic-plane-survey-will-provide-unprecedented-view-galaxy/" TargetMode="External"/><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image" Target="../media/image63.jpg"/><Relationship Id="rId1" Type="http://schemas.openxmlformats.org/officeDocument/2006/relationships/slideLayout" Target="../slideLayouts/slideLayout83.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3.xml"/><Relationship Id="rId3"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91.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66.png"/><Relationship Id="rId6" Type="http://schemas.openxmlformats.org/officeDocument/2006/relationships/image" Target="../media/image67.jpeg"/><Relationship Id="rId1" Type="http://schemas.openxmlformats.org/officeDocument/2006/relationships/slideLayout" Target="../slideLayouts/slideLayout9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91.xml"/><Relationship Id="rId2"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eg"/><Relationship Id="rId5" Type="http://schemas.openxmlformats.org/officeDocument/2006/relationships/image" Target="../media/image73.png"/><Relationship Id="rId6" Type="http://schemas.openxmlformats.org/officeDocument/2006/relationships/image" Target="../media/image74.jpeg"/><Relationship Id="rId7" Type="http://schemas.openxmlformats.org/officeDocument/2006/relationships/image" Target="../media/image75.jpeg"/><Relationship Id="rId8" Type="http://schemas.openxmlformats.org/officeDocument/2006/relationships/image" Target="../media/image76.png"/><Relationship Id="rId9" Type="http://schemas.openxmlformats.org/officeDocument/2006/relationships/image" Target="../media/image77.jpeg"/><Relationship Id="rId10" Type="http://schemas.openxmlformats.org/officeDocument/2006/relationships/image" Target="../media/image78.png"/><Relationship Id="rId11" Type="http://schemas.openxmlformats.org/officeDocument/2006/relationships/image" Target="../media/image79.jpeg"/><Relationship Id="rId1" Type="http://schemas.openxmlformats.org/officeDocument/2006/relationships/slideLayout" Target="../slideLayouts/slideLayout91.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5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5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jpeg"/><Relationship Id="rId1" Type="http://schemas.openxmlformats.org/officeDocument/2006/relationships/slideLayout" Target="../slideLayouts/slideLayout3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1.wdp"/><Relationship Id="rId1" Type="http://schemas.openxmlformats.org/officeDocument/2006/relationships/slideLayout" Target="../slideLayouts/slideLayout54.xml"/><Relationship Id="rId2"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Text Box 2"/>
          <p:cNvSpPr txBox="1">
            <a:spLocks noChangeArrowheads="1"/>
          </p:cNvSpPr>
          <p:nvPr/>
        </p:nvSpPr>
        <p:spPr bwMode="auto">
          <a:xfrm>
            <a:off x="1187450" y="1196975"/>
            <a:ext cx="6894513" cy="1568450"/>
          </a:xfrm>
          <a:prstGeom prst="rect">
            <a:avLst/>
          </a:prstGeom>
          <a:noFill/>
          <a:ln w="9525">
            <a:noFill/>
            <a:miter lim="800000"/>
            <a:headEnd/>
            <a:tailEnd/>
          </a:ln>
        </p:spPr>
        <p:txBody>
          <a:bodyPr lIns="90000" tIns="46800" rIns="90000" bIns="46800">
            <a:prstTxWarp prst="textNoShape">
              <a:avLst/>
            </a:prstTxWarp>
            <a:spAutoFit/>
          </a:bodyPr>
          <a:lstStyle/>
          <a:p>
            <a:pPr marL="457200" indent="-457200" eaLnBrk="1" hangingPunct="1">
              <a:spcBef>
                <a:spcPts val="1500"/>
              </a:spcBef>
              <a:buClr>
                <a:srgbClr val="000000"/>
              </a:buClr>
              <a:buSzPct val="100000"/>
              <a:buFont typeface="Times New Roman"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b="1">
              <a:solidFill>
                <a:srgbClr val="0033CC"/>
              </a:solidFill>
            </a:endParaRPr>
          </a:p>
          <a:p>
            <a:pPr marL="914400" lvl="1" indent="-457200" eaLnBrk="1" hangingPunct="1">
              <a:spcBef>
                <a:spcPts val="1500"/>
              </a:spcBef>
              <a:buClr>
                <a:srgbClr val="000000"/>
              </a:buClr>
              <a:buSzPct val="100000"/>
              <a:buFont typeface="Times New Roman" pitchFamily="-65"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b="1">
              <a:solidFill>
                <a:srgbClr val="0033CC"/>
              </a:solidFill>
            </a:endParaRPr>
          </a:p>
          <a:p>
            <a:pPr marL="457200" indent="-457200" eaLnBrk="1" hangingPunct="1">
              <a:spcBef>
                <a:spcPts val="1500"/>
              </a:spcBef>
              <a:buClr>
                <a:srgbClr val="000000"/>
              </a:buClr>
              <a:buSzPct val="100000"/>
              <a:buFont typeface="Times New Roman" pitchFamily="-65"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b="1">
              <a:solidFill>
                <a:srgbClr val="0033CC"/>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167706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cta-psct.physics.ucla.edu/images/webcam.jpg?149366317492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3568" y="548680"/>
            <a:ext cx="7788697" cy="584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0746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368424" y="1412776"/>
            <a:ext cx="4635624" cy="634020"/>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600" dirty="0" smtClean="0">
                <a:solidFill>
                  <a:srgbClr val="000000"/>
                </a:solidFill>
                <a:latin typeface="Gill Sans"/>
                <a:cs typeface="Gill Sans"/>
                <a:sym typeface="Comic Sans MS" pitchFamily="-65" charset="0"/>
              </a:rPr>
              <a:t>Sensitivity improvement of an order of magnitude.</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600" dirty="0" smtClean="0">
                <a:solidFill>
                  <a:srgbClr val="000000"/>
                </a:solidFill>
                <a:latin typeface="Gill Sans"/>
                <a:cs typeface="Gill Sans"/>
                <a:sym typeface="Comic Sans MS" pitchFamily="-65" charset="0"/>
              </a:rPr>
              <a:t>Energy range extended both higher and lower.  </a:t>
            </a:r>
          </a:p>
        </p:txBody>
      </p:sp>
      <p:sp>
        <p:nvSpPr>
          <p:cNvPr id="7" name="Rectangle 3"/>
          <p:cNvSpPr txBox="1">
            <a:spLocks noChangeArrowheads="1"/>
          </p:cNvSpPr>
          <p:nvPr/>
        </p:nvSpPr>
        <p:spPr bwMode="auto">
          <a:xfrm>
            <a:off x="152400" y="404664"/>
            <a:ext cx="8686800" cy="45878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ＭＳ Ｐゴシック" charset="0"/>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5pPr>
            <a:lvl6pPr marL="4572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6pPr>
            <a:lvl7pPr marL="9144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7pPr>
            <a:lvl8pPr marL="13716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8pPr>
            <a:lvl9pPr marL="18288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9pPr>
          </a:lstStyle>
          <a:p>
            <a:pPr eaLnBrk="1" hangingPunct="1">
              <a:buClr>
                <a:srgbClr val="FF5050"/>
              </a:buClr>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smtClean="0">
                <a:solidFill>
                  <a:srgbClr val="FF0000"/>
                </a:solidFill>
                <a:latin typeface="Gill Sans"/>
                <a:ea typeface="ＭＳ Ｐゴシック" pitchFamily="-65" charset="-128"/>
                <a:cs typeface="Gill Sans"/>
              </a:rPr>
              <a:t>Present vs Future</a:t>
            </a:r>
            <a:endParaRPr lang="en-GB" sz="2800" b="1" dirty="0">
              <a:solidFill>
                <a:srgbClr val="FF0000"/>
              </a:solidFill>
              <a:latin typeface="Gill Sans"/>
              <a:ea typeface="ＭＳ Ｐゴシック" pitchFamily="-65" charset="-128"/>
              <a:cs typeface="Gill Sans"/>
            </a:endParaRPr>
          </a:p>
        </p:txBody>
      </p:sp>
      <p:pic>
        <p:nvPicPr>
          <p:cNvPr id="1028" name="Picture 4" descr="https://www.cta-observatory.org/wp-content/uploads/2016/05/CTA_Sensitivity_updated_2017.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8480" y="2204864"/>
            <a:ext cx="4635624" cy="3271878"/>
          </a:xfrm>
          <a:prstGeom prst="rect">
            <a:avLst/>
          </a:prstGeom>
          <a:noFill/>
          <a:ln>
            <a:solidFill>
              <a:schemeClr val="accent4">
                <a:shade val="95000"/>
                <a:satMod val="105000"/>
              </a:schemeClr>
            </a:solidFill>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76802" y="2204864"/>
            <a:ext cx="3722773" cy="3271878"/>
          </a:xfrm>
          <a:prstGeom prst="rect">
            <a:avLst/>
          </a:prstGeom>
          <a:ln>
            <a:solidFill>
              <a:schemeClr val="accent4">
                <a:shade val="95000"/>
                <a:satMod val="105000"/>
              </a:schemeClr>
            </a:solidFill>
          </a:ln>
        </p:spPr>
      </p:pic>
      <p:sp>
        <p:nvSpPr>
          <p:cNvPr id="10" name="TextBox 2"/>
          <p:cNvSpPr txBox="1">
            <a:spLocks noChangeArrowheads="1"/>
          </p:cNvSpPr>
          <p:nvPr/>
        </p:nvSpPr>
        <p:spPr bwMode="auto">
          <a:xfrm>
            <a:off x="5169298" y="1625664"/>
            <a:ext cx="3867198" cy="363176"/>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600" dirty="0" smtClean="0">
                <a:solidFill>
                  <a:srgbClr val="000000"/>
                </a:solidFill>
                <a:latin typeface="Gill Sans"/>
                <a:cs typeface="Gill Sans"/>
                <a:sym typeface="Comic Sans MS" pitchFamily="-65" charset="0"/>
              </a:rPr>
              <a:t>Improved angular (and energy) resolution.</a:t>
            </a:r>
          </a:p>
        </p:txBody>
      </p:sp>
    </p:spTree>
    <p:extLst>
      <p:ext uri="{BB962C8B-B14F-4D97-AF65-F5344CB8AC3E}">
        <p14:creationId xmlns:p14="http://schemas.microsoft.com/office/powerpoint/2010/main" val="76190988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Text Box 3"/>
          <p:cNvSpPr txBox="1">
            <a:spLocks noChangeArrowheads="1"/>
          </p:cNvSpPr>
          <p:nvPr/>
        </p:nvSpPr>
        <p:spPr bwMode="auto">
          <a:xfrm>
            <a:off x="611188" y="332656"/>
            <a:ext cx="7772400" cy="525401"/>
          </a:xfrm>
          <a:prstGeom prst="rect">
            <a:avLst/>
          </a:prstGeom>
          <a:noFill/>
          <a:ln w="9525">
            <a:noFill/>
            <a:miter lim="800000"/>
            <a:headEnd/>
            <a:tailEnd/>
          </a:ln>
        </p:spPr>
        <p:txBody>
          <a:bodyPr lIns="90000" tIns="46800" rIns="90000" bIns="46800" anchor="ctr">
            <a:prstTxWarp prst="textNoShape">
              <a:avLst/>
            </a:prstTxWarp>
            <a:spAutoFit/>
          </a:bodyPr>
          <a:lstStyle/>
          <a:p>
            <a:pPr algn="ctr" eaLnBrk="1" hangingPunct="1">
              <a:buClr>
                <a:srgbClr val="FF5050"/>
              </a:buClr>
              <a:buSzPct val="100000"/>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smtClean="0">
                <a:solidFill>
                  <a:srgbClr val="FF5050"/>
                </a:solidFill>
                <a:effectLst>
                  <a:outerShdw blurRad="38100" dist="38100" dir="2700000" algn="tl">
                    <a:srgbClr val="DDDDDD"/>
                  </a:outerShdw>
                </a:effectLst>
                <a:latin typeface="Gill Sans" charset="0"/>
                <a:ea typeface="Gill Sans" charset="0"/>
                <a:cs typeface="Gill Sans" charset="0"/>
              </a:rPr>
              <a:t>The Charge:</a:t>
            </a:r>
            <a:endParaRPr lang="en-GB" sz="2800" b="1" dirty="0">
              <a:solidFill>
                <a:srgbClr val="FF5050"/>
              </a:solidFill>
              <a:effectLst>
                <a:outerShdw blurRad="38100" dist="38100" dir="2700000" algn="tl">
                  <a:srgbClr val="DDDDDD"/>
                </a:outerShdw>
              </a:effectLst>
              <a:latin typeface="Gill Sans" charset="0"/>
              <a:ea typeface="Gill Sans" charset="0"/>
              <a:cs typeface="Gill Sans" charset="0"/>
            </a:endParaRPr>
          </a:p>
        </p:txBody>
      </p:sp>
      <p:sp>
        <p:nvSpPr>
          <p:cNvPr id="8" name="TextBox 2"/>
          <p:cNvSpPr txBox="1">
            <a:spLocks noChangeArrowheads="1"/>
          </p:cNvSpPr>
          <p:nvPr/>
        </p:nvSpPr>
        <p:spPr bwMode="auto">
          <a:xfrm>
            <a:off x="971600" y="4293096"/>
            <a:ext cx="6840760" cy="904863"/>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marL="274637" lvl="1" defTabSz="449263">
              <a:lnSpc>
                <a:spcPct val="110000"/>
              </a:lnSpc>
              <a:buClr>
                <a:srgbClr val="000000"/>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dirty="0" smtClean="0">
                <a:solidFill>
                  <a:srgbClr val="000000"/>
                </a:solidFill>
                <a:latin typeface="Gill Sans"/>
                <a:cs typeface="Gill Sans"/>
                <a:sym typeface="Comic Sans MS" pitchFamily="-65" charset="0"/>
              </a:rPr>
              <a:t>What are the questions?</a:t>
            </a:r>
          </a:p>
          <a:p>
            <a:pPr marL="274637" lvl="1" defTabSz="449263">
              <a:lnSpc>
                <a:spcPct val="110000"/>
              </a:lnSpc>
              <a:buClr>
                <a:srgbClr val="000000"/>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dirty="0" smtClean="0">
                <a:solidFill>
                  <a:srgbClr val="000000"/>
                </a:solidFill>
                <a:latin typeface="Gill Sans"/>
                <a:cs typeface="Gill Sans"/>
                <a:sym typeface="Comic Sans MS" pitchFamily="-65" charset="0"/>
              </a:rPr>
              <a:t>Let’s start with just a few of the original ones</a:t>
            </a:r>
            <a:r>
              <a:rPr lang="is-IS" dirty="0" smtClean="0">
                <a:solidFill>
                  <a:srgbClr val="000000"/>
                </a:solidFill>
                <a:latin typeface="Gill Sans"/>
                <a:cs typeface="Gill Sans"/>
                <a:sym typeface="Comic Sans MS" pitchFamily="-65" charset="0"/>
              </a:rPr>
              <a:t>…</a:t>
            </a:r>
            <a:endParaRPr lang="en-US" dirty="0">
              <a:solidFill>
                <a:srgbClr val="000000"/>
              </a:solidFill>
              <a:latin typeface="Gill Sans"/>
              <a:cs typeface="Gill Sans"/>
              <a:sym typeface="Comic Sans MS" pitchFamily="-65" charset="0"/>
            </a:endParaRPr>
          </a:p>
        </p:txBody>
      </p:sp>
      <p:sp>
        <p:nvSpPr>
          <p:cNvPr id="5" name="TextBox 2"/>
          <p:cNvSpPr txBox="1">
            <a:spLocks noChangeArrowheads="1"/>
          </p:cNvSpPr>
          <p:nvPr/>
        </p:nvSpPr>
        <p:spPr bwMode="auto">
          <a:xfrm>
            <a:off x="25400" y="971047"/>
            <a:ext cx="8943975" cy="1649682"/>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a:prstTxWarp prst="textNoShape">
              <a:avLst/>
            </a:prstTxWarp>
            <a:spAutoFit/>
          </a:bodyPr>
          <a:lstStyle/>
          <a:p>
            <a:pPr marL="274637" lvl="1" defTabSz="449263">
              <a:lnSpc>
                <a:spcPct val="110000"/>
              </a:lnSpc>
              <a:buClr>
                <a:srgbClr val="000000"/>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2300" dirty="0" smtClean="0">
                <a:solidFill>
                  <a:srgbClr val="000000"/>
                </a:solidFill>
                <a:latin typeface="Gill Sans"/>
                <a:cs typeface="Gill Sans"/>
                <a:sym typeface="Comic Sans MS" pitchFamily="-65" charset="0"/>
              </a:rPr>
              <a:t>“Your </a:t>
            </a:r>
            <a:r>
              <a:rPr lang="en-US" sz="2300" dirty="0">
                <a:solidFill>
                  <a:srgbClr val="000000"/>
                </a:solidFill>
                <a:latin typeface="Gill Sans"/>
                <a:cs typeface="Gill Sans"/>
                <a:sym typeface="Comic Sans MS" pitchFamily="-65" charset="0"/>
              </a:rPr>
              <a:t>talk should be presented as a compact </a:t>
            </a:r>
            <a:r>
              <a:rPr lang="en-US" sz="2300" dirty="0" smtClean="0">
                <a:solidFill>
                  <a:srgbClr val="000000"/>
                </a:solidFill>
                <a:latin typeface="Gill Sans"/>
                <a:cs typeface="Gill Sans"/>
                <a:sym typeface="Comic Sans MS" pitchFamily="-65" charset="0"/>
              </a:rPr>
              <a:t>presentation </a:t>
            </a:r>
            <a:r>
              <a:rPr lang="en-US" sz="2300" dirty="0">
                <a:solidFill>
                  <a:srgbClr val="000000"/>
                </a:solidFill>
                <a:latin typeface="Gill Sans"/>
                <a:cs typeface="Gill Sans"/>
                <a:sym typeface="Comic Sans MS" pitchFamily="-65" charset="0"/>
              </a:rPr>
              <a:t>of </a:t>
            </a:r>
            <a:endParaRPr lang="en-US" sz="2300" dirty="0" smtClean="0">
              <a:solidFill>
                <a:srgbClr val="000000"/>
              </a:solidFill>
              <a:latin typeface="Gill Sans"/>
              <a:cs typeface="Gill Sans"/>
              <a:sym typeface="Comic Sans MS" pitchFamily="-65" charset="0"/>
            </a:endParaRPr>
          </a:p>
          <a:p>
            <a:pPr marL="274637" lvl="1" defTabSz="449263">
              <a:lnSpc>
                <a:spcPct val="110000"/>
              </a:lnSpc>
              <a:buClr>
                <a:srgbClr val="000000"/>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2300" b="1" dirty="0" smtClean="0">
                <a:solidFill>
                  <a:srgbClr val="000000"/>
                </a:solidFill>
                <a:latin typeface="Gill Sans"/>
                <a:cs typeface="Gill Sans"/>
                <a:sym typeface="Comic Sans MS" pitchFamily="-65" charset="0"/>
              </a:rPr>
              <a:t>recent </a:t>
            </a:r>
            <a:r>
              <a:rPr lang="en-US" sz="2300" b="1" dirty="0">
                <a:solidFill>
                  <a:srgbClr val="000000"/>
                </a:solidFill>
                <a:latin typeface="Gill Sans"/>
                <a:cs typeface="Gill Sans"/>
                <a:sym typeface="Comic Sans MS" pitchFamily="-65" charset="0"/>
              </a:rPr>
              <a:t>results </a:t>
            </a:r>
            <a:r>
              <a:rPr lang="en-US" sz="2300" dirty="0">
                <a:solidFill>
                  <a:srgbClr val="000000"/>
                </a:solidFill>
                <a:latin typeface="Gill Sans"/>
                <a:cs typeface="Gill Sans"/>
                <a:sym typeface="Comic Sans MS" pitchFamily="-65" charset="0"/>
              </a:rPr>
              <a:t>and </a:t>
            </a:r>
            <a:r>
              <a:rPr lang="en-US" sz="2300" b="1" dirty="0">
                <a:solidFill>
                  <a:srgbClr val="000000"/>
                </a:solidFill>
                <a:latin typeface="Gill Sans"/>
                <a:cs typeface="Gill Sans"/>
                <a:sym typeface="Comic Sans MS" pitchFamily="-65" charset="0"/>
              </a:rPr>
              <a:t>major open questions </a:t>
            </a:r>
            <a:r>
              <a:rPr lang="en-US" sz="2300" dirty="0">
                <a:solidFill>
                  <a:srgbClr val="000000"/>
                </a:solidFill>
                <a:latin typeface="Gill Sans"/>
                <a:cs typeface="Gill Sans"/>
                <a:sym typeface="Comic Sans MS" pitchFamily="-65" charset="0"/>
              </a:rPr>
              <a:t>persisting in the field, with an emphasis on </a:t>
            </a:r>
            <a:r>
              <a:rPr lang="en-US" sz="2300" b="1" dirty="0">
                <a:solidFill>
                  <a:srgbClr val="000000"/>
                </a:solidFill>
                <a:latin typeface="Gill Sans"/>
                <a:cs typeface="Gill Sans"/>
                <a:sym typeface="Comic Sans MS" pitchFamily="-65" charset="0"/>
              </a:rPr>
              <a:t>what can be done </a:t>
            </a:r>
            <a:r>
              <a:rPr lang="en-US" sz="2300" dirty="0">
                <a:solidFill>
                  <a:srgbClr val="000000"/>
                </a:solidFill>
                <a:latin typeface="Gill Sans"/>
                <a:cs typeface="Gill Sans"/>
                <a:sym typeface="Comic Sans MS" pitchFamily="-65" charset="0"/>
              </a:rPr>
              <a:t>in the coming </a:t>
            </a:r>
            <a:r>
              <a:rPr lang="en-US" sz="2300" dirty="0" smtClean="0">
                <a:solidFill>
                  <a:srgbClr val="000000"/>
                </a:solidFill>
                <a:latin typeface="Gill Sans"/>
                <a:cs typeface="Gill Sans"/>
                <a:sym typeface="Comic Sans MS" pitchFamily="-65" charset="0"/>
              </a:rPr>
              <a:t>decade -experimentally</a:t>
            </a:r>
            <a:r>
              <a:rPr lang="en-US" sz="2300" dirty="0">
                <a:solidFill>
                  <a:srgbClr val="000000"/>
                </a:solidFill>
                <a:latin typeface="Gill Sans"/>
                <a:cs typeface="Gill Sans"/>
                <a:sym typeface="Comic Sans MS" pitchFamily="-65" charset="0"/>
              </a:rPr>
              <a:t>, theoretically or </a:t>
            </a:r>
            <a:r>
              <a:rPr lang="en-US" sz="2300" dirty="0" smtClean="0">
                <a:solidFill>
                  <a:srgbClr val="000000"/>
                </a:solidFill>
                <a:latin typeface="Gill Sans"/>
                <a:cs typeface="Gill Sans"/>
                <a:sym typeface="Comic Sans MS" pitchFamily="-65" charset="0"/>
              </a:rPr>
              <a:t>both - to </a:t>
            </a:r>
            <a:r>
              <a:rPr lang="en-US" sz="2300" dirty="0">
                <a:solidFill>
                  <a:srgbClr val="000000"/>
                </a:solidFill>
                <a:latin typeface="Gill Sans"/>
                <a:cs typeface="Gill Sans"/>
                <a:sym typeface="Comic Sans MS" pitchFamily="-65" charset="0"/>
              </a:rPr>
              <a:t>resolve these questions</a:t>
            </a:r>
            <a:r>
              <a:rPr lang="en-US" sz="2300" dirty="0" smtClean="0">
                <a:solidFill>
                  <a:srgbClr val="000000"/>
                </a:solidFill>
                <a:latin typeface="Gill Sans"/>
                <a:cs typeface="Gill Sans"/>
                <a:sym typeface="Comic Sans MS" pitchFamily="-65" charset="0"/>
              </a:rPr>
              <a:t>.”</a:t>
            </a:r>
            <a:endParaRPr lang="en-US" sz="2300" dirty="0">
              <a:solidFill>
                <a:srgbClr val="000000"/>
              </a:solidFill>
              <a:latin typeface="Gill Sans"/>
              <a:cs typeface="Gill Sans"/>
              <a:sym typeface="Comic Sans MS" pitchFamily="-65" charset="0"/>
            </a:endParaRPr>
          </a:p>
        </p:txBody>
      </p:sp>
    </p:spTree>
    <p:extLst>
      <p:ext uri="{BB962C8B-B14F-4D97-AF65-F5344CB8AC3E}">
        <p14:creationId xmlns:p14="http://schemas.microsoft.com/office/powerpoint/2010/main" val="68744701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152400" y="1412776"/>
            <a:ext cx="8686800" cy="376450"/>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Nearly 200 sources from many different source classes and sub-categories.</a:t>
            </a:r>
            <a:endParaRPr lang="en-US" sz="1800" dirty="0">
              <a:solidFill>
                <a:srgbClr val="000000"/>
              </a:solidFill>
              <a:latin typeface="Gill Sans"/>
              <a:cs typeface="Gill Sans"/>
              <a:sym typeface="Comic Sans MS" pitchFamily="-65" charset="0"/>
            </a:endParaRPr>
          </a:p>
        </p:txBody>
      </p:sp>
      <p:sp>
        <p:nvSpPr>
          <p:cNvPr id="7" name="Rectangle 3"/>
          <p:cNvSpPr txBox="1">
            <a:spLocks noChangeArrowheads="1"/>
          </p:cNvSpPr>
          <p:nvPr/>
        </p:nvSpPr>
        <p:spPr bwMode="auto">
          <a:xfrm>
            <a:off x="152400" y="404664"/>
            <a:ext cx="8686800" cy="45878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ＭＳ Ｐゴシック" charset="0"/>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5pPr>
            <a:lvl6pPr marL="4572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6pPr>
            <a:lvl7pPr marL="9144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7pPr>
            <a:lvl8pPr marL="13716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8pPr>
            <a:lvl9pPr marL="18288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9pPr>
          </a:lstStyle>
          <a:p>
            <a:pPr eaLnBrk="1" hangingPunct="1">
              <a:buClr>
                <a:srgbClr val="FF5050"/>
              </a:buClr>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FF0000"/>
                </a:solidFill>
                <a:latin typeface="Gill Sans"/>
                <a:ea typeface="ＭＳ Ｐゴシック" pitchFamily="-65" charset="-128"/>
                <a:cs typeface="Gill Sans"/>
              </a:rPr>
              <a:t>1. What is the population of </a:t>
            </a:r>
            <a:r>
              <a:rPr lang="en-GB" sz="2400" b="1" dirty="0" err="1" smtClean="0">
                <a:solidFill>
                  <a:srgbClr val="FF0000"/>
                </a:solidFill>
                <a:latin typeface="Gill Sans"/>
                <a:ea typeface="ＭＳ Ｐゴシック" pitchFamily="-65" charset="-128"/>
                <a:cs typeface="Gill Sans"/>
              </a:rPr>
              <a:t>TeV</a:t>
            </a:r>
            <a:r>
              <a:rPr lang="en-GB" sz="2400" b="1" dirty="0" smtClean="0">
                <a:solidFill>
                  <a:srgbClr val="FF0000"/>
                </a:solidFill>
                <a:latin typeface="Gill Sans"/>
                <a:ea typeface="ＭＳ Ｐゴシック" pitchFamily="-65" charset="-128"/>
                <a:cs typeface="Gill Sans"/>
              </a:rPr>
              <a:t> gamma-ray sources?</a:t>
            </a:r>
            <a:endParaRPr lang="en-GB" sz="2400" b="1" dirty="0">
              <a:solidFill>
                <a:srgbClr val="FF0000"/>
              </a:solidFill>
              <a:latin typeface="Gill Sans"/>
              <a:ea typeface="ＭＳ Ｐゴシック" pitchFamily="-65" charset="-128"/>
              <a:cs typeface="Gill Sans"/>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496" y="2452510"/>
            <a:ext cx="6588355" cy="3496770"/>
          </a:xfrm>
          <a:prstGeom prst="ellipse">
            <a:avLst/>
          </a:prstGeom>
        </p:spPr>
      </p:pic>
      <p:grpSp>
        <p:nvGrpSpPr>
          <p:cNvPr id="15" name="Group 14"/>
          <p:cNvGrpSpPr/>
          <p:nvPr/>
        </p:nvGrpSpPr>
        <p:grpSpPr>
          <a:xfrm>
            <a:off x="6741077" y="2020238"/>
            <a:ext cx="2098123" cy="2180657"/>
            <a:chOff x="7011997" y="2420888"/>
            <a:chExt cx="2098123" cy="2180657"/>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11997" y="2420889"/>
              <a:ext cx="2016126" cy="2180656"/>
            </a:xfrm>
            <a:prstGeom prst="rect">
              <a:avLst/>
            </a:prstGeom>
          </p:spPr>
        </p:pic>
        <p:sp>
          <p:nvSpPr>
            <p:cNvPr id="6" name="Rectangle 5"/>
            <p:cNvSpPr/>
            <p:nvPr/>
          </p:nvSpPr>
          <p:spPr bwMode="auto">
            <a:xfrm>
              <a:off x="7316796" y="2420888"/>
              <a:ext cx="1711326" cy="2160240"/>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Verdana" pitchFamily="-65" charset="0"/>
              </a:endParaRPr>
            </a:p>
          </p:txBody>
        </p:sp>
        <p:sp>
          <p:nvSpPr>
            <p:cNvPr id="4" name="TextBox 3"/>
            <p:cNvSpPr txBox="1"/>
            <p:nvPr/>
          </p:nvSpPr>
          <p:spPr>
            <a:xfrm>
              <a:off x="7316795" y="2452510"/>
              <a:ext cx="1539204" cy="261610"/>
            </a:xfrm>
            <a:prstGeom prst="rect">
              <a:avLst/>
            </a:prstGeom>
            <a:noFill/>
          </p:spPr>
          <p:txBody>
            <a:bodyPr wrap="none" rtlCol="0">
              <a:spAutoFit/>
            </a:bodyPr>
            <a:lstStyle/>
            <a:p>
              <a:r>
                <a:rPr lang="en-US" sz="1100" dirty="0" smtClean="0">
                  <a:solidFill>
                    <a:schemeClr val="tx1"/>
                  </a:solidFill>
                </a:rPr>
                <a:t>Pulsar wind Nebula</a:t>
              </a:r>
              <a:endParaRPr lang="en-US" sz="1100" dirty="0">
                <a:solidFill>
                  <a:schemeClr val="tx1"/>
                </a:solidFill>
              </a:endParaRPr>
            </a:p>
          </p:txBody>
        </p:sp>
        <p:sp>
          <p:nvSpPr>
            <p:cNvPr id="9" name="TextBox 8"/>
            <p:cNvSpPr txBox="1"/>
            <p:nvPr/>
          </p:nvSpPr>
          <p:spPr>
            <a:xfrm>
              <a:off x="7280773" y="2755981"/>
              <a:ext cx="1829347" cy="261610"/>
            </a:xfrm>
            <a:prstGeom prst="rect">
              <a:avLst/>
            </a:prstGeom>
            <a:noFill/>
          </p:spPr>
          <p:txBody>
            <a:bodyPr wrap="none" rtlCol="0">
              <a:spAutoFit/>
            </a:bodyPr>
            <a:lstStyle/>
            <a:p>
              <a:r>
                <a:rPr lang="en-US" sz="1100" smtClean="0">
                  <a:solidFill>
                    <a:schemeClr val="tx1"/>
                  </a:solidFill>
                </a:rPr>
                <a:t>Active Galactic Nucleus</a:t>
              </a:r>
              <a:endParaRPr lang="en-US" sz="1100" dirty="0">
                <a:solidFill>
                  <a:schemeClr val="tx1"/>
                </a:solidFill>
              </a:endParaRPr>
            </a:p>
          </p:txBody>
        </p:sp>
        <p:sp>
          <p:nvSpPr>
            <p:cNvPr id="10" name="TextBox 9"/>
            <p:cNvSpPr txBox="1"/>
            <p:nvPr/>
          </p:nvSpPr>
          <p:spPr>
            <a:xfrm>
              <a:off x="7280773" y="3070311"/>
              <a:ext cx="1635384" cy="261610"/>
            </a:xfrm>
            <a:prstGeom prst="rect">
              <a:avLst/>
            </a:prstGeom>
            <a:noFill/>
          </p:spPr>
          <p:txBody>
            <a:bodyPr wrap="none" rtlCol="0">
              <a:spAutoFit/>
            </a:bodyPr>
            <a:lstStyle/>
            <a:p>
              <a:r>
                <a:rPr lang="en-US" sz="1100" dirty="0" smtClean="0">
                  <a:solidFill>
                    <a:schemeClr val="tx1"/>
                  </a:solidFill>
                </a:rPr>
                <a:t>Supernova Remnant</a:t>
              </a:r>
              <a:endParaRPr lang="en-US" sz="1100" dirty="0">
                <a:solidFill>
                  <a:schemeClr val="tx1"/>
                </a:solidFill>
              </a:endParaRPr>
            </a:p>
          </p:txBody>
        </p:sp>
        <p:sp>
          <p:nvSpPr>
            <p:cNvPr id="11" name="TextBox 10"/>
            <p:cNvSpPr txBox="1"/>
            <p:nvPr/>
          </p:nvSpPr>
          <p:spPr>
            <a:xfrm>
              <a:off x="7280773" y="3352683"/>
              <a:ext cx="1385316" cy="261610"/>
            </a:xfrm>
            <a:prstGeom prst="rect">
              <a:avLst/>
            </a:prstGeom>
            <a:noFill/>
          </p:spPr>
          <p:txBody>
            <a:bodyPr wrap="none" rtlCol="0">
              <a:spAutoFit/>
            </a:bodyPr>
            <a:lstStyle/>
            <a:p>
              <a:r>
                <a:rPr lang="en-US" sz="1100" dirty="0" smtClean="0">
                  <a:solidFill>
                    <a:schemeClr val="tx1"/>
                  </a:solidFill>
                </a:rPr>
                <a:t>Starburst Galaxy</a:t>
              </a:r>
              <a:endParaRPr lang="en-US" sz="1100" dirty="0">
                <a:solidFill>
                  <a:schemeClr val="tx1"/>
                </a:solidFill>
              </a:endParaRPr>
            </a:p>
          </p:txBody>
        </p:sp>
        <p:sp>
          <p:nvSpPr>
            <p:cNvPr id="12" name="TextBox 11"/>
            <p:cNvSpPr txBox="1"/>
            <p:nvPr/>
          </p:nvSpPr>
          <p:spPr>
            <a:xfrm>
              <a:off x="7264271" y="3987166"/>
              <a:ext cx="1196161" cy="261610"/>
            </a:xfrm>
            <a:prstGeom prst="rect">
              <a:avLst/>
            </a:prstGeom>
            <a:noFill/>
          </p:spPr>
          <p:txBody>
            <a:bodyPr wrap="none" rtlCol="0">
              <a:spAutoFit/>
            </a:bodyPr>
            <a:lstStyle/>
            <a:p>
              <a:r>
                <a:rPr lang="en-US" sz="1100" dirty="0" smtClean="0">
                  <a:solidFill>
                    <a:schemeClr val="tx1"/>
                  </a:solidFill>
                </a:rPr>
                <a:t>Binary system</a:t>
              </a:r>
              <a:endParaRPr lang="en-US" sz="1100" dirty="0">
                <a:solidFill>
                  <a:schemeClr val="tx1"/>
                </a:solidFill>
              </a:endParaRPr>
            </a:p>
          </p:txBody>
        </p:sp>
        <p:sp>
          <p:nvSpPr>
            <p:cNvPr id="13" name="TextBox 12"/>
            <p:cNvSpPr txBox="1"/>
            <p:nvPr/>
          </p:nvSpPr>
          <p:spPr>
            <a:xfrm>
              <a:off x="7285365" y="3663685"/>
              <a:ext cx="1031051" cy="261610"/>
            </a:xfrm>
            <a:prstGeom prst="rect">
              <a:avLst/>
            </a:prstGeom>
            <a:noFill/>
          </p:spPr>
          <p:txBody>
            <a:bodyPr wrap="none" rtlCol="0">
              <a:spAutoFit/>
            </a:bodyPr>
            <a:lstStyle/>
            <a:p>
              <a:r>
                <a:rPr lang="en-US" sz="1100" dirty="0" smtClean="0">
                  <a:solidFill>
                    <a:schemeClr val="tx1"/>
                  </a:solidFill>
                </a:rPr>
                <a:t>Unidentified</a:t>
              </a:r>
              <a:endParaRPr lang="en-US" sz="1100" dirty="0">
                <a:solidFill>
                  <a:schemeClr val="tx1"/>
                </a:solidFill>
              </a:endParaRPr>
            </a:p>
          </p:txBody>
        </p:sp>
        <p:sp>
          <p:nvSpPr>
            <p:cNvPr id="14" name="TextBox 13"/>
            <p:cNvSpPr txBox="1"/>
            <p:nvPr/>
          </p:nvSpPr>
          <p:spPr>
            <a:xfrm>
              <a:off x="7267477" y="4248776"/>
              <a:ext cx="1192955" cy="261610"/>
            </a:xfrm>
            <a:prstGeom prst="rect">
              <a:avLst/>
            </a:prstGeom>
            <a:noFill/>
          </p:spPr>
          <p:txBody>
            <a:bodyPr wrap="none" rtlCol="0">
              <a:spAutoFit/>
            </a:bodyPr>
            <a:lstStyle/>
            <a:p>
              <a:r>
                <a:rPr lang="en-US" sz="1100" dirty="0" smtClean="0">
                  <a:solidFill>
                    <a:schemeClr val="tx1"/>
                  </a:solidFill>
                </a:rPr>
                <a:t>Stellar Cluster</a:t>
              </a:r>
              <a:endParaRPr lang="en-US" sz="1100" dirty="0">
                <a:solidFill>
                  <a:schemeClr val="tx1"/>
                </a:solidFill>
              </a:endParaRPr>
            </a:p>
          </p:txBody>
        </p:sp>
      </p:grpSp>
      <p:sp>
        <p:nvSpPr>
          <p:cNvPr id="16" name="Rectangle 15"/>
          <p:cNvSpPr/>
          <p:nvPr/>
        </p:nvSpPr>
        <p:spPr>
          <a:xfrm>
            <a:off x="35496" y="6569224"/>
            <a:ext cx="5526360" cy="261610"/>
          </a:xfrm>
          <a:prstGeom prst="rect">
            <a:avLst/>
          </a:prstGeom>
        </p:spPr>
        <p:txBody>
          <a:bodyPr wrap="square">
            <a:spAutoFit/>
          </a:bodyPr>
          <a:lstStyle/>
          <a:p>
            <a:r>
              <a:rPr lang="en-US" sz="1100" dirty="0">
                <a:solidFill>
                  <a:schemeClr val="tx1"/>
                </a:solidFill>
              </a:rPr>
              <a:t>http://tevcat2.uchicago.edu/</a:t>
            </a:r>
          </a:p>
        </p:txBody>
      </p:sp>
    </p:spTree>
    <p:extLst>
      <p:ext uri="{BB962C8B-B14F-4D97-AF65-F5344CB8AC3E}">
        <p14:creationId xmlns:p14="http://schemas.microsoft.com/office/powerpoint/2010/main" val="176200327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g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404664"/>
            <a:ext cx="9175334" cy="58772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496" y="6569224"/>
            <a:ext cx="5526360" cy="261610"/>
          </a:xfrm>
          <a:prstGeom prst="rect">
            <a:avLst/>
          </a:prstGeom>
        </p:spPr>
        <p:txBody>
          <a:bodyPr wrap="square">
            <a:spAutoFit/>
          </a:bodyPr>
          <a:lstStyle/>
          <a:p>
            <a:r>
              <a:rPr lang="en-US" sz="1100" dirty="0">
                <a:solidFill>
                  <a:schemeClr val="tx1"/>
                </a:solidFill>
              </a:rPr>
              <a:t>https://</a:t>
            </a:r>
            <a:r>
              <a:rPr lang="en-US" sz="1100" dirty="0" err="1">
                <a:solidFill>
                  <a:schemeClr val="tx1"/>
                </a:solidFill>
              </a:rPr>
              <a:t>www.mpi-hd.mpg.de</a:t>
            </a:r>
            <a:r>
              <a:rPr lang="en-US" sz="1100" dirty="0">
                <a:solidFill>
                  <a:schemeClr val="tx1"/>
                </a:solidFill>
              </a:rPr>
              <a:t>/</a:t>
            </a:r>
            <a:r>
              <a:rPr lang="en-US" sz="1100" dirty="0" err="1">
                <a:solidFill>
                  <a:schemeClr val="tx1"/>
                </a:solidFill>
              </a:rPr>
              <a:t>hfm</a:t>
            </a:r>
            <a:r>
              <a:rPr lang="en-US" sz="1100" dirty="0">
                <a:solidFill>
                  <a:schemeClr val="tx1"/>
                </a:solidFill>
              </a:rPr>
              <a:t>/HESS/pages/home/</a:t>
            </a:r>
            <a:r>
              <a:rPr lang="en-US" sz="1100" dirty="0" err="1">
                <a:solidFill>
                  <a:schemeClr val="tx1"/>
                </a:solidFill>
              </a:rPr>
              <a:t>som</a:t>
            </a:r>
            <a:r>
              <a:rPr lang="en-US" sz="1100" dirty="0">
                <a:solidFill>
                  <a:schemeClr val="tx1"/>
                </a:solidFill>
              </a:rPr>
              <a:t>/2016/01/</a:t>
            </a:r>
          </a:p>
        </p:txBody>
      </p:sp>
    </p:spTree>
    <p:extLst>
      <p:ext uri="{BB962C8B-B14F-4D97-AF65-F5344CB8AC3E}">
        <p14:creationId xmlns:p14="http://schemas.microsoft.com/office/powerpoint/2010/main" val="8965443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type="title"/>
          </p:nvPr>
        </p:nvSpPr>
        <p:spPr>
          <a:xfrm>
            <a:off x="-2412776" y="411917"/>
            <a:ext cx="9144000" cy="458788"/>
          </a:xfrm>
        </p:spPr>
        <p:txBody>
          <a:bodyPr/>
          <a:lstStyle/>
          <a:p>
            <a:pPr algn="ctr" eaLnBrk="1" hangingPunct="1">
              <a:buClr>
                <a:srgbClr val="FF5050"/>
              </a:buClr>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smtClean="0">
                <a:solidFill>
                  <a:srgbClr val="FF5050"/>
                </a:solidFill>
                <a:latin typeface="Gill Sans" charset="0"/>
                <a:ea typeface="Gill Sans" charset="0"/>
                <a:cs typeface="Gill Sans" charset="0"/>
              </a:rPr>
              <a:t>The Future:</a:t>
            </a:r>
            <a:br>
              <a:rPr lang="en-GB" sz="2800" b="1" dirty="0" smtClean="0">
                <a:solidFill>
                  <a:srgbClr val="FF5050"/>
                </a:solidFill>
                <a:latin typeface="Gill Sans" charset="0"/>
                <a:ea typeface="Gill Sans" charset="0"/>
                <a:cs typeface="Gill Sans" charset="0"/>
              </a:rPr>
            </a:br>
            <a:r>
              <a:rPr lang="en-GB" sz="2800" b="1" dirty="0" smtClean="0">
                <a:solidFill>
                  <a:srgbClr val="FF5050"/>
                </a:solidFill>
                <a:latin typeface="Gill Sans" charset="0"/>
                <a:ea typeface="Gill Sans" charset="0"/>
                <a:cs typeface="Gill Sans" charset="0"/>
              </a:rPr>
              <a:t>Surveys with CTA</a:t>
            </a:r>
            <a:endParaRPr lang="en-GB" sz="2800" b="1" dirty="0">
              <a:solidFill>
                <a:srgbClr val="FF5050"/>
              </a:solidFill>
              <a:latin typeface="Gill Sans" charset="0"/>
              <a:ea typeface="Gill Sans" charset="0"/>
              <a:cs typeface="Gill Sans" charset="0"/>
            </a:endParaRPr>
          </a:p>
        </p:txBody>
      </p:sp>
      <p:sp>
        <p:nvSpPr>
          <p:cNvPr id="65539" name="TextBox 2"/>
          <p:cNvSpPr txBox="1">
            <a:spLocks noChangeArrowheads="1"/>
          </p:cNvSpPr>
          <p:nvPr/>
        </p:nvSpPr>
        <p:spPr bwMode="auto">
          <a:xfrm>
            <a:off x="442090" y="5661248"/>
            <a:ext cx="3913886" cy="1006429"/>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880" defTabSz="449263">
              <a:lnSpc>
                <a:spcPct val="110000"/>
              </a:lnSpc>
              <a:spcBef>
                <a:spcPts val="0"/>
              </a:spcBef>
              <a:spcAft>
                <a:spcPts val="0"/>
              </a:spcAft>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Galactic Plane Survey</a:t>
            </a:r>
          </a:p>
          <a:p>
            <a:pPr lvl="1" indent="-182880" defTabSz="449263">
              <a:lnSpc>
                <a:spcPct val="110000"/>
              </a:lnSpc>
              <a:spcBef>
                <a:spcPts val="0"/>
              </a:spcBef>
              <a:spcAft>
                <a:spcPts val="0"/>
              </a:spcAft>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Entire plane to ~2 </a:t>
            </a:r>
            <a:r>
              <a:rPr lang="en-US" sz="1800" dirty="0" err="1" smtClean="0">
                <a:solidFill>
                  <a:srgbClr val="000000"/>
                </a:solidFill>
                <a:latin typeface="Gill Sans"/>
                <a:cs typeface="Gill Sans"/>
                <a:sym typeface="Comic Sans MS" pitchFamily="-65" charset="0"/>
              </a:rPr>
              <a:t>mCrab</a:t>
            </a:r>
            <a:endParaRPr lang="en-US" sz="1800" dirty="0" smtClean="0">
              <a:solidFill>
                <a:srgbClr val="000000"/>
              </a:solidFill>
              <a:latin typeface="Gill Sans"/>
              <a:cs typeface="Gill Sans"/>
              <a:sym typeface="Comic Sans MS" pitchFamily="-65" charset="0"/>
            </a:endParaRPr>
          </a:p>
          <a:p>
            <a:pPr lvl="1" indent="-182880" defTabSz="449263">
              <a:lnSpc>
                <a:spcPct val="110000"/>
              </a:lnSpc>
              <a:spcBef>
                <a:spcPts val="0"/>
              </a:spcBef>
              <a:spcAft>
                <a:spcPts val="0"/>
              </a:spcAft>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1620 </a:t>
            </a:r>
            <a:r>
              <a:rPr lang="en-US" sz="1800" dirty="0" err="1" smtClean="0">
                <a:solidFill>
                  <a:srgbClr val="000000"/>
                </a:solidFill>
                <a:latin typeface="Gill Sans"/>
                <a:cs typeface="Gill Sans"/>
                <a:sym typeface="Comic Sans MS" pitchFamily="-65" charset="0"/>
              </a:rPr>
              <a:t>hr</a:t>
            </a:r>
            <a:r>
              <a:rPr lang="en-US" sz="1800" dirty="0" smtClean="0">
                <a:solidFill>
                  <a:srgbClr val="000000"/>
                </a:solidFill>
                <a:latin typeface="Gill Sans"/>
                <a:cs typeface="Gill Sans"/>
                <a:sym typeface="Comic Sans MS" pitchFamily="-65" charset="0"/>
              </a:rPr>
              <a:t> in total</a:t>
            </a:r>
          </a:p>
        </p:txBody>
      </p:sp>
      <p:pic>
        <p:nvPicPr>
          <p:cNvPr id="8" name="Picture 8"/>
          <p:cNvPicPr>
            <a:picLocks noChangeArrowheads="1"/>
          </p:cNvPicPr>
          <p:nvPr/>
        </p:nvPicPr>
        <p:blipFill>
          <a:blip r:embed="rId3"/>
          <a:srcRect r="29975"/>
          <a:stretch>
            <a:fillRect/>
          </a:stretch>
        </p:blipFill>
        <p:spPr bwMode="auto">
          <a:xfrm>
            <a:off x="182498" y="2561625"/>
            <a:ext cx="4191593" cy="2651748"/>
          </a:xfrm>
          <a:prstGeom prst="rect">
            <a:avLst/>
          </a:prstGeom>
          <a:noFill/>
          <a:ln w="19050">
            <a:solidFill>
              <a:schemeClr val="tx1"/>
            </a:solidFill>
            <a:miter lim="800000"/>
            <a:headEnd/>
            <a:tailEnd/>
          </a:ln>
        </p:spPr>
      </p:pic>
      <p:sp>
        <p:nvSpPr>
          <p:cNvPr id="9" name="TextBox 2"/>
          <p:cNvSpPr txBox="1">
            <a:spLocks noChangeArrowheads="1"/>
          </p:cNvSpPr>
          <p:nvPr/>
        </p:nvSpPr>
        <p:spPr bwMode="auto">
          <a:xfrm>
            <a:off x="442089" y="1300560"/>
            <a:ext cx="3913887" cy="1006429"/>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880" defTabSz="449263">
              <a:lnSpc>
                <a:spcPct val="110000"/>
              </a:lnSpc>
              <a:spcBef>
                <a:spcPts val="0"/>
              </a:spcBef>
              <a:spcAft>
                <a:spcPts val="0"/>
              </a:spcAft>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Extragalactic Survey</a:t>
            </a:r>
          </a:p>
          <a:p>
            <a:pPr lvl="1" indent="-182880" defTabSz="449263">
              <a:lnSpc>
                <a:spcPct val="110000"/>
              </a:lnSpc>
              <a:spcBef>
                <a:spcPts val="0"/>
              </a:spcBef>
              <a:spcAft>
                <a:spcPts val="0"/>
              </a:spcAft>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Quarter of the sky to ~6mCrab</a:t>
            </a:r>
          </a:p>
          <a:p>
            <a:pPr lvl="1" indent="-182880" defTabSz="449263">
              <a:lnSpc>
                <a:spcPct val="110000"/>
              </a:lnSpc>
              <a:spcBef>
                <a:spcPts val="0"/>
              </a:spcBef>
              <a:spcAft>
                <a:spcPts val="0"/>
              </a:spcAft>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1000 </a:t>
            </a:r>
            <a:r>
              <a:rPr lang="en-US" sz="1800" dirty="0" err="1" smtClean="0">
                <a:solidFill>
                  <a:srgbClr val="000000"/>
                </a:solidFill>
                <a:latin typeface="Gill Sans"/>
                <a:cs typeface="Gill Sans"/>
                <a:sym typeface="Comic Sans MS" pitchFamily="-65" charset="0"/>
              </a:rPr>
              <a:t>hr</a:t>
            </a:r>
            <a:r>
              <a:rPr lang="en-US" sz="1800" dirty="0" smtClean="0">
                <a:solidFill>
                  <a:srgbClr val="000000"/>
                </a:solidFill>
                <a:latin typeface="Gill Sans"/>
                <a:cs typeface="Gill Sans"/>
                <a:sym typeface="Comic Sans MS" pitchFamily="-65" charset="0"/>
              </a:rPr>
              <a:t> in total</a:t>
            </a:r>
          </a:p>
        </p:txBody>
      </p:sp>
      <p:sp>
        <p:nvSpPr>
          <p:cNvPr id="10" name="TextBox 2"/>
          <p:cNvSpPr txBox="1">
            <a:spLocks noChangeArrowheads="1"/>
          </p:cNvSpPr>
          <p:nvPr/>
        </p:nvSpPr>
        <p:spPr bwMode="auto">
          <a:xfrm>
            <a:off x="4932040" y="404664"/>
            <a:ext cx="3913887" cy="985270"/>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880" defTabSz="449263">
              <a:lnSpc>
                <a:spcPct val="110000"/>
              </a:lnSpc>
              <a:spcBef>
                <a:spcPts val="0"/>
              </a:spcBef>
              <a:spcAft>
                <a:spcPts val="0"/>
              </a:spcAft>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Galactic Center Survey</a:t>
            </a:r>
          </a:p>
          <a:p>
            <a:pPr lvl="1" indent="-182880" defTabSz="449263">
              <a:lnSpc>
                <a:spcPct val="110000"/>
              </a:lnSpc>
              <a:spcBef>
                <a:spcPts val="0"/>
              </a:spcBef>
              <a:spcAft>
                <a:spcPts val="0"/>
              </a:spcAft>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C</a:t>
            </a:r>
            <a:r>
              <a:rPr lang="de-DE" sz="1800" dirty="0" err="1" smtClean="0">
                <a:solidFill>
                  <a:srgbClr val="000000"/>
                </a:solidFill>
                <a:latin typeface="Gill Sans"/>
                <a:cs typeface="Gill Sans"/>
                <a:sym typeface="Comic Sans MS" pitchFamily="-65" charset="0"/>
              </a:rPr>
              <a:t>entral</a:t>
            </a:r>
            <a:r>
              <a:rPr lang="de-DE" sz="1800" dirty="0" smtClean="0">
                <a:solidFill>
                  <a:srgbClr val="000000"/>
                </a:solidFill>
                <a:latin typeface="Gill Sans"/>
                <a:cs typeface="Gill Sans"/>
                <a:sym typeface="Comic Sans MS" pitchFamily="-65" charset="0"/>
              </a:rPr>
              <a:t> </a:t>
            </a:r>
            <a:r>
              <a:rPr lang="de-DE" sz="1800" dirty="0" err="1" smtClean="0">
                <a:solidFill>
                  <a:srgbClr val="000000"/>
                </a:solidFill>
                <a:latin typeface="Gill Sans"/>
                <a:cs typeface="Gill Sans"/>
                <a:sym typeface="Comic Sans MS" pitchFamily="-65" charset="0"/>
              </a:rPr>
              <a:t>region</a:t>
            </a:r>
            <a:r>
              <a:rPr lang="de-DE" sz="1800" dirty="0" smtClean="0">
                <a:solidFill>
                  <a:srgbClr val="000000"/>
                </a:solidFill>
                <a:latin typeface="Gill Sans"/>
                <a:cs typeface="Gill Sans"/>
                <a:sym typeface="Comic Sans MS" pitchFamily="-65" charset="0"/>
              </a:rPr>
              <a:t>: 525 </a:t>
            </a:r>
            <a:r>
              <a:rPr lang="de-DE" sz="1800" dirty="0" err="1" smtClean="0">
                <a:solidFill>
                  <a:srgbClr val="000000"/>
                </a:solidFill>
                <a:latin typeface="Gill Sans"/>
                <a:cs typeface="Gill Sans"/>
                <a:sym typeface="Comic Sans MS" pitchFamily="-65" charset="0"/>
              </a:rPr>
              <a:t>hr</a:t>
            </a:r>
            <a:endParaRPr lang="de-DE" sz="1800" dirty="0" smtClean="0">
              <a:solidFill>
                <a:srgbClr val="000000"/>
              </a:solidFill>
              <a:latin typeface="Gill Sans"/>
              <a:cs typeface="Gill Sans"/>
              <a:sym typeface="Comic Sans MS" pitchFamily="-65" charset="0"/>
            </a:endParaRPr>
          </a:p>
          <a:p>
            <a:pPr lvl="1" indent="-182880" defTabSz="449263">
              <a:lnSpc>
                <a:spcPct val="110000"/>
              </a:lnSpc>
              <a:spcBef>
                <a:spcPts val="0"/>
              </a:spcBef>
              <a:spcAft>
                <a:spcPts val="0"/>
              </a:spcAft>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de-DE" sz="1800" dirty="0">
                <a:solidFill>
                  <a:srgbClr val="000000"/>
                </a:solidFill>
                <a:latin typeface="Gill Sans"/>
                <a:cs typeface="Gill Sans"/>
                <a:sym typeface="Comic Sans MS" pitchFamily="-65" charset="0"/>
              </a:rPr>
              <a:t>E</a:t>
            </a:r>
            <a:r>
              <a:rPr lang="de-DE" sz="1800" dirty="0" smtClean="0">
                <a:solidFill>
                  <a:srgbClr val="000000"/>
                </a:solidFill>
                <a:latin typeface="Gill Sans"/>
                <a:cs typeface="Gill Sans"/>
                <a:sym typeface="Comic Sans MS" pitchFamily="-65" charset="0"/>
              </a:rPr>
              <a:t>xtended </a:t>
            </a:r>
            <a:r>
              <a:rPr lang="de-DE" sz="1800" dirty="0" err="1" smtClean="0">
                <a:solidFill>
                  <a:srgbClr val="000000"/>
                </a:solidFill>
                <a:latin typeface="Gill Sans"/>
                <a:cs typeface="Gill Sans"/>
                <a:sym typeface="Comic Sans MS" pitchFamily="-65" charset="0"/>
              </a:rPr>
              <a:t>region</a:t>
            </a:r>
            <a:r>
              <a:rPr lang="de-DE" sz="1800" dirty="0" smtClean="0">
                <a:solidFill>
                  <a:srgbClr val="000000"/>
                </a:solidFill>
                <a:latin typeface="Gill Sans"/>
                <a:cs typeface="Gill Sans"/>
                <a:sym typeface="Comic Sans MS" pitchFamily="-65" charset="0"/>
              </a:rPr>
              <a:t> (</a:t>
            </a:r>
            <a:r>
              <a:rPr lang="de-DE" sz="1800" dirty="0" err="1" smtClean="0">
                <a:solidFill>
                  <a:srgbClr val="000000"/>
                </a:solidFill>
                <a:latin typeface="Gill Sans"/>
                <a:cs typeface="Gill Sans"/>
                <a:sym typeface="Comic Sans MS" pitchFamily="-65" charset="0"/>
              </a:rPr>
              <a:t>to</a:t>
            </a:r>
            <a:r>
              <a:rPr lang="de-DE" sz="1800" dirty="0" smtClean="0">
                <a:solidFill>
                  <a:srgbClr val="000000"/>
                </a:solidFill>
                <a:latin typeface="Gill Sans"/>
                <a:cs typeface="Gill Sans"/>
                <a:sym typeface="Comic Sans MS" pitchFamily="-65" charset="0"/>
              </a:rPr>
              <a:t> +10°): 300 </a:t>
            </a:r>
            <a:r>
              <a:rPr lang="de-DE" sz="1800" dirty="0" err="1" smtClean="0">
                <a:solidFill>
                  <a:srgbClr val="000000"/>
                </a:solidFill>
                <a:latin typeface="Gill Sans"/>
                <a:cs typeface="Gill Sans"/>
                <a:sym typeface="Comic Sans MS" pitchFamily="-65" charset="0"/>
              </a:rPr>
              <a:t>hr</a:t>
            </a:r>
            <a:endParaRPr lang="en-US" sz="1800" dirty="0" smtClean="0">
              <a:solidFill>
                <a:srgbClr val="000000"/>
              </a:solidFill>
              <a:latin typeface="Gill Sans"/>
              <a:cs typeface="Gill Sans"/>
              <a:sym typeface="Comic Sans MS" pitchFamily="-65" charset="0"/>
            </a:endParaRPr>
          </a:p>
        </p:txBody>
      </p:sp>
      <p:pic>
        <p:nvPicPr>
          <p:cNvPr id="11" name="Picture 10"/>
          <p:cNvPicPr>
            <a:picLocks noChangeAspect="1"/>
          </p:cNvPicPr>
          <p:nvPr/>
        </p:nvPicPr>
        <p:blipFill>
          <a:blip r:embed="rId4"/>
          <a:stretch>
            <a:fillRect/>
          </a:stretch>
        </p:blipFill>
        <p:spPr>
          <a:xfrm>
            <a:off x="5580112" y="1531381"/>
            <a:ext cx="2674565" cy="2557465"/>
          </a:xfrm>
          <a:prstGeom prst="rect">
            <a:avLst/>
          </a:prstGeom>
        </p:spPr>
      </p:pic>
      <p:sp>
        <p:nvSpPr>
          <p:cNvPr id="12" name="TextBox 2"/>
          <p:cNvSpPr txBox="1">
            <a:spLocks noChangeArrowheads="1"/>
          </p:cNvSpPr>
          <p:nvPr/>
        </p:nvSpPr>
        <p:spPr bwMode="auto">
          <a:xfrm>
            <a:off x="4704122" y="4230293"/>
            <a:ext cx="4369720" cy="701731"/>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880" defTabSz="449263">
              <a:lnSpc>
                <a:spcPct val="110000"/>
              </a:lnSpc>
              <a:spcBef>
                <a:spcPts val="0"/>
              </a:spcBef>
              <a:spcAft>
                <a:spcPts val="0"/>
              </a:spcAft>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Large </a:t>
            </a:r>
            <a:r>
              <a:rPr lang="en-US" sz="1800" dirty="0" err="1" smtClean="0">
                <a:solidFill>
                  <a:srgbClr val="000000"/>
                </a:solidFill>
                <a:latin typeface="Gill Sans"/>
                <a:cs typeface="Gill Sans"/>
                <a:sym typeface="Comic Sans MS" pitchFamily="-65" charset="0"/>
              </a:rPr>
              <a:t>Magellanic</a:t>
            </a:r>
            <a:r>
              <a:rPr lang="en-US" sz="1800" dirty="0" smtClean="0">
                <a:solidFill>
                  <a:srgbClr val="000000"/>
                </a:solidFill>
                <a:latin typeface="Gill Sans"/>
                <a:cs typeface="Gill Sans"/>
                <a:sym typeface="Comic Sans MS" pitchFamily="-65" charset="0"/>
              </a:rPr>
              <a:t> Cloud Survey</a:t>
            </a:r>
            <a:endParaRPr lang="en-US" sz="1800" dirty="0">
              <a:solidFill>
                <a:srgbClr val="000000"/>
              </a:solidFill>
              <a:latin typeface="Gill Sans"/>
              <a:cs typeface="Gill Sans"/>
              <a:sym typeface="Comic Sans MS" pitchFamily="-65" charset="0"/>
            </a:endParaRPr>
          </a:p>
          <a:p>
            <a:pPr lvl="1" indent="-182880" defTabSz="449263">
              <a:lnSpc>
                <a:spcPct val="110000"/>
              </a:lnSpc>
              <a:spcBef>
                <a:spcPts val="0"/>
              </a:spcBef>
              <a:spcAft>
                <a:spcPts val="0"/>
              </a:spcAft>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340 </a:t>
            </a:r>
            <a:r>
              <a:rPr lang="en-US" sz="1800" dirty="0" err="1" smtClean="0">
                <a:solidFill>
                  <a:srgbClr val="000000"/>
                </a:solidFill>
                <a:latin typeface="Gill Sans"/>
                <a:cs typeface="Gill Sans"/>
                <a:sym typeface="Comic Sans MS" pitchFamily="-65" charset="0"/>
              </a:rPr>
              <a:t>hr</a:t>
            </a:r>
            <a:endParaRPr lang="en-US" sz="1800" dirty="0">
              <a:solidFill>
                <a:srgbClr val="000000"/>
              </a:solidFill>
              <a:latin typeface="Gill Sans"/>
              <a:cs typeface="Gill Sans"/>
              <a:sym typeface="Comic Sans MS" pitchFamily="-65" charset="0"/>
            </a:endParaRPr>
          </a:p>
        </p:txBody>
      </p:sp>
      <p:pic>
        <p:nvPicPr>
          <p:cNvPr id="14" name="Picture 4"/>
          <p:cNvPicPr>
            <a:picLocks noChangeAspect="1" noChangeArrowheads="1"/>
          </p:cNvPicPr>
          <p:nvPr/>
        </p:nvPicPr>
        <p:blipFill>
          <a:blip r:embed="rId5"/>
          <a:srcRect l="14619" t="6091" r="6091" b="20711"/>
          <a:stretch>
            <a:fillRect/>
          </a:stretch>
        </p:blipFill>
        <p:spPr bwMode="auto">
          <a:xfrm>
            <a:off x="6082795" y="5073471"/>
            <a:ext cx="1669197" cy="1540870"/>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143875356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type="title"/>
          </p:nvPr>
        </p:nvSpPr>
        <p:spPr>
          <a:xfrm>
            <a:off x="0" y="260648"/>
            <a:ext cx="9144000" cy="458788"/>
          </a:xfrm>
        </p:spPr>
        <p:txBody>
          <a:bodyPr/>
          <a:lstStyle/>
          <a:p>
            <a:pPr algn="ctr" eaLnBrk="1" hangingPunct="1">
              <a:buClr>
                <a:srgbClr val="FF5050"/>
              </a:buClr>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smtClean="0">
                <a:solidFill>
                  <a:srgbClr val="FF5050"/>
                </a:solidFill>
                <a:latin typeface="Gill Sans" charset="0"/>
                <a:ea typeface="Gill Sans" charset="0"/>
                <a:cs typeface="Gill Sans" charset="0"/>
              </a:rPr>
              <a:t>Galactic Plane Survey with CTA</a:t>
            </a:r>
            <a:endParaRPr lang="en-GB" sz="2800" b="1" dirty="0">
              <a:solidFill>
                <a:srgbClr val="FF5050"/>
              </a:solidFill>
              <a:latin typeface="Gill Sans" charset="0"/>
              <a:ea typeface="Gill Sans" charset="0"/>
              <a:cs typeface="Gill Sans"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649" y="2780928"/>
            <a:ext cx="8587368" cy="2907858"/>
          </a:xfrm>
          <a:prstGeom prst="rect">
            <a:avLst/>
          </a:prstGeom>
          <a:ln w="19050">
            <a:solidFill>
              <a:schemeClr val="tx1"/>
            </a:solidFill>
          </a:ln>
        </p:spPr>
      </p:pic>
      <p:sp>
        <p:nvSpPr>
          <p:cNvPr id="2" name="Rectangle 1"/>
          <p:cNvSpPr/>
          <p:nvPr/>
        </p:nvSpPr>
        <p:spPr>
          <a:xfrm>
            <a:off x="11333" y="6383069"/>
            <a:ext cx="4572000" cy="646331"/>
          </a:xfrm>
          <a:prstGeom prst="rect">
            <a:avLst/>
          </a:prstGeom>
        </p:spPr>
        <p:txBody>
          <a:bodyPr>
            <a:spAutoFit/>
          </a:bodyPr>
          <a:lstStyle/>
          <a:p>
            <a:r>
              <a:rPr lang="en-US" sz="1200" dirty="0">
                <a:solidFill>
                  <a:schemeClr val="tx1"/>
                </a:solidFill>
              </a:rPr>
              <a:t>https://</a:t>
            </a:r>
            <a:r>
              <a:rPr lang="en-US" sz="1200" dirty="0" err="1">
                <a:solidFill>
                  <a:schemeClr val="tx1"/>
                </a:solidFill>
              </a:rPr>
              <a:t>www.cta-observatory.org</a:t>
            </a:r>
            <a:r>
              <a:rPr lang="en-US" sz="1200" dirty="0">
                <a:solidFill>
                  <a:schemeClr val="tx1"/>
                </a:solidFill>
              </a:rPr>
              <a:t>/ctas-galactic-plane-survey-will-provide-unprecedented-view-galaxy</a:t>
            </a:r>
            <a:r>
              <a:rPr lang="en-US" sz="1200" dirty="0" smtClean="0">
                <a:solidFill>
                  <a:schemeClr val="tx1"/>
                </a:solidFill>
              </a:rPr>
              <a:t>/</a:t>
            </a:r>
            <a:endParaRPr lang="en-US" sz="1200" dirty="0" smtClean="0">
              <a:solidFill>
                <a:schemeClr val="tx1"/>
              </a:solidFill>
              <a:hlinkClick r:id="rId4"/>
            </a:endParaRPr>
          </a:p>
          <a:p>
            <a:endParaRPr lang="en-US" sz="1200" dirty="0">
              <a:solidFill>
                <a:schemeClr val="tx1"/>
              </a:solidFill>
            </a:endParaRPr>
          </a:p>
        </p:txBody>
      </p:sp>
      <p:sp>
        <p:nvSpPr>
          <p:cNvPr id="6" name="TextBox 2"/>
          <p:cNvSpPr txBox="1">
            <a:spLocks noChangeArrowheads="1"/>
          </p:cNvSpPr>
          <p:nvPr/>
        </p:nvSpPr>
        <p:spPr bwMode="auto">
          <a:xfrm>
            <a:off x="289649" y="1002553"/>
            <a:ext cx="8587367" cy="1311128"/>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880" defTabSz="449263">
              <a:lnSpc>
                <a:spcPct val="110000"/>
              </a:lnSpc>
              <a:spcBef>
                <a:spcPts val="0"/>
              </a:spcBef>
              <a:spcAft>
                <a:spcPts val="0"/>
              </a:spcAft>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Will detect many hundreds of sources.</a:t>
            </a:r>
          </a:p>
          <a:p>
            <a:pPr indent="-182880" defTabSz="449263">
              <a:lnSpc>
                <a:spcPct val="110000"/>
              </a:lnSpc>
              <a:spcBef>
                <a:spcPts val="0"/>
              </a:spcBef>
              <a:spcAft>
                <a:spcPts val="0"/>
              </a:spcAft>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Provides population studies of pulsar wind nebulae, supernova remnants.</a:t>
            </a:r>
          </a:p>
          <a:p>
            <a:pPr indent="-182880" defTabSz="449263">
              <a:lnSpc>
                <a:spcPct val="110000"/>
              </a:lnSpc>
              <a:spcBef>
                <a:spcPts val="0"/>
              </a:spcBef>
              <a:spcAft>
                <a:spcPts val="0"/>
              </a:spcAft>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Allows searches for new gamma-ray binaries and pulsars.</a:t>
            </a:r>
          </a:p>
          <a:p>
            <a:pPr indent="-182880" defTabSz="449263">
              <a:lnSpc>
                <a:spcPct val="110000"/>
              </a:lnSpc>
              <a:spcBef>
                <a:spcPts val="0"/>
              </a:spcBef>
              <a:spcAft>
                <a:spcPts val="0"/>
              </a:spcAft>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Allows searches for </a:t>
            </a:r>
            <a:r>
              <a:rPr lang="en-US" sz="1800" dirty="0" err="1" smtClean="0">
                <a:solidFill>
                  <a:srgbClr val="000000"/>
                </a:solidFill>
                <a:latin typeface="Gill Sans"/>
                <a:cs typeface="Gill Sans"/>
                <a:sym typeface="Comic Sans MS" pitchFamily="-65" charset="0"/>
              </a:rPr>
              <a:t>PeVatrons</a:t>
            </a:r>
            <a:r>
              <a:rPr lang="en-US" sz="1800" dirty="0" smtClean="0">
                <a:solidFill>
                  <a:srgbClr val="000000"/>
                </a:solidFill>
                <a:latin typeface="Gill Sans"/>
                <a:cs typeface="Gill Sans"/>
                <a:sym typeface="Comic Sans MS" pitchFamily="-65" charset="0"/>
              </a:rPr>
              <a:t>, new source classes and transients.</a:t>
            </a:r>
          </a:p>
        </p:txBody>
      </p:sp>
    </p:spTree>
    <p:extLst>
      <p:ext uri="{BB962C8B-B14F-4D97-AF65-F5344CB8AC3E}">
        <p14:creationId xmlns:p14="http://schemas.microsoft.com/office/powerpoint/2010/main" val="147913078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107504" y="1165101"/>
            <a:ext cx="8686800" cy="1311128"/>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Particle acceleration takes place in supernova remnants.</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Gamma-ray emission identifies the acceleration sites.</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Particle population is ambiguous: </a:t>
            </a:r>
            <a:r>
              <a:rPr lang="en-US" sz="1800" dirty="0" err="1" smtClean="0">
                <a:solidFill>
                  <a:srgbClr val="000000"/>
                </a:solidFill>
                <a:latin typeface="Gill Sans"/>
                <a:cs typeface="Gill Sans"/>
                <a:sym typeface="Comic Sans MS" pitchFamily="-65" charset="0"/>
              </a:rPr>
              <a:t>leptonic</a:t>
            </a:r>
            <a:r>
              <a:rPr lang="en-US" sz="1800" dirty="0" smtClean="0">
                <a:solidFill>
                  <a:srgbClr val="000000"/>
                </a:solidFill>
                <a:latin typeface="Gill Sans"/>
                <a:cs typeface="Gill Sans"/>
                <a:sym typeface="Comic Sans MS" pitchFamily="-65" charset="0"/>
              </a:rPr>
              <a:t> or hadronic emission may dominate. </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Where hadronic emission is identified, the source spectra cut off at high energies.</a:t>
            </a:r>
          </a:p>
        </p:txBody>
      </p:sp>
      <p:sp>
        <p:nvSpPr>
          <p:cNvPr id="7" name="Rectangle 3"/>
          <p:cNvSpPr txBox="1">
            <a:spLocks noChangeArrowheads="1"/>
          </p:cNvSpPr>
          <p:nvPr/>
        </p:nvSpPr>
        <p:spPr bwMode="auto">
          <a:xfrm>
            <a:off x="152400" y="404664"/>
            <a:ext cx="8686800" cy="45878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ＭＳ Ｐゴシック" charset="0"/>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5pPr>
            <a:lvl6pPr marL="4572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6pPr>
            <a:lvl7pPr marL="9144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7pPr>
            <a:lvl8pPr marL="13716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8pPr>
            <a:lvl9pPr marL="18288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9pPr>
          </a:lstStyle>
          <a:p>
            <a:pPr eaLnBrk="1" hangingPunct="1">
              <a:buClr>
                <a:srgbClr val="FF5050"/>
              </a:buClr>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smtClean="0">
                <a:solidFill>
                  <a:srgbClr val="FF0000"/>
                </a:solidFill>
                <a:latin typeface="Gill Sans"/>
                <a:ea typeface="ＭＳ Ｐゴシック" pitchFamily="-65" charset="-128"/>
                <a:cs typeface="Gill Sans"/>
              </a:rPr>
              <a:t>2. What is the origin of the cosmic rays?</a:t>
            </a:r>
            <a:endParaRPr lang="en-GB" sz="2800" b="1" dirty="0">
              <a:solidFill>
                <a:srgbClr val="FF0000"/>
              </a:solidFill>
              <a:latin typeface="Gill Sans"/>
              <a:ea typeface="ＭＳ Ｐゴシック" pitchFamily="-65" charset="-128"/>
              <a:cs typeface="Gill Sans"/>
            </a:endParaRPr>
          </a:p>
        </p:txBody>
      </p:sp>
      <p:pic>
        <p:nvPicPr>
          <p:cNvPr id="2" name="Picture 1"/>
          <p:cNvPicPr>
            <a:picLocks noChangeAspect="1"/>
          </p:cNvPicPr>
          <p:nvPr/>
        </p:nvPicPr>
        <p:blipFill>
          <a:blip r:embed="rId3"/>
          <a:stretch>
            <a:fillRect/>
          </a:stretch>
        </p:blipFill>
        <p:spPr>
          <a:xfrm>
            <a:off x="4752997" y="3140968"/>
            <a:ext cx="4041307" cy="2697114"/>
          </a:xfrm>
          <a:prstGeom prst="rect">
            <a:avLst/>
          </a:prstGeom>
          <a:ln>
            <a:solidFill>
              <a:schemeClr val="tx1"/>
            </a:solidFill>
          </a:ln>
        </p:spPr>
      </p:pic>
      <p:sp>
        <p:nvSpPr>
          <p:cNvPr id="3" name="Rectangle 2"/>
          <p:cNvSpPr/>
          <p:nvPr/>
        </p:nvSpPr>
        <p:spPr>
          <a:xfrm>
            <a:off x="4808625" y="6502821"/>
            <a:ext cx="3930050" cy="276999"/>
          </a:xfrm>
          <a:prstGeom prst="rect">
            <a:avLst/>
          </a:prstGeom>
        </p:spPr>
        <p:txBody>
          <a:bodyPr wrap="none">
            <a:spAutoFit/>
          </a:bodyPr>
          <a:lstStyle/>
          <a:p>
            <a:r>
              <a:rPr lang="it-IT" sz="1200" dirty="0" smtClean="0">
                <a:solidFill>
                  <a:schemeClr val="tx1"/>
                </a:solidFill>
              </a:rPr>
              <a:t>Fermi-LAT Collaboration Science 339, 807, 2013</a:t>
            </a:r>
            <a:endParaRPr lang="en-US" sz="1200" dirty="0">
              <a:solidFill>
                <a:schemeClr val="tx1"/>
              </a:solidFill>
            </a:endParaRP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6237" y="2834659"/>
            <a:ext cx="2777586" cy="3361853"/>
          </a:xfrm>
          <a:prstGeom prst="rect">
            <a:avLst/>
          </a:prstGeom>
        </p:spPr>
      </p:pic>
      <p:sp>
        <p:nvSpPr>
          <p:cNvPr id="11" name="TextBox 10"/>
          <p:cNvSpPr txBox="1"/>
          <p:nvPr/>
        </p:nvSpPr>
        <p:spPr>
          <a:xfrm>
            <a:off x="850894" y="2777878"/>
            <a:ext cx="2448272"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200" b="1" dirty="0" smtClean="0">
                <a:solidFill>
                  <a:srgbClr val="000000"/>
                </a:solidFill>
                <a:latin typeface="Gill Sans"/>
                <a:cs typeface="Gill Sans"/>
              </a:rPr>
              <a:t>IC 443 with VERITAS</a:t>
            </a:r>
            <a:endParaRPr lang="en-US" sz="1200" b="1" dirty="0">
              <a:solidFill>
                <a:srgbClr val="000000"/>
              </a:solidFill>
              <a:latin typeface="Gill Sans"/>
              <a:cs typeface="Gill Sans"/>
            </a:endParaRPr>
          </a:p>
        </p:txBody>
      </p:sp>
    </p:spTree>
    <p:extLst>
      <p:ext uri="{BB962C8B-B14F-4D97-AF65-F5344CB8AC3E}">
        <p14:creationId xmlns:p14="http://schemas.microsoft.com/office/powerpoint/2010/main" val="57773768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152400" y="476672"/>
            <a:ext cx="8686800" cy="1311128"/>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To produce the Galactic population of cosmic rays up to the knee requires </a:t>
            </a:r>
            <a:r>
              <a:rPr lang="en-US" sz="1800" dirty="0" err="1" smtClean="0">
                <a:solidFill>
                  <a:srgbClr val="000000"/>
                </a:solidFill>
                <a:latin typeface="Gill Sans"/>
                <a:cs typeface="Gill Sans"/>
                <a:sym typeface="Comic Sans MS" pitchFamily="-65" charset="0"/>
              </a:rPr>
              <a:t>PeVatrons</a:t>
            </a:r>
            <a:r>
              <a:rPr lang="en-US" sz="1800" dirty="0" smtClean="0">
                <a:solidFill>
                  <a:srgbClr val="000000"/>
                </a:solidFill>
                <a:latin typeface="Gill Sans"/>
                <a:cs typeface="Gill Sans"/>
                <a:sym typeface="Comic Sans MS" pitchFamily="-65" charset="0"/>
              </a:rPr>
              <a:t>.</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There may be one at the Galactic Center (or there may </a:t>
            </a:r>
            <a:r>
              <a:rPr lang="en-US" sz="1800" i="1" dirty="0" smtClean="0">
                <a:solidFill>
                  <a:srgbClr val="000000"/>
                </a:solidFill>
                <a:latin typeface="Gill Sans"/>
                <a:cs typeface="Gill Sans"/>
                <a:sym typeface="Comic Sans MS" pitchFamily="-65" charset="0"/>
              </a:rPr>
              <a:t>have</a:t>
            </a:r>
            <a:r>
              <a:rPr lang="en-US" sz="1800" dirty="0" smtClean="0">
                <a:solidFill>
                  <a:srgbClr val="000000"/>
                </a:solidFill>
                <a:latin typeface="Gill Sans"/>
                <a:cs typeface="Gill Sans"/>
                <a:sym typeface="Comic Sans MS" pitchFamily="-65" charset="0"/>
              </a:rPr>
              <a:t> been).</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CTA will search for others, by extending the energy range to hundreds of  </a:t>
            </a:r>
            <a:r>
              <a:rPr lang="en-US" sz="1800" dirty="0" err="1" smtClean="0">
                <a:solidFill>
                  <a:srgbClr val="000000"/>
                </a:solidFill>
                <a:latin typeface="Gill Sans"/>
                <a:cs typeface="Gill Sans"/>
                <a:sym typeface="Comic Sans MS" pitchFamily="-65" charset="0"/>
              </a:rPr>
              <a:t>TeV</a:t>
            </a:r>
            <a:r>
              <a:rPr lang="en-US" sz="1800" dirty="0" smtClean="0">
                <a:solidFill>
                  <a:srgbClr val="000000"/>
                </a:solidFill>
                <a:latin typeface="Gill Sans"/>
                <a:cs typeface="Gill Sans"/>
                <a:sym typeface="Comic Sans MS" pitchFamily="-65" charset="0"/>
              </a:rPr>
              <a:t>.</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Improved angular resolution will also help to discriminate between models.</a:t>
            </a:r>
          </a:p>
        </p:txBody>
      </p:sp>
      <p:sp>
        <p:nvSpPr>
          <p:cNvPr id="9" name="Rectangle 8"/>
          <p:cNvSpPr/>
          <p:nvPr/>
        </p:nvSpPr>
        <p:spPr>
          <a:xfrm>
            <a:off x="85971" y="6393304"/>
            <a:ext cx="4292522" cy="276999"/>
          </a:xfrm>
          <a:prstGeom prst="rect">
            <a:avLst/>
          </a:prstGeom>
        </p:spPr>
        <p:txBody>
          <a:bodyPr wrap="none">
            <a:spAutoFit/>
          </a:bodyPr>
          <a:lstStyle/>
          <a:p>
            <a:r>
              <a:rPr lang="it-IT" sz="1200" dirty="0" smtClean="0">
                <a:solidFill>
                  <a:schemeClr val="tx1"/>
                </a:solidFill>
              </a:rPr>
              <a:t>H.E.S.S. Collaboration, </a:t>
            </a:r>
            <a:r>
              <a:rPr lang="is-IS" sz="1200" dirty="0">
                <a:solidFill>
                  <a:schemeClr val="tx1"/>
                </a:solidFill>
              </a:rPr>
              <a:t>Nature 531, 476-479 (2016) </a:t>
            </a:r>
            <a:endParaRPr lang="en-US" sz="1200" dirty="0">
              <a:solidFill>
                <a:schemeClr val="tx1"/>
              </a:solidFill>
            </a:endParaRPr>
          </a:p>
        </p:txBody>
      </p:sp>
      <p:pic>
        <p:nvPicPr>
          <p:cNvPr id="2050" name="Picture 2" descr="ig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04864"/>
            <a:ext cx="3203848" cy="35669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3707904" y="2494786"/>
            <a:ext cx="5139502" cy="2996350"/>
          </a:xfrm>
          <a:prstGeom prst="rect">
            <a:avLst/>
          </a:prstGeom>
          <a:ln>
            <a:solidFill>
              <a:schemeClr val="tx1"/>
            </a:solidFill>
          </a:ln>
        </p:spPr>
      </p:pic>
      <p:sp>
        <p:nvSpPr>
          <p:cNvPr id="11" name="Rectangle 10"/>
          <p:cNvSpPr/>
          <p:nvPr/>
        </p:nvSpPr>
        <p:spPr>
          <a:xfrm>
            <a:off x="5254086" y="6364321"/>
            <a:ext cx="3536224" cy="276999"/>
          </a:xfrm>
          <a:prstGeom prst="rect">
            <a:avLst/>
          </a:prstGeom>
        </p:spPr>
        <p:txBody>
          <a:bodyPr wrap="none">
            <a:spAutoFit/>
          </a:bodyPr>
          <a:lstStyle/>
          <a:p>
            <a:r>
              <a:rPr lang="it-IT" sz="1200" dirty="0" smtClean="0">
                <a:solidFill>
                  <a:schemeClr val="tx1"/>
                </a:solidFill>
              </a:rPr>
              <a:t>CTA Collaboration, </a:t>
            </a:r>
            <a:r>
              <a:rPr lang="is-IS" sz="1200" dirty="0">
                <a:solidFill>
                  <a:schemeClr val="tx1"/>
                </a:solidFill>
              </a:rPr>
              <a:t>ApJ (</a:t>
            </a:r>
            <a:r>
              <a:rPr lang="is-IS" sz="1200" dirty="0" smtClean="0">
                <a:solidFill>
                  <a:schemeClr val="tx1"/>
                </a:solidFill>
              </a:rPr>
              <a:t>arXiv:1704.04136)</a:t>
            </a:r>
            <a:endParaRPr lang="is-IS" sz="1200" dirty="0">
              <a:solidFill>
                <a:schemeClr val="tx1"/>
              </a:solidFill>
            </a:endParaRPr>
          </a:p>
        </p:txBody>
      </p:sp>
      <p:sp>
        <p:nvSpPr>
          <p:cNvPr id="13" name="TextBox 12"/>
          <p:cNvSpPr txBox="1"/>
          <p:nvPr/>
        </p:nvSpPr>
        <p:spPr>
          <a:xfrm>
            <a:off x="827584" y="2240280"/>
            <a:ext cx="2448272"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200" b="1" smtClean="0">
                <a:solidFill>
                  <a:srgbClr val="000000"/>
                </a:solidFill>
                <a:latin typeface="Gill Sans"/>
                <a:cs typeface="Gill Sans"/>
              </a:rPr>
              <a:t>Galactic Center with H.E.S.S.</a:t>
            </a:r>
            <a:endParaRPr lang="en-US" sz="1200" b="1" dirty="0">
              <a:solidFill>
                <a:srgbClr val="000000"/>
              </a:solidFill>
              <a:latin typeface="Gill Sans"/>
              <a:cs typeface="Gill Sans"/>
            </a:endParaRPr>
          </a:p>
        </p:txBody>
      </p:sp>
      <p:sp>
        <p:nvSpPr>
          <p:cNvPr id="14" name="TextBox 13"/>
          <p:cNvSpPr txBox="1"/>
          <p:nvPr/>
        </p:nvSpPr>
        <p:spPr>
          <a:xfrm>
            <a:off x="4893807" y="2143889"/>
            <a:ext cx="2658847"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200" b="1" dirty="0" smtClean="0">
                <a:solidFill>
                  <a:srgbClr val="000000"/>
                </a:solidFill>
                <a:latin typeface="Gill Sans"/>
                <a:cs typeface="Gill Sans"/>
              </a:rPr>
              <a:t>RX J 1713</a:t>
            </a:r>
            <a:r>
              <a:rPr lang="fi-FI" sz="1200" b="1" dirty="0">
                <a:solidFill>
                  <a:srgbClr val="000000"/>
                </a:solidFill>
                <a:latin typeface="Gill Sans"/>
                <a:cs typeface="Gill Sans"/>
              </a:rPr>
              <a:t> .</a:t>
            </a:r>
            <a:r>
              <a:rPr lang="fi-FI" sz="1200" b="1" dirty="0" smtClean="0">
                <a:solidFill>
                  <a:srgbClr val="000000"/>
                </a:solidFill>
                <a:latin typeface="Gill Sans"/>
                <a:cs typeface="Gill Sans"/>
              </a:rPr>
              <a:t>7-3946</a:t>
            </a:r>
            <a:r>
              <a:rPr lang="en-US" sz="1200" b="1" dirty="0">
                <a:solidFill>
                  <a:srgbClr val="000000"/>
                </a:solidFill>
                <a:latin typeface="Gill Sans"/>
                <a:cs typeface="Gill Sans"/>
              </a:rPr>
              <a:t> </a:t>
            </a:r>
            <a:r>
              <a:rPr lang="en-US" sz="1200" b="1" dirty="0" smtClean="0">
                <a:solidFill>
                  <a:srgbClr val="000000"/>
                </a:solidFill>
                <a:latin typeface="Gill Sans"/>
                <a:cs typeface="Gill Sans"/>
              </a:rPr>
              <a:t>with CTA</a:t>
            </a:r>
            <a:endParaRPr lang="fi-FI" sz="1200" b="1" dirty="0">
              <a:solidFill>
                <a:srgbClr val="000000"/>
              </a:solidFill>
              <a:latin typeface="Gill Sans"/>
              <a:cs typeface="Gill Sans"/>
            </a:endParaRPr>
          </a:p>
        </p:txBody>
      </p:sp>
    </p:spTree>
    <p:extLst>
      <p:ext uri="{BB962C8B-B14F-4D97-AF65-F5344CB8AC3E}">
        <p14:creationId xmlns:p14="http://schemas.microsoft.com/office/powerpoint/2010/main" val="110512689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152400" y="1412776"/>
            <a:ext cx="8686800" cy="1615827"/>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The Crab Nebula was the first astrophysical </a:t>
            </a:r>
            <a:r>
              <a:rPr lang="en-US" sz="1800" dirty="0" err="1" smtClean="0">
                <a:solidFill>
                  <a:srgbClr val="000000"/>
                </a:solidFill>
                <a:latin typeface="Gill Sans"/>
                <a:cs typeface="Gill Sans"/>
                <a:sym typeface="Comic Sans MS" pitchFamily="-65" charset="0"/>
              </a:rPr>
              <a:t>TeV</a:t>
            </a:r>
            <a:r>
              <a:rPr lang="en-US" sz="1800" dirty="0" smtClean="0">
                <a:solidFill>
                  <a:srgbClr val="000000"/>
                </a:solidFill>
                <a:latin typeface="Gill Sans"/>
                <a:cs typeface="Gill Sans"/>
                <a:sym typeface="Comic Sans MS" pitchFamily="-65" charset="0"/>
              </a:rPr>
              <a:t> gamma-ray source proposed (by </a:t>
            </a:r>
            <a:r>
              <a:rPr lang="en-US" sz="1800" dirty="0" err="1" smtClean="0">
                <a:solidFill>
                  <a:srgbClr val="000000"/>
                </a:solidFill>
                <a:latin typeface="Gill Sans"/>
                <a:cs typeface="Gill Sans"/>
                <a:sym typeface="Comic Sans MS" pitchFamily="-65" charset="0"/>
              </a:rPr>
              <a:t>Cocconi</a:t>
            </a:r>
            <a:r>
              <a:rPr lang="en-US" sz="1800" dirty="0" smtClean="0">
                <a:solidFill>
                  <a:srgbClr val="000000"/>
                </a:solidFill>
                <a:latin typeface="Gill Sans"/>
                <a:cs typeface="Gill Sans"/>
                <a:sym typeface="Comic Sans MS" pitchFamily="-65" charset="0"/>
              </a:rPr>
              <a:t>, 1959), and the first to be firmly detected (by Whipple, in 1989) – although at 1/10,000 of the predicted flux!</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Emission is SSC of leptons accelerated near the termination shock of the pulsar wind.</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a:solidFill>
                  <a:srgbClr val="000000"/>
                </a:solidFill>
                <a:latin typeface="Gill Sans"/>
                <a:cs typeface="Gill Sans"/>
                <a:sym typeface="Comic Sans MS" pitchFamily="-65" charset="0"/>
              </a:rPr>
              <a:t>The Fermi-LAT measured Crab flares have no counterpart at </a:t>
            </a:r>
            <a:r>
              <a:rPr lang="en-US" sz="1800" dirty="0" err="1" smtClean="0">
                <a:solidFill>
                  <a:srgbClr val="000000"/>
                </a:solidFill>
                <a:latin typeface="Gill Sans"/>
                <a:cs typeface="Gill Sans"/>
                <a:sym typeface="Comic Sans MS" pitchFamily="-65" charset="0"/>
              </a:rPr>
              <a:t>TeV</a:t>
            </a:r>
            <a:r>
              <a:rPr lang="en-US" sz="1800" dirty="0" smtClean="0">
                <a:solidFill>
                  <a:srgbClr val="000000"/>
                </a:solidFill>
                <a:latin typeface="Gill Sans"/>
                <a:cs typeface="Gill Sans"/>
                <a:sym typeface="Comic Sans MS" pitchFamily="-65" charset="0"/>
              </a:rPr>
              <a:t>.</a:t>
            </a:r>
            <a:endParaRPr lang="en-US" sz="1800" dirty="0">
              <a:solidFill>
                <a:srgbClr val="000000"/>
              </a:solidFill>
              <a:latin typeface="Gill Sans"/>
              <a:cs typeface="Gill Sans"/>
              <a:sym typeface="Comic Sans MS" pitchFamily="-65" charset="0"/>
            </a:endParaRPr>
          </a:p>
        </p:txBody>
      </p:sp>
      <p:sp>
        <p:nvSpPr>
          <p:cNvPr id="7" name="Rectangle 3"/>
          <p:cNvSpPr txBox="1">
            <a:spLocks noChangeArrowheads="1"/>
          </p:cNvSpPr>
          <p:nvPr/>
        </p:nvSpPr>
        <p:spPr bwMode="auto">
          <a:xfrm>
            <a:off x="152400" y="404664"/>
            <a:ext cx="8686800" cy="45878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ＭＳ Ｐゴシック" charset="0"/>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5pPr>
            <a:lvl6pPr marL="4572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6pPr>
            <a:lvl7pPr marL="9144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7pPr>
            <a:lvl8pPr marL="13716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8pPr>
            <a:lvl9pPr marL="18288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9pPr>
          </a:lstStyle>
          <a:p>
            <a:pPr eaLnBrk="1" hangingPunct="1">
              <a:buClr>
                <a:srgbClr val="FF5050"/>
              </a:buClr>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smtClean="0">
                <a:solidFill>
                  <a:srgbClr val="FF0000"/>
                </a:solidFill>
                <a:latin typeface="Gill Sans"/>
                <a:ea typeface="ＭＳ Ｐゴシック" pitchFamily="-65" charset="-128"/>
                <a:cs typeface="Gill Sans"/>
              </a:rPr>
              <a:t>3. What is the nature of gamma-ray emission from the Crab?</a:t>
            </a:r>
            <a:endParaRPr lang="en-GB" sz="2800" b="1" dirty="0">
              <a:solidFill>
                <a:srgbClr val="FF0000"/>
              </a:solidFill>
              <a:latin typeface="Gill Sans"/>
              <a:ea typeface="ＭＳ Ｐゴシック" pitchFamily="-65" charset="-128"/>
              <a:cs typeface="Gill Sans"/>
            </a:endParaRPr>
          </a:p>
        </p:txBody>
      </p:sp>
      <p:pic>
        <p:nvPicPr>
          <p:cNvPr id="2" name="Picture 1"/>
          <p:cNvPicPr>
            <a:picLocks noChangeAspect="1"/>
          </p:cNvPicPr>
          <p:nvPr/>
        </p:nvPicPr>
        <p:blipFill rotWithShape="1">
          <a:blip r:embed="rId3"/>
          <a:srcRect r="50508"/>
          <a:stretch/>
        </p:blipFill>
        <p:spPr>
          <a:xfrm>
            <a:off x="125288" y="3212976"/>
            <a:ext cx="4374704" cy="2982840"/>
          </a:xfrm>
          <a:prstGeom prst="rect">
            <a:avLst/>
          </a:prstGeom>
          <a:ln>
            <a:solidFill>
              <a:schemeClr val="tx1"/>
            </a:solidFill>
          </a:ln>
        </p:spPr>
      </p:pic>
      <p:sp>
        <p:nvSpPr>
          <p:cNvPr id="3" name="Rectangle 2"/>
          <p:cNvSpPr/>
          <p:nvPr/>
        </p:nvSpPr>
        <p:spPr>
          <a:xfrm>
            <a:off x="158707" y="6521548"/>
            <a:ext cx="4572000" cy="276999"/>
          </a:xfrm>
          <a:prstGeom prst="rect">
            <a:avLst/>
          </a:prstGeom>
        </p:spPr>
        <p:txBody>
          <a:bodyPr>
            <a:spAutoFit/>
          </a:bodyPr>
          <a:lstStyle/>
          <a:p>
            <a:r>
              <a:rPr lang="en-US" sz="1200" dirty="0" smtClean="0">
                <a:solidFill>
                  <a:schemeClr val="tx1"/>
                </a:solidFill>
              </a:rPr>
              <a:t>MAGIC Collaboration, </a:t>
            </a:r>
            <a:r>
              <a:rPr lang="en-US" sz="1200" dirty="0" err="1" smtClean="0">
                <a:solidFill>
                  <a:schemeClr val="tx1"/>
                </a:solidFill>
              </a:rPr>
              <a:t>JHEAp</a:t>
            </a:r>
            <a:r>
              <a:rPr lang="en-US" sz="1200" dirty="0" smtClean="0">
                <a:solidFill>
                  <a:schemeClr val="tx1"/>
                </a:solidFill>
              </a:rPr>
              <a:t>, 5, 30, 2015.</a:t>
            </a:r>
            <a:endParaRPr lang="en-US" sz="1200" dirty="0">
              <a:solidFill>
                <a:schemeClr val="tx1"/>
              </a:solidFill>
            </a:endParaRPr>
          </a:p>
        </p:txBody>
      </p:sp>
      <p:pic>
        <p:nvPicPr>
          <p:cNvPr id="9" name="Picture 8"/>
          <p:cNvPicPr>
            <a:picLocks noChangeAspect="1"/>
          </p:cNvPicPr>
          <p:nvPr/>
        </p:nvPicPr>
        <p:blipFill rotWithShape="1">
          <a:blip r:embed="rId4"/>
          <a:srcRect b="39706"/>
          <a:stretch/>
        </p:blipFill>
        <p:spPr>
          <a:xfrm>
            <a:off x="4888440" y="3645024"/>
            <a:ext cx="4086088" cy="2269645"/>
          </a:xfrm>
          <a:prstGeom prst="rect">
            <a:avLst/>
          </a:prstGeom>
          <a:ln>
            <a:solidFill>
              <a:schemeClr val="tx1"/>
            </a:solidFill>
          </a:ln>
        </p:spPr>
      </p:pic>
      <p:sp>
        <p:nvSpPr>
          <p:cNvPr id="10" name="Rectangle 9"/>
          <p:cNvSpPr/>
          <p:nvPr/>
        </p:nvSpPr>
        <p:spPr>
          <a:xfrm>
            <a:off x="4888440" y="6521547"/>
            <a:ext cx="4572000" cy="276999"/>
          </a:xfrm>
          <a:prstGeom prst="rect">
            <a:avLst/>
          </a:prstGeom>
        </p:spPr>
        <p:txBody>
          <a:bodyPr>
            <a:spAutoFit/>
          </a:bodyPr>
          <a:lstStyle/>
          <a:p>
            <a:r>
              <a:rPr lang="en-US" sz="1200" dirty="0" smtClean="0">
                <a:solidFill>
                  <a:schemeClr val="tx1"/>
                </a:solidFill>
              </a:rPr>
              <a:t>VERITAS Collaboration,</a:t>
            </a:r>
            <a:r>
              <a:rPr lang="is-IS" sz="1200" dirty="0" smtClean="0">
                <a:solidFill>
                  <a:schemeClr val="tx1"/>
                </a:solidFill>
              </a:rPr>
              <a:t> ApJL, 781, 11, 2014.</a:t>
            </a:r>
            <a:endParaRPr lang="en-US" sz="1200" dirty="0">
              <a:solidFill>
                <a:schemeClr val="tx1"/>
              </a:solidFill>
            </a:endParaRPr>
          </a:p>
        </p:txBody>
      </p:sp>
    </p:spTree>
    <p:extLst>
      <p:ext uri="{BB962C8B-B14F-4D97-AF65-F5344CB8AC3E}">
        <p14:creationId xmlns:p14="http://schemas.microsoft.com/office/powerpoint/2010/main" val="8614094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1"/>
          <p:cNvSpPr txBox="1">
            <a:spLocks noChangeArrowheads="1"/>
          </p:cNvSpPr>
          <p:nvPr/>
        </p:nvSpPr>
        <p:spPr bwMode="auto">
          <a:xfrm>
            <a:off x="382588" y="4129476"/>
            <a:ext cx="8305800" cy="1171732"/>
          </a:xfrm>
          <a:prstGeom prst="rect">
            <a:avLst/>
          </a:prstGeom>
          <a:noFill/>
          <a:ln w="9525">
            <a:noFill/>
            <a:miter lim="800000"/>
            <a:headEnd/>
            <a:tailEnd/>
          </a:ln>
        </p:spPr>
        <p:txBody>
          <a:bodyPr lIns="90000" tIns="46800" rIns="90000" bIns="46800">
            <a:prstTxWarp prst="textNoShape">
              <a:avLst/>
            </a:prstTxWarp>
            <a:spAutoFit/>
          </a:bodyPr>
          <a:lstStyle/>
          <a:p>
            <a:pPr marL="457200" indent="-457200" algn="ctr" eaLnBrk="1" hangingPunct="1">
              <a:spcBef>
                <a:spcPts val="600"/>
              </a:spcBef>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a:solidFill>
                  <a:schemeClr val="tx1"/>
                </a:solidFill>
                <a:latin typeface="Times New Roman" charset="0"/>
              </a:rPr>
              <a:t>Jamie </a:t>
            </a:r>
            <a:r>
              <a:rPr lang="en-GB" b="1" dirty="0" smtClean="0">
                <a:solidFill>
                  <a:schemeClr val="tx1"/>
                </a:solidFill>
                <a:latin typeface="Times New Roman" charset="0"/>
              </a:rPr>
              <a:t>Holder</a:t>
            </a:r>
            <a:endParaRPr lang="en-GB" b="1" baseline="30000" dirty="0">
              <a:solidFill>
                <a:schemeClr val="tx1"/>
              </a:solidFill>
              <a:latin typeface="Times New Roman" charset="0"/>
            </a:endParaRPr>
          </a:p>
          <a:p>
            <a:pPr marL="457200" indent="-457200" algn="ctr" eaLnBrk="1" hangingPunct="1">
              <a:spcBef>
                <a:spcPts val="600"/>
              </a:spcBef>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b="1" dirty="0" smtClean="0">
                <a:solidFill>
                  <a:schemeClr val="tx1"/>
                </a:solidFill>
                <a:latin typeface="Times New Roman" charset="0"/>
              </a:rPr>
              <a:t> </a:t>
            </a:r>
            <a:r>
              <a:rPr lang="en-GB" sz="1800" b="1" dirty="0">
                <a:solidFill>
                  <a:schemeClr val="tx1"/>
                </a:solidFill>
                <a:latin typeface="Times New Roman" charset="0"/>
              </a:rPr>
              <a:t>Bartol Research Institute</a:t>
            </a:r>
            <a:r>
              <a:rPr lang="en-GB" sz="1800" b="1" dirty="0" smtClean="0">
                <a:solidFill>
                  <a:schemeClr val="tx1"/>
                </a:solidFill>
                <a:latin typeface="Times New Roman" charset="0"/>
              </a:rPr>
              <a:t>/Department of Physics and Astronomy</a:t>
            </a:r>
          </a:p>
          <a:p>
            <a:pPr marL="457200" indent="-457200" algn="ctr" eaLnBrk="1" hangingPunct="1">
              <a:spcBef>
                <a:spcPts val="600"/>
              </a:spcBef>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b="1" dirty="0" smtClean="0">
                <a:solidFill>
                  <a:schemeClr val="tx1"/>
                </a:solidFill>
                <a:latin typeface="Times New Roman" charset="0"/>
              </a:rPr>
              <a:t> </a:t>
            </a:r>
            <a:r>
              <a:rPr lang="en-GB" sz="1800" b="1" dirty="0">
                <a:solidFill>
                  <a:schemeClr val="tx1"/>
                </a:solidFill>
                <a:latin typeface="Times New Roman" charset="0"/>
              </a:rPr>
              <a:t>University of </a:t>
            </a:r>
            <a:r>
              <a:rPr lang="en-GB" sz="1800" b="1" dirty="0" smtClean="0">
                <a:solidFill>
                  <a:schemeClr val="tx1"/>
                </a:solidFill>
                <a:latin typeface="Times New Roman" charset="0"/>
              </a:rPr>
              <a:t>Delaware</a:t>
            </a:r>
            <a:endParaRPr lang="en-GB" sz="1800" b="1" dirty="0">
              <a:solidFill>
                <a:schemeClr val="tx1"/>
              </a:solidFill>
              <a:latin typeface="Times New Roman" charset="0"/>
            </a:endParaRPr>
          </a:p>
        </p:txBody>
      </p:sp>
      <p:sp>
        <p:nvSpPr>
          <p:cNvPr id="3074" name="Text Box 2"/>
          <p:cNvSpPr txBox="1">
            <a:spLocks noChangeArrowheads="1"/>
          </p:cNvSpPr>
          <p:nvPr/>
        </p:nvSpPr>
        <p:spPr bwMode="auto">
          <a:xfrm>
            <a:off x="0" y="3018954"/>
            <a:ext cx="9143999" cy="1079399"/>
          </a:xfrm>
          <a:prstGeom prst="rect">
            <a:avLst/>
          </a:prstGeom>
          <a:noFill/>
          <a:ln w="9525">
            <a:noFill/>
            <a:miter lim="800000"/>
            <a:headEnd/>
            <a:tailEnd/>
          </a:ln>
        </p:spPr>
        <p:txBody>
          <a:bodyPr wrap="square" lIns="90000" tIns="46800" rIns="90000" bIns="46800" anchor="ctr">
            <a:prstTxWarp prst="textNoShape">
              <a:avLst/>
            </a:prstTxWarp>
            <a:spAutoFit/>
          </a:bodyPr>
          <a:lstStyle/>
          <a:p>
            <a:pPr algn="ctr" eaLnBrk="1" hangingPunct="1">
              <a:buClr>
                <a:srgbClr val="FF505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a:solidFill>
                  <a:srgbClr val="FF0000"/>
                </a:solidFill>
                <a:effectLst>
                  <a:outerShdw blurRad="38100" dist="38100" dir="2700000" algn="tl">
                    <a:srgbClr val="DDDDDD"/>
                  </a:outerShdw>
                </a:effectLst>
              </a:rPr>
              <a:t>I</a:t>
            </a:r>
            <a:r>
              <a:rPr lang="en-GB" sz="3200" b="1" dirty="0" smtClean="0">
                <a:solidFill>
                  <a:srgbClr val="FF0000"/>
                </a:solidFill>
                <a:effectLst>
                  <a:outerShdw blurRad="38100" dist="38100" dir="2700000" algn="tl">
                    <a:srgbClr val="DDDDDD"/>
                  </a:outerShdw>
                </a:effectLst>
              </a:rPr>
              <a:t>maging Atmospheric Cherenkov Telescopes: Present and Future.</a:t>
            </a:r>
            <a:endParaRPr lang="en-GB" sz="3200" b="1" dirty="0">
              <a:solidFill>
                <a:srgbClr val="FF0000"/>
              </a:solidFill>
              <a:effectLst>
                <a:outerShdw blurRad="38100" dist="38100" dir="2700000" algn="tl">
                  <a:srgbClr val="DDDDDD"/>
                </a:outerShdw>
              </a:effectLst>
            </a:endParaRPr>
          </a:p>
        </p:txBody>
      </p:sp>
      <p:sp>
        <p:nvSpPr>
          <p:cNvPr id="9" name="Text Box 5"/>
          <p:cNvSpPr txBox="1">
            <a:spLocks noChangeArrowheads="1"/>
          </p:cNvSpPr>
          <p:nvPr/>
        </p:nvSpPr>
        <p:spPr bwMode="auto">
          <a:xfrm>
            <a:off x="179512" y="5417403"/>
            <a:ext cx="8784976" cy="1569660"/>
          </a:xfrm>
          <a:prstGeom prst="rect">
            <a:avLst/>
          </a:prstGeom>
          <a:noFill/>
          <a:ln w="9525">
            <a:noFill/>
            <a:miter lim="800000"/>
            <a:headEnd/>
            <a:tailEnd/>
          </a:ln>
          <a:effectLst/>
        </p:spPr>
        <p:txBody>
          <a:bodyPr wrap="square">
            <a:prstTxWarp prst="textNoShape">
              <a:avLst/>
            </a:prstTxWarp>
            <a:spAutoFit/>
          </a:bodyPr>
          <a:lstStyle/>
          <a:p>
            <a:pPr algn="ctr"/>
            <a:r>
              <a:rPr lang="en-US" dirty="0" err="1" smtClean="0">
                <a:solidFill>
                  <a:schemeClr val="tx1"/>
                </a:solidFill>
                <a:latin typeface="Times New Roman" pitchFamily="-65" charset="0"/>
              </a:rPr>
              <a:t>IceCube</a:t>
            </a:r>
            <a:r>
              <a:rPr lang="en-US" dirty="0" smtClean="0">
                <a:solidFill>
                  <a:schemeClr val="tx1"/>
                </a:solidFill>
                <a:latin typeface="Times New Roman" pitchFamily="-65" charset="0"/>
              </a:rPr>
              <a:t> Particle Astrophysics Symposium </a:t>
            </a:r>
          </a:p>
          <a:p>
            <a:pPr algn="ctr"/>
            <a:r>
              <a:rPr lang="en-US" dirty="0" smtClean="0">
                <a:solidFill>
                  <a:schemeClr val="tx1"/>
                </a:solidFill>
                <a:latin typeface="Times New Roman" pitchFamily="-65" charset="0"/>
              </a:rPr>
              <a:t>Madison</a:t>
            </a:r>
          </a:p>
          <a:p>
            <a:pPr algn="ctr"/>
            <a:r>
              <a:rPr lang="en-US" dirty="0" smtClean="0">
                <a:solidFill>
                  <a:schemeClr val="tx1"/>
                </a:solidFill>
                <a:latin typeface="Times New Roman" pitchFamily="-65" charset="0"/>
              </a:rPr>
              <a:t>May 9</a:t>
            </a:r>
            <a:r>
              <a:rPr lang="en-US" baseline="30000" dirty="0" smtClean="0">
                <a:solidFill>
                  <a:schemeClr val="tx1"/>
                </a:solidFill>
                <a:latin typeface="Times New Roman" pitchFamily="-65" charset="0"/>
              </a:rPr>
              <a:t>th</a:t>
            </a:r>
            <a:r>
              <a:rPr lang="en-US" dirty="0" smtClean="0">
                <a:solidFill>
                  <a:schemeClr val="tx1"/>
                </a:solidFill>
                <a:latin typeface="Times New Roman" pitchFamily="-65" charset="0"/>
              </a:rPr>
              <a:t>,  2017</a:t>
            </a:r>
          </a:p>
          <a:p>
            <a:pPr algn="ctr"/>
            <a:endParaRPr lang="en-GB" dirty="0">
              <a:solidFill>
                <a:schemeClr val="tx1"/>
              </a:solidFill>
              <a:latin typeface="Times New Roman" pitchFamily="-65" charset="0"/>
            </a:endParaRPr>
          </a:p>
        </p:txBody>
      </p:sp>
      <p:sp>
        <p:nvSpPr>
          <p:cNvPr id="2" name="TextBox 1"/>
          <p:cNvSpPr txBox="1"/>
          <p:nvPr/>
        </p:nvSpPr>
        <p:spPr>
          <a:xfrm>
            <a:off x="-626533" y="2924944"/>
            <a:ext cx="184666" cy="461665"/>
          </a:xfrm>
          <a:prstGeom prst="rect">
            <a:avLst/>
          </a:prstGeom>
          <a:noFill/>
        </p:spPr>
        <p:txBody>
          <a:bodyPr wrap="none" rtlCol="0">
            <a:spAutoFit/>
          </a:bodyPr>
          <a:lstStyle/>
          <a:p>
            <a:endParaRPr lang="en-US" dirty="0"/>
          </a:p>
        </p:txBody>
      </p:sp>
      <p:pic>
        <p:nvPicPr>
          <p:cNvPr id="8" name="Picture 24"/>
          <p:cNvPicPr preferRelativeResize="0">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4288" y="188640"/>
            <a:ext cx="1152128" cy="1079752"/>
          </a:xfrm>
          <a:prstGeom prst="rect">
            <a:avLst/>
          </a:prstGeom>
          <a:noFill/>
          <a:ln w="9525">
            <a:noFill/>
            <a:miter lim="800000"/>
            <a:headEnd/>
            <a:tailEnd/>
          </a:ln>
        </p:spPr>
      </p:pic>
      <p:pic>
        <p:nvPicPr>
          <p:cNvPr id="10" name="Picture 9"/>
          <p:cNvPicPr>
            <a:picLocks noChangeAspect="1"/>
          </p:cNvPicPr>
          <p:nvPr/>
        </p:nvPicPr>
        <p:blipFill>
          <a:blip r:embed="rId4"/>
          <a:stretch>
            <a:fillRect/>
          </a:stretch>
        </p:blipFill>
        <p:spPr>
          <a:xfrm>
            <a:off x="4851" y="0"/>
            <a:ext cx="6231384" cy="2159882"/>
          </a:xfrm>
          <a:prstGeom prst="rect">
            <a:avLst/>
          </a:prstGeom>
        </p:spPr>
      </p:pic>
      <p:sp>
        <p:nvSpPr>
          <p:cNvPr id="11" name="Rectangle 10"/>
          <p:cNvSpPr/>
          <p:nvPr/>
        </p:nvSpPr>
        <p:spPr bwMode="auto">
          <a:xfrm flipH="1">
            <a:off x="6012160" y="980728"/>
            <a:ext cx="216024" cy="97267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Verdana" pitchFamily="-65" charset="0"/>
            </a:endParaRPr>
          </a:p>
        </p:txBody>
      </p:sp>
      <p:pic>
        <p:nvPicPr>
          <p:cNvPr id="13" name="Picture 12"/>
          <p:cNvPicPr>
            <a:picLocks noChangeAspect="1"/>
          </p:cNvPicPr>
          <p:nvPr/>
        </p:nvPicPr>
        <p:blipFill>
          <a:blip r:embed="rId5"/>
          <a:stretch>
            <a:fillRect/>
          </a:stretch>
        </p:blipFill>
        <p:spPr>
          <a:xfrm>
            <a:off x="0" y="2132856"/>
            <a:ext cx="6228184" cy="807367"/>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35576" y="1525166"/>
            <a:ext cx="2209552" cy="1402216"/>
          </a:xfrm>
          <a:prstGeom prst="rect">
            <a:avLst/>
          </a:prstGeom>
          <a:ln>
            <a:solidFill>
              <a:schemeClr val="tx1"/>
            </a:solidFill>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3356992"/>
            <a:ext cx="4716016" cy="2461279"/>
          </a:xfrm>
          <a:prstGeom prst="rect">
            <a:avLst/>
          </a:prstGeom>
        </p:spPr>
      </p:pic>
      <p:sp>
        <p:nvSpPr>
          <p:cNvPr id="39938" name="Rectangle 3"/>
          <p:cNvSpPr>
            <a:spLocks noGrp="1" noChangeArrowheads="1"/>
          </p:cNvSpPr>
          <p:nvPr>
            <p:ph type="title"/>
          </p:nvPr>
        </p:nvSpPr>
        <p:spPr>
          <a:xfrm>
            <a:off x="0" y="76200"/>
            <a:ext cx="9144000" cy="458788"/>
          </a:xfrm>
        </p:spPr>
        <p:txBody>
          <a:bodyPr/>
          <a:lstStyle/>
          <a:p>
            <a:pPr algn="ctr" eaLnBrk="1" hangingPunct="1">
              <a:buClr>
                <a:srgbClr val="FF5050"/>
              </a:buClr>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smtClean="0">
                <a:solidFill>
                  <a:srgbClr val="FF0000"/>
                </a:solidFill>
                <a:latin typeface="Verdana" pitchFamily="-65" charset="0"/>
                <a:ea typeface="ＭＳ Ｐゴシック" pitchFamily="-65" charset="-128"/>
                <a:cs typeface="ＭＳ Ｐゴシック" pitchFamily="-65" charset="-128"/>
              </a:rPr>
              <a:t> The Crab Pulsar</a:t>
            </a:r>
            <a:endParaRPr lang="en-GB" sz="2800" b="1" dirty="0">
              <a:solidFill>
                <a:srgbClr val="FF0000"/>
              </a:solidFill>
              <a:latin typeface="Verdana" pitchFamily="-65" charset="0"/>
              <a:ea typeface="ＭＳ Ｐゴシック" pitchFamily="-65" charset="-128"/>
              <a:cs typeface="ＭＳ Ｐゴシック" pitchFamily="-65" charset="-128"/>
            </a:endParaRPr>
          </a:p>
        </p:txBody>
      </p:sp>
      <p:sp>
        <p:nvSpPr>
          <p:cNvPr id="8" name="TextBox 2"/>
          <p:cNvSpPr txBox="1">
            <a:spLocks noChangeArrowheads="1"/>
          </p:cNvSpPr>
          <p:nvPr/>
        </p:nvSpPr>
        <p:spPr bwMode="auto">
          <a:xfrm>
            <a:off x="100013" y="692696"/>
            <a:ext cx="8936483" cy="2204642"/>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563" defTabSz="449263">
              <a:lnSpc>
                <a:spcPct val="110000"/>
              </a:lnSpc>
              <a:buClr>
                <a:srgbClr val="000000"/>
              </a:buClr>
              <a:buSzPct val="100000"/>
              <a:buFont typeface="Arial" pitchFamily="-65"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Fermi-LAT measures a spectral break </a:t>
            </a:r>
            <a:r>
              <a:rPr lang="en-US" sz="1800" dirty="0">
                <a:solidFill>
                  <a:srgbClr val="000000"/>
                </a:solidFill>
                <a:latin typeface="Gill Sans"/>
                <a:cs typeface="Gill Sans"/>
                <a:sym typeface="Comic Sans MS" pitchFamily="-65" charset="0"/>
              </a:rPr>
              <a:t>at </a:t>
            </a:r>
            <a:r>
              <a:rPr lang="en-US" sz="1800" dirty="0" smtClean="0">
                <a:solidFill>
                  <a:srgbClr val="FF0000"/>
                </a:solidFill>
                <a:latin typeface="Gill Sans"/>
                <a:cs typeface="Gill Sans"/>
                <a:sym typeface="Comic Sans MS" pitchFamily="-65" charset="0"/>
              </a:rPr>
              <a:t>6 GeV</a:t>
            </a:r>
          </a:p>
          <a:p>
            <a:pPr indent="-182563" defTabSz="449263">
              <a:lnSpc>
                <a:spcPct val="110000"/>
              </a:lnSpc>
              <a:buClr>
                <a:srgbClr val="000000"/>
              </a:buClr>
              <a:buSzPct val="100000"/>
              <a:buFont typeface="Arial" pitchFamily="-65"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VERITAS measures unpredicted emission </a:t>
            </a:r>
            <a:r>
              <a:rPr lang="en-US" sz="1800" dirty="0" smtClean="0">
                <a:solidFill>
                  <a:srgbClr val="FF0000"/>
                </a:solidFill>
                <a:latin typeface="Gill Sans"/>
                <a:cs typeface="Gill Sans"/>
                <a:sym typeface="Comic Sans MS" pitchFamily="-65" charset="0"/>
              </a:rPr>
              <a:t>above 100 </a:t>
            </a:r>
            <a:r>
              <a:rPr lang="en-US" sz="1800" dirty="0" err="1" smtClean="0">
                <a:solidFill>
                  <a:srgbClr val="FF0000"/>
                </a:solidFill>
                <a:latin typeface="Gill Sans"/>
                <a:cs typeface="Gill Sans"/>
                <a:sym typeface="Comic Sans MS" pitchFamily="-65" charset="0"/>
              </a:rPr>
              <a:t>GeV</a:t>
            </a:r>
            <a:endParaRPr lang="en-US" sz="1800" dirty="0" smtClean="0">
              <a:solidFill>
                <a:srgbClr val="FF0000"/>
              </a:solidFill>
              <a:latin typeface="Gill Sans"/>
              <a:cs typeface="Gill Sans"/>
              <a:sym typeface="Comic Sans MS" pitchFamily="-65" charset="0"/>
            </a:endParaRPr>
          </a:p>
          <a:p>
            <a:pPr indent="-182563" defTabSz="449263">
              <a:lnSpc>
                <a:spcPct val="110000"/>
              </a:lnSpc>
              <a:buClr>
                <a:srgbClr val="000000"/>
              </a:buClr>
              <a:buSzPct val="100000"/>
              <a:buFont typeface="Arial" pitchFamily="-65"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a:solidFill>
                  <a:srgbClr val="000000"/>
                </a:solidFill>
                <a:latin typeface="Gill Sans"/>
                <a:cs typeface="Gill Sans"/>
                <a:sym typeface="Comic Sans MS" pitchFamily="-65" charset="0"/>
              </a:rPr>
              <a:t>I</a:t>
            </a:r>
            <a:r>
              <a:rPr lang="en-US" sz="1800" dirty="0" smtClean="0">
                <a:solidFill>
                  <a:srgbClr val="000000"/>
                </a:solidFill>
                <a:latin typeface="Gill Sans"/>
                <a:cs typeface="Gill Sans"/>
                <a:sym typeface="Comic Sans MS" pitchFamily="-65" charset="0"/>
              </a:rPr>
              <a:t>mplies </a:t>
            </a:r>
            <a:r>
              <a:rPr lang="en-US" sz="1800" dirty="0">
                <a:solidFill>
                  <a:srgbClr val="000000"/>
                </a:solidFill>
                <a:latin typeface="Gill Sans"/>
                <a:cs typeface="Gill Sans"/>
                <a:sym typeface="Comic Sans MS" pitchFamily="-65" charset="0"/>
              </a:rPr>
              <a:t>emission region &gt; 10 stellar radii.</a:t>
            </a:r>
          </a:p>
          <a:p>
            <a:pPr indent="-182563" defTabSz="449263">
              <a:lnSpc>
                <a:spcPct val="110000"/>
              </a:lnSpc>
              <a:buClr>
                <a:srgbClr val="000000"/>
              </a:buClr>
              <a:buSzPct val="100000"/>
              <a:buFont typeface="Arial" pitchFamily="-65"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a:solidFill>
                  <a:srgbClr val="000000"/>
                </a:solidFill>
                <a:latin typeface="Gill Sans"/>
                <a:cs typeface="Gill Sans"/>
                <a:sym typeface="Comic Sans MS" pitchFamily="-65" charset="0"/>
              </a:rPr>
              <a:t>Absence of exponential cutoff makes curvature radiation unlikely as the dominant mechanism at these </a:t>
            </a:r>
            <a:r>
              <a:rPr lang="en-US" sz="1800" dirty="0" smtClean="0">
                <a:solidFill>
                  <a:srgbClr val="000000"/>
                </a:solidFill>
                <a:latin typeface="Gill Sans"/>
                <a:cs typeface="Gill Sans"/>
                <a:sym typeface="Comic Sans MS" pitchFamily="-65" charset="0"/>
              </a:rPr>
              <a:t>energies.</a:t>
            </a:r>
          </a:p>
          <a:p>
            <a:pPr indent="-182563" defTabSz="449263">
              <a:lnSpc>
                <a:spcPct val="110000"/>
              </a:lnSpc>
              <a:buClr>
                <a:srgbClr val="000000"/>
              </a:buClr>
              <a:buSzPct val="100000"/>
              <a:buFont typeface="Arial" pitchFamily="-65"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Latest MAGIC results extend to 1 </a:t>
            </a:r>
            <a:r>
              <a:rPr lang="en-US" sz="1800" dirty="0" err="1" smtClean="0">
                <a:solidFill>
                  <a:srgbClr val="000000"/>
                </a:solidFill>
                <a:latin typeface="Gill Sans"/>
                <a:cs typeface="Gill Sans"/>
                <a:sym typeface="Comic Sans MS" pitchFamily="-65" charset="0"/>
              </a:rPr>
              <a:t>TeV</a:t>
            </a:r>
            <a:r>
              <a:rPr lang="en-US" sz="1800" dirty="0" smtClean="0">
                <a:solidFill>
                  <a:srgbClr val="000000"/>
                </a:solidFill>
                <a:latin typeface="Gill Sans"/>
                <a:cs typeface="Gill Sans"/>
                <a:sym typeface="Comic Sans MS" pitchFamily="-65" charset="0"/>
              </a:rPr>
              <a:t>.</a:t>
            </a:r>
          </a:p>
          <a:p>
            <a:pPr indent="-182563" defTabSz="449263">
              <a:lnSpc>
                <a:spcPct val="110000"/>
              </a:lnSpc>
              <a:buClr>
                <a:srgbClr val="000000"/>
              </a:buClr>
              <a:buSzPct val="100000"/>
              <a:buFont typeface="Arial" pitchFamily="-65"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CTA will measure at least 12 Fermi pulsars, and tell us if the Crab is the only </a:t>
            </a:r>
            <a:r>
              <a:rPr lang="en-US" sz="1800" dirty="0" err="1" smtClean="0">
                <a:solidFill>
                  <a:srgbClr val="000000"/>
                </a:solidFill>
                <a:latin typeface="Gill Sans"/>
                <a:cs typeface="Gill Sans"/>
                <a:sym typeface="Comic Sans MS" pitchFamily="-65" charset="0"/>
              </a:rPr>
              <a:t>TeV</a:t>
            </a:r>
            <a:r>
              <a:rPr lang="en-US" sz="1800" dirty="0" smtClean="0">
                <a:solidFill>
                  <a:srgbClr val="000000"/>
                </a:solidFill>
                <a:latin typeface="Gill Sans"/>
                <a:cs typeface="Gill Sans"/>
                <a:sym typeface="Comic Sans MS" pitchFamily="-65" charset="0"/>
              </a:rPr>
              <a:t> pulsar.</a:t>
            </a: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t="6218"/>
          <a:stretch>
            <a:fillRect/>
          </a:stretch>
        </p:blipFill>
        <p:spPr bwMode="auto">
          <a:xfrm>
            <a:off x="4786116" y="3284984"/>
            <a:ext cx="4357884" cy="2878710"/>
          </a:xfrm>
          <a:prstGeom prst="rect">
            <a:avLst/>
          </a:prstGeom>
          <a:noFill/>
          <a:ln w="9525">
            <a:solidFill>
              <a:schemeClr val="tx1"/>
            </a:solidFill>
            <a:round/>
            <a:headEnd/>
            <a:tailEnd/>
          </a:ln>
          <a:effectLst/>
        </p:spPr>
      </p:pic>
      <p:sp>
        <p:nvSpPr>
          <p:cNvPr id="6" name="TextBox 2"/>
          <p:cNvSpPr txBox="1">
            <a:spLocks noChangeArrowheads="1"/>
          </p:cNvSpPr>
          <p:nvPr/>
        </p:nvSpPr>
        <p:spPr bwMode="auto">
          <a:xfrm>
            <a:off x="107504" y="3140968"/>
            <a:ext cx="3345188" cy="359073"/>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spAutoFit/>
          </a:bodyPr>
          <a:lstStyle/>
          <a:p>
            <a:pPr defTabSz="449263">
              <a:lnSpc>
                <a:spcPct val="110000"/>
              </a:lnSpc>
              <a:buClr>
                <a:srgbClr val="000000"/>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600" dirty="0" smtClean="0">
                <a:solidFill>
                  <a:srgbClr val="0000FF"/>
                </a:solidFill>
                <a:latin typeface="Gill Sans"/>
                <a:ea typeface="Arial"/>
                <a:cs typeface="Gill Sans"/>
                <a:sym typeface="Comic Sans MS" pitchFamily="-65" charset="0"/>
              </a:rPr>
              <a:t>The Crab pulsar </a:t>
            </a:r>
            <a:r>
              <a:rPr lang="en-US" sz="1600" dirty="0" err="1" smtClean="0">
                <a:solidFill>
                  <a:srgbClr val="0000FF"/>
                </a:solidFill>
                <a:latin typeface="Gill Sans"/>
                <a:ea typeface="Arial"/>
                <a:cs typeface="Gill Sans"/>
                <a:sym typeface="Comic Sans MS" pitchFamily="-65" charset="0"/>
              </a:rPr>
              <a:t>lightcurve</a:t>
            </a:r>
            <a:r>
              <a:rPr lang="en-US" sz="1600" dirty="0" smtClean="0">
                <a:solidFill>
                  <a:srgbClr val="0000FF"/>
                </a:solidFill>
                <a:latin typeface="Gill Sans"/>
                <a:ea typeface="Arial"/>
                <a:cs typeface="Gill Sans"/>
                <a:sym typeface="Comic Sans MS" pitchFamily="-65" charset="0"/>
              </a:rPr>
              <a:t> &gt;120 </a:t>
            </a:r>
            <a:r>
              <a:rPr lang="en-US" sz="1600" dirty="0" err="1" smtClean="0">
                <a:solidFill>
                  <a:srgbClr val="0000FF"/>
                </a:solidFill>
                <a:latin typeface="Gill Sans"/>
                <a:ea typeface="Arial"/>
                <a:cs typeface="Gill Sans"/>
                <a:sym typeface="Comic Sans MS" pitchFamily="-65" charset="0"/>
              </a:rPr>
              <a:t>GeV</a:t>
            </a:r>
            <a:r>
              <a:rPr lang="en-US" sz="1600" dirty="0" smtClean="0">
                <a:solidFill>
                  <a:srgbClr val="0000FF"/>
                </a:solidFill>
                <a:latin typeface="Gill Sans"/>
                <a:ea typeface="Arial"/>
                <a:cs typeface="Gill Sans"/>
                <a:sym typeface="Comic Sans MS" pitchFamily="-65" charset="0"/>
              </a:rPr>
              <a:t> </a:t>
            </a:r>
            <a:endParaRPr lang="en-US" sz="1600" dirty="0">
              <a:solidFill>
                <a:srgbClr val="0000FF"/>
              </a:solidFill>
              <a:latin typeface="Gill Sans"/>
              <a:ea typeface="Arial"/>
              <a:cs typeface="Gill Sans"/>
              <a:sym typeface="Comic Sans MS" pitchFamily="-65" charset="0"/>
            </a:endParaRPr>
          </a:p>
        </p:txBody>
      </p:sp>
      <p:sp>
        <p:nvSpPr>
          <p:cNvPr id="7" name="TextBox 2"/>
          <p:cNvSpPr txBox="1">
            <a:spLocks noChangeArrowheads="1"/>
          </p:cNvSpPr>
          <p:nvPr/>
        </p:nvSpPr>
        <p:spPr bwMode="auto">
          <a:xfrm>
            <a:off x="5292080" y="3140968"/>
            <a:ext cx="2455335" cy="359073"/>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spAutoFit/>
          </a:bodyPr>
          <a:lstStyle/>
          <a:p>
            <a:pPr defTabSz="449263">
              <a:lnSpc>
                <a:spcPct val="110000"/>
              </a:lnSpc>
              <a:buClr>
                <a:srgbClr val="000000"/>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600" dirty="0" smtClean="0">
                <a:solidFill>
                  <a:srgbClr val="0000FF"/>
                </a:solidFill>
                <a:latin typeface="Gill Sans"/>
                <a:ea typeface="Arial"/>
                <a:cs typeface="Gill Sans"/>
                <a:sym typeface="Comic Sans MS" pitchFamily="-65" charset="0"/>
              </a:rPr>
              <a:t>The Crab pulsar spectrum</a:t>
            </a:r>
            <a:endParaRPr lang="en-US" sz="1600" dirty="0">
              <a:solidFill>
                <a:srgbClr val="0000FF"/>
              </a:solidFill>
              <a:latin typeface="Gill Sans"/>
              <a:ea typeface="Arial"/>
              <a:cs typeface="Gill Sans"/>
              <a:sym typeface="Comic Sans MS" pitchFamily="-65" charset="0"/>
            </a:endParaRPr>
          </a:p>
        </p:txBody>
      </p:sp>
      <p:sp>
        <p:nvSpPr>
          <p:cNvPr id="3" name="Rectangle 2"/>
          <p:cNvSpPr/>
          <p:nvPr/>
        </p:nvSpPr>
        <p:spPr>
          <a:xfrm>
            <a:off x="35496" y="6536377"/>
            <a:ext cx="3893053" cy="276999"/>
          </a:xfrm>
          <a:prstGeom prst="rect">
            <a:avLst/>
          </a:prstGeom>
        </p:spPr>
        <p:txBody>
          <a:bodyPr wrap="none">
            <a:spAutoFit/>
          </a:bodyPr>
          <a:lstStyle/>
          <a:p>
            <a:r>
              <a:rPr lang="hr-HR" sz="1200" dirty="0" smtClean="0">
                <a:solidFill>
                  <a:schemeClr val="tx1"/>
                </a:solidFill>
              </a:rPr>
              <a:t>VERITAS </a:t>
            </a:r>
            <a:r>
              <a:rPr lang="hr-HR" sz="1200" dirty="0" err="1" smtClean="0">
                <a:solidFill>
                  <a:schemeClr val="tx1"/>
                </a:solidFill>
              </a:rPr>
              <a:t>Collaboration</a:t>
            </a:r>
            <a:r>
              <a:rPr lang="hr-HR" sz="1200" dirty="0" smtClean="0">
                <a:solidFill>
                  <a:schemeClr val="tx1"/>
                </a:solidFill>
              </a:rPr>
              <a:t>, Science, 334, 69, 2011.</a:t>
            </a:r>
            <a:endParaRPr lang="en-US" sz="1200" dirty="0">
              <a:solidFill>
                <a:schemeClr val="tx1"/>
              </a:solidFill>
            </a:endParaRPr>
          </a:p>
        </p:txBody>
      </p:sp>
    </p:spTree>
    <p:extLst>
      <p:ext uri="{BB962C8B-B14F-4D97-AF65-F5344CB8AC3E}">
        <p14:creationId xmlns:p14="http://schemas.microsoft.com/office/powerpoint/2010/main" val="165800321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152400" y="1309117"/>
            <a:ext cx="8686800" cy="1615827"/>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Cygnus X-3 motivated the birth of the field in the 70’s and 80’s. </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The early results were likely spurious.  </a:t>
            </a:r>
            <a:r>
              <a:rPr lang="en-US" sz="1800" dirty="0" err="1" smtClean="0">
                <a:solidFill>
                  <a:srgbClr val="000000"/>
                </a:solidFill>
                <a:latin typeface="Gill Sans"/>
                <a:cs typeface="Gill Sans"/>
                <a:sym typeface="Comic Sans MS" pitchFamily="-65" charset="0"/>
              </a:rPr>
              <a:t>Cyg</a:t>
            </a:r>
            <a:r>
              <a:rPr lang="en-US" sz="1800" dirty="0" smtClean="0">
                <a:solidFill>
                  <a:srgbClr val="000000"/>
                </a:solidFill>
                <a:latin typeface="Gill Sans"/>
                <a:cs typeface="Gill Sans"/>
                <a:sym typeface="Comic Sans MS" pitchFamily="-65" charset="0"/>
              </a:rPr>
              <a:t> X-3 is a Fermi-LAT source, but the emission does not extend in to the &gt;100 GeV range.</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A small population of </a:t>
            </a:r>
            <a:r>
              <a:rPr lang="en-US" sz="1800" dirty="0" err="1" smtClean="0">
                <a:solidFill>
                  <a:srgbClr val="000000"/>
                </a:solidFill>
                <a:latin typeface="Gill Sans"/>
                <a:cs typeface="Gill Sans"/>
                <a:sym typeface="Comic Sans MS" pitchFamily="-65" charset="0"/>
              </a:rPr>
              <a:t>TeV</a:t>
            </a:r>
            <a:r>
              <a:rPr lang="en-US" sz="1800" dirty="0" smtClean="0">
                <a:solidFill>
                  <a:srgbClr val="000000"/>
                </a:solidFill>
                <a:latin typeface="Gill Sans"/>
                <a:cs typeface="Gill Sans"/>
                <a:sym typeface="Comic Sans MS" pitchFamily="-65" charset="0"/>
              </a:rPr>
              <a:t> binaries have been detected. </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CTA will add to this – but probably not more than a handful.</a:t>
            </a:r>
          </a:p>
        </p:txBody>
      </p:sp>
      <p:sp>
        <p:nvSpPr>
          <p:cNvPr id="7" name="Rectangle 3"/>
          <p:cNvSpPr txBox="1">
            <a:spLocks noChangeArrowheads="1"/>
          </p:cNvSpPr>
          <p:nvPr/>
        </p:nvSpPr>
        <p:spPr bwMode="auto">
          <a:xfrm>
            <a:off x="152400" y="404664"/>
            <a:ext cx="8308032" cy="45878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ＭＳ Ｐゴシック" charset="0"/>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5pPr>
            <a:lvl6pPr marL="4572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6pPr>
            <a:lvl7pPr marL="9144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7pPr>
            <a:lvl8pPr marL="13716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8pPr>
            <a:lvl9pPr marL="18288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9pPr>
          </a:lstStyle>
          <a:p>
            <a:pPr eaLnBrk="1" hangingPunct="1">
              <a:buClr>
                <a:srgbClr val="FF5050"/>
              </a:buClr>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smtClean="0">
                <a:solidFill>
                  <a:srgbClr val="FF0000"/>
                </a:solidFill>
                <a:latin typeface="Gill Sans"/>
                <a:ea typeface="ＭＳ Ｐゴシック" pitchFamily="-65" charset="-128"/>
                <a:cs typeface="Gill Sans"/>
              </a:rPr>
              <a:t>4. Is </a:t>
            </a:r>
            <a:r>
              <a:rPr lang="en-GB" sz="2800" b="1" dirty="0" err="1" smtClean="0">
                <a:solidFill>
                  <a:srgbClr val="FF0000"/>
                </a:solidFill>
                <a:latin typeface="Gill Sans"/>
                <a:ea typeface="ＭＳ Ｐゴシック" pitchFamily="-65" charset="-128"/>
                <a:cs typeface="Gill Sans"/>
              </a:rPr>
              <a:t>Cyg</a:t>
            </a:r>
            <a:r>
              <a:rPr lang="en-GB" sz="2800" b="1" dirty="0" smtClean="0">
                <a:solidFill>
                  <a:srgbClr val="FF0000"/>
                </a:solidFill>
                <a:latin typeface="Gill Sans"/>
                <a:ea typeface="ＭＳ Ｐゴシック" pitchFamily="-65" charset="-128"/>
                <a:cs typeface="Gill Sans"/>
              </a:rPr>
              <a:t> X-3 a </a:t>
            </a:r>
            <a:r>
              <a:rPr lang="en-GB" sz="2800" b="1" dirty="0" err="1" smtClean="0">
                <a:solidFill>
                  <a:srgbClr val="FF0000"/>
                </a:solidFill>
                <a:latin typeface="Gill Sans"/>
                <a:ea typeface="ＭＳ Ｐゴシック" pitchFamily="-65" charset="-128"/>
                <a:cs typeface="Gill Sans"/>
              </a:rPr>
              <a:t>TeV</a:t>
            </a:r>
            <a:r>
              <a:rPr lang="en-GB" sz="2800" b="1" dirty="0" smtClean="0">
                <a:solidFill>
                  <a:srgbClr val="FF0000"/>
                </a:solidFill>
                <a:latin typeface="Gill Sans"/>
                <a:ea typeface="ＭＳ Ｐゴシック" pitchFamily="-65" charset="-128"/>
                <a:cs typeface="Gill Sans"/>
              </a:rPr>
              <a:t> gamma-ray source? </a:t>
            </a:r>
          </a:p>
          <a:p>
            <a:pPr eaLnBrk="1" hangingPunct="1">
              <a:buClr>
                <a:srgbClr val="FF5050"/>
              </a:buClr>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smtClean="0">
                <a:solidFill>
                  <a:srgbClr val="FF0000"/>
                </a:solidFill>
                <a:latin typeface="Gill Sans"/>
                <a:ea typeface="ＭＳ Ｐゴシック" pitchFamily="-65" charset="-128"/>
                <a:cs typeface="Gill Sans"/>
              </a:rPr>
              <a:t>Are binary systems in general </a:t>
            </a:r>
            <a:r>
              <a:rPr lang="en-GB" sz="2400" dirty="0" err="1" smtClean="0">
                <a:solidFill>
                  <a:srgbClr val="FF0000"/>
                </a:solidFill>
                <a:latin typeface="Gill Sans"/>
                <a:ea typeface="ＭＳ Ｐゴシック" pitchFamily="-65" charset="-128"/>
                <a:cs typeface="Gill Sans"/>
              </a:rPr>
              <a:t>TeV</a:t>
            </a:r>
            <a:r>
              <a:rPr lang="en-GB" sz="2400" dirty="0" smtClean="0">
                <a:solidFill>
                  <a:srgbClr val="FF0000"/>
                </a:solidFill>
                <a:latin typeface="Gill Sans"/>
                <a:ea typeface="ＭＳ Ｐゴシック" pitchFamily="-65" charset="-128"/>
                <a:cs typeface="Gill Sans"/>
              </a:rPr>
              <a:t> sources?</a:t>
            </a:r>
            <a:endParaRPr lang="en-GB" sz="2400" dirty="0">
              <a:solidFill>
                <a:srgbClr val="FF0000"/>
              </a:solidFill>
              <a:latin typeface="Gill Sans"/>
              <a:ea typeface="ＭＳ Ｐゴシック" pitchFamily="-65" charset="-128"/>
              <a:cs typeface="Gill Sans"/>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99992" y="3212976"/>
            <a:ext cx="4032448" cy="3351168"/>
          </a:xfrm>
          <a:prstGeom prst="rect">
            <a:avLst/>
          </a:prstGeom>
          <a:ln w="12700">
            <a:solidFill>
              <a:schemeClr val="tx1"/>
            </a:solidFill>
          </a:ln>
        </p:spPr>
      </p:pic>
      <p:pic>
        <p:nvPicPr>
          <p:cNvPr id="13" name="Picture 12"/>
          <p:cNvPicPr>
            <a:picLocks noChangeAspect="1"/>
          </p:cNvPicPr>
          <p:nvPr/>
        </p:nvPicPr>
        <p:blipFill>
          <a:blip r:embed="rId4"/>
          <a:stretch>
            <a:fillRect/>
          </a:stretch>
        </p:blipFill>
        <p:spPr>
          <a:xfrm>
            <a:off x="323528" y="3182508"/>
            <a:ext cx="3601225" cy="3381636"/>
          </a:xfrm>
          <a:prstGeom prst="rect">
            <a:avLst/>
          </a:prstGeom>
          <a:ln>
            <a:solidFill>
              <a:srgbClr val="000000"/>
            </a:solidFill>
          </a:ln>
        </p:spPr>
      </p:pic>
      <p:sp>
        <p:nvSpPr>
          <p:cNvPr id="14" name="Rectangle 13"/>
          <p:cNvSpPr/>
          <p:nvPr/>
        </p:nvSpPr>
        <p:spPr>
          <a:xfrm>
            <a:off x="5680891" y="3068960"/>
            <a:ext cx="1670650" cy="276999"/>
          </a:xfrm>
          <a:prstGeom prst="rect">
            <a:avLst/>
          </a:prstGeom>
          <a:solidFill>
            <a:srgbClr val="FFFFFF"/>
          </a:solidFill>
          <a:ln>
            <a:solidFill>
              <a:srgbClr val="000000"/>
            </a:solidFill>
          </a:ln>
        </p:spPr>
        <p:txBody>
          <a:bodyPr wrap="none">
            <a:spAutoFit/>
          </a:bodyPr>
          <a:lstStyle/>
          <a:p>
            <a:r>
              <a:rPr lang="en-US" sz="1200" b="1" smtClean="0">
                <a:solidFill>
                  <a:srgbClr val="FF0000"/>
                </a:solidFill>
              </a:rPr>
              <a:t>HESS J0632+057</a:t>
            </a:r>
            <a:endParaRPr lang="en-US" sz="1200" b="1" dirty="0">
              <a:solidFill>
                <a:srgbClr val="FF0000"/>
              </a:solidFill>
            </a:endParaRPr>
          </a:p>
        </p:txBody>
      </p:sp>
      <p:sp>
        <p:nvSpPr>
          <p:cNvPr id="15" name="Rectangle 14"/>
          <p:cNvSpPr/>
          <p:nvPr/>
        </p:nvSpPr>
        <p:spPr>
          <a:xfrm>
            <a:off x="1288815" y="3074476"/>
            <a:ext cx="1670650" cy="276999"/>
          </a:xfrm>
          <a:prstGeom prst="rect">
            <a:avLst/>
          </a:prstGeom>
          <a:solidFill>
            <a:srgbClr val="FFFFFF"/>
          </a:solidFill>
          <a:ln>
            <a:solidFill>
              <a:srgbClr val="000000"/>
            </a:solidFill>
          </a:ln>
        </p:spPr>
        <p:txBody>
          <a:bodyPr wrap="none">
            <a:spAutoFit/>
          </a:bodyPr>
          <a:lstStyle/>
          <a:p>
            <a:r>
              <a:rPr lang="en-US" sz="1200" b="1" smtClean="0">
                <a:solidFill>
                  <a:srgbClr val="FF0000"/>
                </a:solidFill>
              </a:rPr>
              <a:t>HESS J0632+057</a:t>
            </a:r>
            <a:endParaRPr lang="en-US" sz="1200" b="1" dirty="0">
              <a:solidFill>
                <a:srgbClr val="FF0000"/>
              </a:solidFill>
            </a:endParaRPr>
          </a:p>
        </p:txBody>
      </p:sp>
    </p:spTree>
    <p:extLst>
      <p:ext uri="{BB962C8B-B14F-4D97-AF65-F5344CB8AC3E}">
        <p14:creationId xmlns:p14="http://schemas.microsoft.com/office/powerpoint/2010/main" val="169277672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152400" y="1412776"/>
            <a:ext cx="8686800" cy="1615827"/>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Cygnus X-3 motivated the birth of the field in the 70’s and 80’s. </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The early results were likely spurious.  </a:t>
            </a:r>
            <a:r>
              <a:rPr lang="en-US" sz="1800" dirty="0" err="1" smtClean="0">
                <a:solidFill>
                  <a:srgbClr val="000000"/>
                </a:solidFill>
                <a:latin typeface="Gill Sans"/>
                <a:cs typeface="Gill Sans"/>
                <a:sym typeface="Comic Sans MS" pitchFamily="-65" charset="0"/>
              </a:rPr>
              <a:t>Cyg</a:t>
            </a:r>
            <a:r>
              <a:rPr lang="en-US" sz="1800" dirty="0" smtClean="0">
                <a:solidFill>
                  <a:srgbClr val="000000"/>
                </a:solidFill>
                <a:latin typeface="Gill Sans"/>
                <a:cs typeface="Gill Sans"/>
                <a:sym typeface="Comic Sans MS" pitchFamily="-65" charset="0"/>
              </a:rPr>
              <a:t> X-3 is a Fermi-LAT source, but the emission does not extend in to the &gt;100 GeV range.</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A small population of </a:t>
            </a:r>
            <a:r>
              <a:rPr lang="en-US" sz="1800" dirty="0" err="1" smtClean="0">
                <a:solidFill>
                  <a:srgbClr val="000000"/>
                </a:solidFill>
                <a:latin typeface="Gill Sans"/>
                <a:cs typeface="Gill Sans"/>
                <a:sym typeface="Comic Sans MS" pitchFamily="-65" charset="0"/>
              </a:rPr>
              <a:t>TeV</a:t>
            </a:r>
            <a:r>
              <a:rPr lang="en-US" sz="1800" dirty="0" smtClean="0">
                <a:solidFill>
                  <a:srgbClr val="000000"/>
                </a:solidFill>
                <a:latin typeface="Gill Sans"/>
                <a:cs typeface="Gill Sans"/>
                <a:sym typeface="Comic Sans MS" pitchFamily="-65" charset="0"/>
              </a:rPr>
              <a:t> binaries have been detected. </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CTA will add to this – but probably not more than a handful.</a:t>
            </a:r>
          </a:p>
        </p:txBody>
      </p:sp>
      <p:sp>
        <p:nvSpPr>
          <p:cNvPr id="5" name="Slide Number Placeholder 3"/>
          <p:cNvSpPr txBox="1">
            <a:spLocks/>
          </p:cNvSpPr>
          <p:nvPr/>
        </p:nvSpPr>
        <p:spPr>
          <a:xfrm>
            <a:off x="6858000" y="620797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842BF40-6F1C-124E-9A77-6842C9A36ACC}" type="slidenum">
              <a:rPr kumimoji="0" lang="en-US"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endParaRPr>
          </a:p>
        </p:txBody>
      </p:sp>
      <p:sp>
        <p:nvSpPr>
          <p:cNvPr id="7" name="Rectangle 3"/>
          <p:cNvSpPr txBox="1">
            <a:spLocks noChangeArrowheads="1"/>
          </p:cNvSpPr>
          <p:nvPr/>
        </p:nvSpPr>
        <p:spPr bwMode="auto">
          <a:xfrm>
            <a:off x="152400" y="404664"/>
            <a:ext cx="8308032" cy="45878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ＭＳ Ｐゴシック" charset="0"/>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5pPr>
            <a:lvl6pPr marL="4572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6pPr>
            <a:lvl7pPr marL="9144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7pPr>
            <a:lvl8pPr marL="13716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8pPr>
            <a:lvl9pPr marL="18288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9pPr>
          </a:lstStyle>
          <a:p>
            <a:pPr eaLnBrk="1" hangingPunct="1">
              <a:buClr>
                <a:srgbClr val="FF5050"/>
              </a:buClr>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smtClean="0">
                <a:solidFill>
                  <a:srgbClr val="FF0000"/>
                </a:solidFill>
                <a:latin typeface="Gill Sans"/>
                <a:ea typeface="ＭＳ Ｐゴシック" pitchFamily="-65" charset="-128"/>
                <a:cs typeface="Gill Sans"/>
              </a:rPr>
              <a:t>4. Is </a:t>
            </a:r>
            <a:r>
              <a:rPr lang="en-GB" sz="2800" b="1" dirty="0" err="1" smtClean="0">
                <a:solidFill>
                  <a:srgbClr val="FF0000"/>
                </a:solidFill>
                <a:latin typeface="Gill Sans"/>
                <a:ea typeface="ＭＳ Ｐゴシック" pitchFamily="-65" charset="-128"/>
                <a:cs typeface="Gill Sans"/>
              </a:rPr>
              <a:t>Cyg</a:t>
            </a:r>
            <a:r>
              <a:rPr lang="en-GB" sz="2800" b="1" dirty="0" smtClean="0">
                <a:solidFill>
                  <a:srgbClr val="FF0000"/>
                </a:solidFill>
                <a:latin typeface="Gill Sans"/>
                <a:ea typeface="ＭＳ Ｐゴシック" pitchFamily="-65" charset="-128"/>
                <a:cs typeface="Gill Sans"/>
              </a:rPr>
              <a:t> X-3 a </a:t>
            </a:r>
            <a:r>
              <a:rPr lang="en-GB" sz="2800" b="1" dirty="0" err="1" smtClean="0">
                <a:solidFill>
                  <a:srgbClr val="FF0000"/>
                </a:solidFill>
                <a:latin typeface="Gill Sans"/>
                <a:ea typeface="ＭＳ Ｐゴシック" pitchFamily="-65" charset="-128"/>
                <a:cs typeface="Gill Sans"/>
              </a:rPr>
              <a:t>TeV</a:t>
            </a:r>
            <a:r>
              <a:rPr lang="en-GB" sz="2800" b="1" dirty="0" smtClean="0">
                <a:solidFill>
                  <a:srgbClr val="FF0000"/>
                </a:solidFill>
                <a:latin typeface="Gill Sans"/>
                <a:ea typeface="ＭＳ Ｐゴシック" pitchFamily="-65" charset="-128"/>
                <a:cs typeface="Gill Sans"/>
              </a:rPr>
              <a:t> gamma-ray source? </a:t>
            </a:r>
          </a:p>
          <a:p>
            <a:pPr eaLnBrk="1" hangingPunct="1">
              <a:buClr>
                <a:srgbClr val="FF5050"/>
              </a:buClr>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smtClean="0">
                <a:solidFill>
                  <a:srgbClr val="FF0000"/>
                </a:solidFill>
                <a:latin typeface="Gill Sans"/>
                <a:ea typeface="ＭＳ Ｐゴシック" pitchFamily="-65" charset="-128"/>
                <a:cs typeface="Gill Sans"/>
              </a:rPr>
              <a:t>Are binary systems in general </a:t>
            </a:r>
            <a:r>
              <a:rPr lang="en-GB" sz="2400" dirty="0" err="1" smtClean="0">
                <a:solidFill>
                  <a:srgbClr val="FF0000"/>
                </a:solidFill>
                <a:latin typeface="Gill Sans"/>
                <a:ea typeface="ＭＳ Ｐゴシック" pitchFamily="-65" charset="-128"/>
                <a:cs typeface="Gill Sans"/>
              </a:rPr>
              <a:t>TeV</a:t>
            </a:r>
            <a:r>
              <a:rPr lang="en-GB" sz="2400" dirty="0" smtClean="0">
                <a:solidFill>
                  <a:srgbClr val="FF0000"/>
                </a:solidFill>
                <a:latin typeface="Gill Sans"/>
                <a:ea typeface="ＭＳ Ｐゴシック" pitchFamily="-65" charset="-128"/>
                <a:cs typeface="Gill Sans"/>
              </a:rPr>
              <a:t> sources?</a:t>
            </a:r>
            <a:endParaRPr lang="en-GB" sz="2400" dirty="0">
              <a:solidFill>
                <a:srgbClr val="FF0000"/>
              </a:solidFill>
              <a:latin typeface="Gill Sans"/>
              <a:ea typeface="ＭＳ Ｐゴシック" pitchFamily="-65" charset="-128"/>
              <a:cs typeface="Gill Sans"/>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2880" y="3936192"/>
            <a:ext cx="4635624" cy="2579257"/>
          </a:xfrm>
          <a:prstGeom prst="rect">
            <a:avLst/>
          </a:prstGeom>
          <a:ln>
            <a:solidFill>
              <a:srgbClr val="000000"/>
            </a:solidFill>
          </a:ln>
        </p:spPr>
      </p:pic>
      <p:sp>
        <p:nvSpPr>
          <p:cNvPr id="10" name="Rectangle 9"/>
          <p:cNvSpPr/>
          <p:nvPr/>
        </p:nvSpPr>
        <p:spPr>
          <a:xfrm>
            <a:off x="7461798" y="3792176"/>
            <a:ext cx="1614545" cy="461665"/>
          </a:xfrm>
          <a:prstGeom prst="rect">
            <a:avLst/>
          </a:prstGeom>
          <a:solidFill>
            <a:srgbClr val="FFFFFF"/>
          </a:solidFill>
          <a:ln>
            <a:solidFill>
              <a:srgbClr val="000000"/>
            </a:solidFill>
          </a:ln>
        </p:spPr>
        <p:txBody>
          <a:bodyPr wrap="none">
            <a:spAutoFit/>
          </a:bodyPr>
          <a:lstStyle/>
          <a:p>
            <a:r>
              <a:rPr lang="en-US" sz="1200" b="1" dirty="0" err="1">
                <a:solidFill>
                  <a:srgbClr val="FF0000"/>
                </a:solidFill>
              </a:rPr>
              <a:t>Periastron</a:t>
            </a:r>
            <a:endParaRPr lang="en-US" sz="1200" b="1" dirty="0">
              <a:solidFill>
                <a:srgbClr val="FF0000"/>
              </a:solidFill>
            </a:endParaRPr>
          </a:p>
          <a:p>
            <a:r>
              <a:rPr lang="en-US" sz="1200" b="1" dirty="0" smtClean="0">
                <a:solidFill>
                  <a:srgbClr val="FF0000"/>
                </a:solidFill>
              </a:rPr>
              <a:t>November 2017 </a:t>
            </a:r>
            <a:endParaRPr lang="en-US" sz="1200" b="1" dirty="0">
              <a:solidFill>
                <a:srgbClr val="FF0000"/>
              </a:solidFill>
            </a:endParaRPr>
          </a:p>
        </p:txBody>
      </p:sp>
      <p:sp>
        <p:nvSpPr>
          <p:cNvPr id="11" name="TextBox 2"/>
          <p:cNvSpPr txBox="1">
            <a:spLocks noChangeArrowheads="1"/>
          </p:cNvSpPr>
          <p:nvPr/>
        </p:nvSpPr>
        <p:spPr bwMode="auto">
          <a:xfrm>
            <a:off x="4616896" y="3356992"/>
            <a:ext cx="4347592" cy="363176"/>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563" defTabSz="449263">
              <a:lnSpc>
                <a:spcPct val="110000"/>
              </a:lnSpc>
              <a:buClr>
                <a:srgbClr val="000000"/>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600" kern="0" dirty="0" smtClean="0">
                <a:solidFill>
                  <a:srgbClr val="000000"/>
                </a:solidFill>
                <a:latin typeface="Gill Sans"/>
                <a:ea typeface="Arial"/>
                <a:cs typeface="Gill Sans"/>
                <a:sym typeface="Comic Sans MS" pitchFamily="-65" charset="0"/>
              </a:rPr>
              <a:t>Another one coming soon ?</a:t>
            </a:r>
            <a:endParaRPr lang="en-US" sz="1600" kern="0" dirty="0">
              <a:solidFill>
                <a:srgbClr val="000000"/>
              </a:solidFill>
              <a:latin typeface="Gill Sans"/>
              <a:ea typeface="Arial"/>
              <a:cs typeface="Gill Sans"/>
              <a:sym typeface="Comic Sans MS" pitchFamily="-65" charset="0"/>
            </a:endParaRPr>
          </a:p>
        </p:txBody>
      </p:sp>
      <p:sp>
        <p:nvSpPr>
          <p:cNvPr id="12" name="Rectangle 11"/>
          <p:cNvSpPr/>
          <p:nvPr/>
        </p:nvSpPr>
        <p:spPr>
          <a:xfrm>
            <a:off x="4436731" y="3815478"/>
            <a:ext cx="1710725" cy="461665"/>
          </a:xfrm>
          <a:prstGeom prst="rect">
            <a:avLst/>
          </a:prstGeom>
          <a:solidFill>
            <a:srgbClr val="FFFFFF"/>
          </a:solidFill>
          <a:ln>
            <a:solidFill>
              <a:srgbClr val="000000"/>
            </a:solidFill>
          </a:ln>
        </p:spPr>
        <p:txBody>
          <a:bodyPr wrap="none">
            <a:spAutoFit/>
          </a:bodyPr>
          <a:lstStyle/>
          <a:p>
            <a:r>
              <a:rPr lang="en-US" sz="1200" b="1" dirty="0" smtClean="0">
                <a:solidFill>
                  <a:srgbClr val="FF0000"/>
                </a:solidFill>
              </a:rPr>
              <a:t>PSR J2032+4127</a:t>
            </a:r>
          </a:p>
          <a:p>
            <a:r>
              <a:rPr lang="en-US" sz="1200" b="1" dirty="0" smtClean="0">
                <a:solidFill>
                  <a:srgbClr val="FF0000"/>
                </a:solidFill>
              </a:rPr>
              <a:t>40-45 year orbit! </a:t>
            </a:r>
            <a:endParaRPr lang="en-US" sz="1200" b="1" dirty="0">
              <a:solidFill>
                <a:srgbClr val="FF0000"/>
              </a:solidFill>
            </a:endParaRPr>
          </a:p>
        </p:txBody>
      </p:sp>
      <p:grpSp>
        <p:nvGrpSpPr>
          <p:cNvPr id="19" name="Group 18"/>
          <p:cNvGrpSpPr/>
          <p:nvPr/>
        </p:nvGrpSpPr>
        <p:grpSpPr>
          <a:xfrm>
            <a:off x="114176" y="3147268"/>
            <a:ext cx="4241800" cy="3594100"/>
            <a:chOff x="114176" y="3147268"/>
            <a:chExt cx="4241800" cy="3594100"/>
          </a:xfrm>
        </p:grpSpPr>
        <p:pic>
          <p:nvPicPr>
            <p:cNvPr id="3" name="Picture 2"/>
            <p:cNvPicPr>
              <a:picLocks noChangeAspect="1"/>
            </p:cNvPicPr>
            <p:nvPr/>
          </p:nvPicPr>
          <p:blipFill>
            <a:blip r:embed="rId4"/>
            <a:stretch>
              <a:fillRect/>
            </a:stretch>
          </p:blipFill>
          <p:spPr>
            <a:xfrm>
              <a:off x="114176" y="3147268"/>
              <a:ext cx="4241800" cy="3594100"/>
            </a:xfrm>
            <a:prstGeom prst="rect">
              <a:avLst/>
            </a:prstGeom>
            <a:ln>
              <a:solidFill>
                <a:schemeClr val="tx1"/>
              </a:solidFill>
            </a:ln>
          </p:spPr>
        </p:pic>
        <p:sp>
          <p:nvSpPr>
            <p:cNvPr id="13" name="Rectangle 12"/>
            <p:cNvSpPr/>
            <p:nvPr/>
          </p:nvSpPr>
          <p:spPr>
            <a:xfrm>
              <a:off x="971600" y="5240233"/>
              <a:ext cx="1087157" cy="261610"/>
            </a:xfrm>
            <a:prstGeom prst="rect">
              <a:avLst/>
            </a:prstGeom>
            <a:noFill/>
            <a:ln>
              <a:noFill/>
            </a:ln>
          </p:spPr>
          <p:txBody>
            <a:bodyPr wrap="none">
              <a:spAutoFit/>
            </a:bodyPr>
            <a:lstStyle/>
            <a:p>
              <a:r>
                <a:rPr lang="en-US" sz="1100" b="1" dirty="0" smtClean="0">
                  <a:solidFill>
                    <a:schemeClr val="tx1"/>
                  </a:solidFill>
                </a:rPr>
                <a:t>Cygnus X-3</a:t>
              </a:r>
              <a:endParaRPr lang="en-US" sz="1100" b="1" dirty="0">
                <a:solidFill>
                  <a:schemeClr val="tx1"/>
                </a:solidFill>
              </a:endParaRPr>
            </a:p>
          </p:txBody>
        </p:sp>
        <p:sp>
          <p:nvSpPr>
            <p:cNvPr id="14" name="Rectangle 13"/>
            <p:cNvSpPr/>
            <p:nvPr/>
          </p:nvSpPr>
          <p:spPr>
            <a:xfrm>
              <a:off x="539552" y="4751566"/>
              <a:ext cx="1650627" cy="261610"/>
            </a:xfrm>
            <a:prstGeom prst="rect">
              <a:avLst/>
            </a:prstGeom>
            <a:noFill/>
            <a:ln>
              <a:noFill/>
            </a:ln>
          </p:spPr>
          <p:txBody>
            <a:bodyPr wrap="square">
              <a:spAutoFit/>
            </a:bodyPr>
            <a:lstStyle/>
            <a:p>
              <a:r>
                <a:rPr lang="en-US" sz="1100" b="1" dirty="0" smtClean="0">
                  <a:solidFill>
                    <a:schemeClr val="tx1"/>
                  </a:solidFill>
                </a:rPr>
                <a:t>PSR J2032+4127</a:t>
              </a:r>
              <a:endParaRPr lang="en-US" sz="1100" b="1" dirty="0">
                <a:solidFill>
                  <a:schemeClr val="tx1"/>
                </a:solidFill>
              </a:endParaRPr>
            </a:p>
          </p:txBody>
        </p:sp>
        <p:sp>
          <p:nvSpPr>
            <p:cNvPr id="16" name="Rectangle 15"/>
            <p:cNvSpPr/>
            <p:nvPr/>
          </p:nvSpPr>
          <p:spPr>
            <a:xfrm>
              <a:off x="1594493" y="4200853"/>
              <a:ext cx="1650627" cy="261610"/>
            </a:xfrm>
            <a:prstGeom prst="rect">
              <a:avLst/>
            </a:prstGeom>
            <a:noFill/>
            <a:ln>
              <a:noFill/>
            </a:ln>
          </p:spPr>
          <p:txBody>
            <a:bodyPr wrap="square">
              <a:spAutoFit/>
            </a:bodyPr>
            <a:lstStyle/>
            <a:p>
              <a:r>
                <a:rPr lang="en-US" sz="1100" b="1" dirty="0" err="1" smtClean="0">
                  <a:solidFill>
                    <a:schemeClr val="tx1"/>
                  </a:solidFill>
                </a:rPr>
                <a:t>TeV</a:t>
              </a:r>
              <a:r>
                <a:rPr lang="en-US" sz="1100" b="1" dirty="0" smtClean="0">
                  <a:solidFill>
                    <a:schemeClr val="tx1"/>
                  </a:solidFill>
                </a:rPr>
                <a:t> J2032+4130</a:t>
              </a:r>
              <a:endParaRPr lang="en-US" sz="1100" b="1" dirty="0">
                <a:solidFill>
                  <a:schemeClr val="tx1"/>
                </a:solidFill>
              </a:endParaRPr>
            </a:p>
          </p:txBody>
        </p:sp>
        <p:sp>
          <p:nvSpPr>
            <p:cNvPr id="17" name="Oval 16"/>
            <p:cNvSpPr/>
            <p:nvPr/>
          </p:nvSpPr>
          <p:spPr bwMode="auto">
            <a:xfrm>
              <a:off x="2432304" y="5029200"/>
              <a:ext cx="91440" cy="91440"/>
            </a:xfrm>
            <a:prstGeom prst="ellipse">
              <a:avLst/>
            </a:prstGeom>
            <a:solidFill>
              <a:srgbClr val="00FA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Verdana" pitchFamily="-65" charset="0"/>
              </a:endParaRPr>
            </a:p>
          </p:txBody>
        </p:sp>
        <p:sp>
          <p:nvSpPr>
            <p:cNvPr id="18" name="Oval 17"/>
            <p:cNvSpPr/>
            <p:nvPr/>
          </p:nvSpPr>
          <p:spPr bwMode="auto">
            <a:xfrm>
              <a:off x="1563624" y="4993744"/>
              <a:ext cx="91440" cy="91440"/>
            </a:xfrm>
            <a:prstGeom prst="ellipse">
              <a:avLst/>
            </a:prstGeom>
            <a:solidFill>
              <a:srgbClr val="00F9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Verdana" pitchFamily="-65" charset="0"/>
              </a:endParaRPr>
            </a:p>
          </p:txBody>
        </p:sp>
      </p:grpSp>
    </p:spTree>
    <p:extLst>
      <p:ext uri="{BB962C8B-B14F-4D97-AF65-F5344CB8AC3E}">
        <p14:creationId xmlns:p14="http://schemas.microsoft.com/office/powerpoint/2010/main" val="68191481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300988" y="980728"/>
            <a:ext cx="8686800" cy="1615827"/>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Above 10 GeV,  gamma-ray photons are absorbed by pair production with photons of the extragalactic background light.</a:t>
            </a:r>
          </a:p>
          <a:p>
            <a:pPr lvl="1"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This limits the gamma-ray observable Universe.</a:t>
            </a:r>
          </a:p>
          <a:p>
            <a:pPr lvl="1"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 </a:t>
            </a:r>
            <a:r>
              <a:rPr lang="en-US" sz="1800" dirty="0">
                <a:solidFill>
                  <a:srgbClr val="000000"/>
                </a:solidFill>
                <a:latin typeface="Gill Sans"/>
                <a:cs typeface="Gill Sans"/>
                <a:sym typeface="Comic Sans MS" pitchFamily="-65" charset="0"/>
              </a:rPr>
              <a:t>B</a:t>
            </a:r>
            <a:r>
              <a:rPr lang="en-US" sz="1800" dirty="0" smtClean="0">
                <a:solidFill>
                  <a:srgbClr val="000000"/>
                </a:solidFill>
                <a:latin typeface="Gill Sans"/>
                <a:cs typeface="Gill Sans"/>
                <a:sym typeface="Comic Sans MS" pitchFamily="-65" charset="0"/>
              </a:rPr>
              <a:t>ut allows to measure or constrain the EBL.</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Active Galactic Nuclei with redshifts of ~1 have been detected by the current generation.</a:t>
            </a:r>
          </a:p>
        </p:txBody>
      </p:sp>
      <p:sp>
        <p:nvSpPr>
          <p:cNvPr id="7" name="Rectangle 3"/>
          <p:cNvSpPr txBox="1">
            <a:spLocks noChangeArrowheads="1"/>
          </p:cNvSpPr>
          <p:nvPr/>
        </p:nvSpPr>
        <p:spPr bwMode="auto">
          <a:xfrm>
            <a:off x="341784" y="305916"/>
            <a:ext cx="8308032" cy="45878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ＭＳ Ｐゴシック" charset="0"/>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5pPr>
            <a:lvl6pPr marL="4572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6pPr>
            <a:lvl7pPr marL="9144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7pPr>
            <a:lvl8pPr marL="13716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8pPr>
            <a:lvl9pPr marL="18288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9pPr>
          </a:lstStyle>
          <a:p>
            <a:pPr eaLnBrk="1" hangingPunct="1">
              <a:buClr>
                <a:srgbClr val="FF5050"/>
              </a:buClr>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smtClean="0">
                <a:solidFill>
                  <a:srgbClr val="FF0000"/>
                </a:solidFill>
                <a:latin typeface="Gill Sans"/>
                <a:ea typeface="ＭＳ Ｐゴシック" pitchFamily="-65" charset="-128"/>
                <a:cs typeface="Gill Sans"/>
              </a:rPr>
              <a:t>5. How far can we see?</a:t>
            </a:r>
            <a:endParaRPr lang="en-GB" sz="2400" dirty="0">
              <a:solidFill>
                <a:srgbClr val="FF0000"/>
              </a:solidFill>
              <a:latin typeface="Gill Sans"/>
              <a:ea typeface="ＭＳ Ｐゴシック" pitchFamily="-65" charset="-128"/>
              <a:cs typeface="Gill Sans"/>
            </a:endParaRPr>
          </a:p>
        </p:txBody>
      </p:sp>
      <p:pic>
        <p:nvPicPr>
          <p:cNvPr id="2" name="Picture 1"/>
          <p:cNvPicPr>
            <a:picLocks noChangeAspect="1"/>
          </p:cNvPicPr>
          <p:nvPr/>
        </p:nvPicPr>
        <p:blipFill>
          <a:blip r:embed="rId3"/>
          <a:stretch>
            <a:fillRect/>
          </a:stretch>
        </p:blipFill>
        <p:spPr>
          <a:xfrm>
            <a:off x="1754777" y="2924944"/>
            <a:ext cx="5779222" cy="3650035"/>
          </a:xfrm>
          <a:prstGeom prst="rect">
            <a:avLst/>
          </a:prstGeom>
          <a:ln>
            <a:solidFill>
              <a:schemeClr val="tx1"/>
            </a:solidFill>
          </a:ln>
        </p:spPr>
      </p:pic>
      <p:sp>
        <p:nvSpPr>
          <p:cNvPr id="9" name="TextBox 8"/>
          <p:cNvSpPr txBox="1"/>
          <p:nvPr/>
        </p:nvSpPr>
        <p:spPr>
          <a:xfrm>
            <a:off x="266470" y="3356992"/>
            <a:ext cx="1312252"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rgbClr val="000000"/>
                </a:solidFill>
                <a:latin typeface="Gill Sans"/>
                <a:cs typeface="Gill Sans"/>
              </a:rPr>
              <a:t>QSO </a:t>
            </a:r>
            <a:r>
              <a:rPr lang="en-US" sz="1200" dirty="0" smtClean="0">
                <a:solidFill>
                  <a:srgbClr val="000000"/>
                </a:solidFill>
                <a:latin typeface="Gill Sans"/>
                <a:cs typeface="Gill Sans"/>
              </a:rPr>
              <a:t>B0218+357</a:t>
            </a:r>
          </a:p>
          <a:p>
            <a:r>
              <a:rPr lang="en-US" sz="1200" dirty="0" smtClean="0">
                <a:solidFill>
                  <a:srgbClr val="000000"/>
                </a:solidFill>
                <a:latin typeface="Gill Sans"/>
                <a:cs typeface="Gill Sans"/>
              </a:rPr>
              <a:t>z=0.944</a:t>
            </a:r>
            <a:endParaRPr lang="en-US" sz="1200" dirty="0">
              <a:solidFill>
                <a:srgbClr val="000000"/>
              </a:solidFill>
              <a:latin typeface="Gill Sans"/>
              <a:cs typeface="Gill Sans"/>
            </a:endParaRPr>
          </a:p>
        </p:txBody>
      </p:sp>
    </p:spTree>
    <p:extLst>
      <p:ext uri="{BB962C8B-B14F-4D97-AF65-F5344CB8AC3E}">
        <p14:creationId xmlns:p14="http://schemas.microsoft.com/office/powerpoint/2010/main" val="84311921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300988" y="980728"/>
            <a:ext cx="8686800" cy="1615827"/>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Above 10 GeV,  gamma-ray photons are absorbed by pair production with photons of the extragalactic background light.</a:t>
            </a:r>
          </a:p>
          <a:p>
            <a:pPr lvl="1"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This limits the gamma-ray observable Universe.</a:t>
            </a:r>
          </a:p>
          <a:p>
            <a:pPr lvl="1"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 </a:t>
            </a:r>
            <a:r>
              <a:rPr lang="en-US" sz="1800" dirty="0">
                <a:solidFill>
                  <a:srgbClr val="000000"/>
                </a:solidFill>
                <a:latin typeface="Gill Sans"/>
                <a:cs typeface="Gill Sans"/>
                <a:sym typeface="Comic Sans MS" pitchFamily="-65" charset="0"/>
              </a:rPr>
              <a:t>B</a:t>
            </a:r>
            <a:r>
              <a:rPr lang="en-US" sz="1800" dirty="0" smtClean="0">
                <a:solidFill>
                  <a:srgbClr val="000000"/>
                </a:solidFill>
                <a:latin typeface="Gill Sans"/>
                <a:cs typeface="Gill Sans"/>
                <a:sym typeface="Comic Sans MS" pitchFamily="-65" charset="0"/>
              </a:rPr>
              <a:t>ut allows to measure or constrain the EBL.</a:t>
            </a:r>
          </a:p>
          <a:p>
            <a:pPr indent="-182563" defTabSz="449263">
              <a:lnSpc>
                <a:spcPct val="110000"/>
              </a:lnSpc>
              <a:buClr>
                <a:schemeClr val="tx1"/>
              </a:buClr>
              <a:buSzPct val="1000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1800" dirty="0" smtClean="0">
                <a:solidFill>
                  <a:srgbClr val="000000"/>
                </a:solidFill>
                <a:latin typeface="Gill Sans"/>
                <a:cs typeface="Gill Sans"/>
                <a:sym typeface="Comic Sans MS" pitchFamily="-65" charset="0"/>
              </a:rPr>
              <a:t>Active Galactic Nuclei with redshifts of ~1 have been detected by the current generation.</a:t>
            </a:r>
          </a:p>
        </p:txBody>
      </p:sp>
      <p:sp>
        <p:nvSpPr>
          <p:cNvPr id="7" name="Rectangle 3"/>
          <p:cNvSpPr txBox="1">
            <a:spLocks noChangeArrowheads="1"/>
          </p:cNvSpPr>
          <p:nvPr/>
        </p:nvSpPr>
        <p:spPr bwMode="auto">
          <a:xfrm>
            <a:off x="341784" y="305916"/>
            <a:ext cx="8308032" cy="45878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ＭＳ Ｐゴシック" charset="0"/>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5pPr>
            <a:lvl6pPr marL="4572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6pPr>
            <a:lvl7pPr marL="9144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7pPr>
            <a:lvl8pPr marL="13716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8pPr>
            <a:lvl9pPr marL="18288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9pPr>
          </a:lstStyle>
          <a:p>
            <a:pPr eaLnBrk="1" hangingPunct="1">
              <a:buClr>
                <a:srgbClr val="FF5050"/>
              </a:buClr>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smtClean="0">
                <a:solidFill>
                  <a:srgbClr val="FF0000"/>
                </a:solidFill>
                <a:latin typeface="Gill Sans"/>
                <a:ea typeface="ＭＳ Ｐゴシック" pitchFamily="-65" charset="-128"/>
                <a:cs typeface="Gill Sans"/>
              </a:rPr>
              <a:t>5. How far can we see?</a:t>
            </a:r>
            <a:endParaRPr lang="en-GB" sz="2400" dirty="0">
              <a:solidFill>
                <a:srgbClr val="FF0000"/>
              </a:solidFill>
              <a:latin typeface="Gill Sans"/>
              <a:ea typeface="ＭＳ Ｐゴシック" pitchFamily="-65" charset="-128"/>
              <a:cs typeface="Gill Sans"/>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2" y="3068960"/>
            <a:ext cx="4438734" cy="2914857"/>
          </a:xfrm>
          <a:prstGeom prst="rect">
            <a:avLst/>
          </a:prstGeom>
          <a:ln w="12700">
            <a:solidFill>
              <a:schemeClr val="accent4">
                <a:shade val="95000"/>
                <a:satMod val="105000"/>
              </a:schemeClr>
            </a:solidFill>
          </a:ln>
        </p:spPr>
      </p:pic>
      <p:sp>
        <p:nvSpPr>
          <p:cNvPr id="9" name="TextBox 8"/>
          <p:cNvSpPr txBox="1"/>
          <p:nvPr/>
        </p:nvSpPr>
        <p:spPr>
          <a:xfrm>
            <a:off x="1205880" y="4924275"/>
            <a:ext cx="108012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i-FI" sz="1200" dirty="0">
                <a:solidFill>
                  <a:srgbClr val="000000"/>
                </a:solidFill>
                <a:latin typeface="Gill Sans"/>
                <a:cs typeface="Gill Sans"/>
              </a:rPr>
              <a:t>PKS </a:t>
            </a:r>
            <a:r>
              <a:rPr lang="fi-FI" sz="1200" dirty="0" smtClean="0">
                <a:solidFill>
                  <a:srgbClr val="000000"/>
                </a:solidFill>
                <a:latin typeface="Gill Sans"/>
                <a:cs typeface="Gill Sans"/>
              </a:rPr>
              <a:t>1441+25</a:t>
            </a:r>
          </a:p>
          <a:p>
            <a:r>
              <a:rPr lang="fi-FI" sz="1200" dirty="0" smtClean="0">
                <a:solidFill>
                  <a:srgbClr val="000000"/>
                </a:solidFill>
                <a:latin typeface="Gill Sans"/>
                <a:cs typeface="Gill Sans"/>
              </a:rPr>
              <a:t>z=0.939</a:t>
            </a:r>
            <a:endParaRPr lang="en-US" sz="1200" dirty="0">
              <a:solidFill>
                <a:srgbClr val="000000"/>
              </a:solidFill>
              <a:latin typeface="Gill Sans"/>
              <a:cs typeface="Gill Sans"/>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6505" y="3068960"/>
            <a:ext cx="4181738" cy="2914857"/>
          </a:xfrm>
          <a:prstGeom prst="rect">
            <a:avLst/>
          </a:prstGeom>
          <a:ln w="12700">
            <a:solidFill>
              <a:schemeClr val="tx1"/>
            </a:solidFill>
          </a:ln>
        </p:spPr>
      </p:pic>
    </p:spTree>
    <p:extLst>
      <p:ext uri="{BB962C8B-B14F-4D97-AF65-F5344CB8AC3E}">
        <p14:creationId xmlns:p14="http://schemas.microsoft.com/office/powerpoint/2010/main" val="179719948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0"/>
          </p:nvPr>
        </p:nvSpPr>
        <p:spPr/>
        <p:txBody>
          <a:bodyPr/>
          <a:lstStyle/>
          <a:p>
            <a:fld id="{B0759A70-708F-F147-B7D5-CC63B5DC3CB1}" type="slidenum">
              <a:rPr lang="fr-FR" smtClean="0">
                <a:solidFill>
                  <a:srgbClr val="00204E">
                    <a:tint val="75000"/>
                  </a:srgbClr>
                </a:solidFill>
              </a:rPr>
              <a:pPr/>
              <a:t>25</a:t>
            </a:fld>
            <a:endParaRPr lang="fr-FR">
              <a:solidFill>
                <a:srgbClr val="00204E">
                  <a:tint val="75000"/>
                </a:srgbClr>
              </a:solidFill>
            </a:endParaRPr>
          </a:p>
        </p:txBody>
      </p:sp>
      <p:sp>
        <p:nvSpPr>
          <p:cNvPr id="5" name="Slide Number Placeholder 4"/>
          <p:cNvSpPr txBox="1">
            <a:spLocks/>
          </p:cNvSpPr>
          <p:nvPr/>
        </p:nvSpPr>
        <p:spPr bwMode="auto">
          <a:xfrm>
            <a:off x="4018907" y="6326517"/>
            <a:ext cx="1365293" cy="57938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001" tIns="32768" rIns="63001" bIns="32768" numCol="1" anchor="t" anchorCtr="0" compatLnSpc="1">
            <a:prstTxWarp prst="textNoShape">
              <a:avLst/>
            </a:prstTxWarp>
          </a:bodyPr>
          <a:lstStyle>
            <a:defPPr>
              <a:defRPr lang="en-GB"/>
            </a:defPPr>
            <a:lvl1pPr algn="ctr" defTabSz="447183" rtl="0" fontAlgn="base">
              <a:spcBef>
                <a:spcPct val="0"/>
              </a:spcBef>
              <a:spcAft>
                <a:spcPct val="0"/>
              </a:spcAft>
              <a:buClrTx/>
              <a:buSzPct val="100000"/>
              <a:buFontTx/>
              <a:buNone/>
              <a:tabLst>
                <a:tab pos="720547" algn="l"/>
                <a:tab pos="1441116" algn="l"/>
              </a:tabLst>
              <a:defRPr sz="2400" kern="1200">
                <a:solidFill>
                  <a:srgbClr val="000000"/>
                </a:solidFill>
                <a:latin typeface="Times New Roman" charset="0"/>
                <a:ea typeface="ヒラギノ角ゴ ProN W3" charset="0"/>
                <a:cs typeface="DejaVu Sans" charset="0"/>
              </a:defRPr>
            </a:lvl1pPr>
            <a:lvl2pPr marL="739504" indent="-284438" algn="l" defTabSz="447183" rtl="0" fontAlgn="base">
              <a:spcBef>
                <a:spcPct val="0"/>
              </a:spcBef>
              <a:spcAft>
                <a:spcPct val="0"/>
              </a:spcAft>
              <a:buClr>
                <a:srgbClr val="000000"/>
              </a:buClr>
              <a:buSzPct val="100000"/>
              <a:buFont typeface="Times New Roman" charset="0"/>
              <a:defRPr sz="4300" kern="1200">
                <a:solidFill>
                  <a:schemeClr val="bg1"/>
                </a:solidFill>
                <a:latin typeface="Helvetica Neue Light" charset="0"/>
                <a:ea typeface="ヒラギノ角ゴ ProN W3" charset="0"/>
                <a:cs typeface="ヒラギノ角ゴ ProN W3" charset="0"/>
              </a:defRPr>
            </a:lvl2pPr>
            <a:lvl3pPr marL="1137708" indent="-227536" algn="l" defTabSz="447183" rtl="0" fontAlgn="base">
              <a:spcBef>
                <a:spcPct val="0"/>
              </a:spcBef>
              <a:spcAft>
                <a:spcPct val="0"/>
              </a:spcAft>
              <a:buClr>
                <a:srgbClr val="000000"/>
              </a:buClr>
              <a:buSzPct val="100000"/>
              <a:buFont typeface="Times New Roman" charset="0"/>
              <a:defRPr sz="4300" kern="1200">
                <a:solidFill>
                  <a:schemeClr val="bg1"/>
                </a:solidFill>
                <a:latin typeface="Helvetica Neue Light" charset="0"/>
                <a:ea typeface="ヒラギノ角ゴ ProN W3" charset="0"/>
                <a:cs typeface="ヒラギノ角ゴ ProN W3" charset="0"/>
              </a:defRPr>
            </a:lvl3pPr>
            <a:lvl4pPr marL="1592811" indent="-227536" algn="l" defTabSz="447183" rtl="0" fontAlgn="base">
              <a:spcBef>
                <a:spcPct val="0"/>
              </a:spcBef>
              <a:spcAft>
                <a:spcPct val="0"/>
              </a:spcAft>
              <a:buClr>
                <a:srgbClr val="000000"/>
              </a:buClr>
              <a:buSzPct val="100000"/>
              <a:buFont typeface="Times New Roman" charset="0"/>
              <a:defRPr sz="4300" kern="1200">
                <a:solidFill>
                  <a:schemeClr val="bg1"/>
                </a:solidFill>
                <a:latin typeface="Helvetica Neue Light" charset="0"/>
                <a:ea typeface="ヒラギノ角ゴ ProN W3" charset="0"/>
                <a:cs typeface="ヒラギノ角ゴ ProN W3" charset="0"/>
              </a:defRPr>
            </a:lvl4pPr>
            <a:lvl5pPr marL="2047906" indent="-227536" algn="l" defTabSz="447183" rtl="0" fontAlgn="base">
              <a:spcBef>
                <a:spcPct val="0"/>
              </a:spcBef>
              <a:spcAft>
                <a:spcPct val="0"/>
              </a:spcAft>
              <a:buClr>
                <a:srgbClr val="000000"/>
              </a:buClr>
              <a:buSzPct val="100000"/>
              <a:buFont typeface="Times New Roman" charset="0"/>
              <a:defRPr sz="4300" kern="1200">
                <a:solidFill>
                  <a:schemeClr val="bg1"/>
                </a:solidFill>
                <a:latin typeface="Helvetica Neue Light" charset="0"/>
                <a:ea typeface="ヒラギノ角ゴ ProN W3" charset="0"/>
                <a:cs typeface="ヒラギノ角ゴ ProN W3" charset="0"/>
              </a:defRPr>
            </a:lvl5pPr>
            <a:lvl6pPr marL="2275418" algn="l" defTabSz="455098" rtl="0" eaLnBrk="1" latinLnBrk="0" hangingPunct="1">
              <a:defRPr sz="4300" kern="1200">
                <a:solidFill>
                  <a:schemeClr val="bg1"/>
                </a:solidFill>
                <a:latin typeface="Helvetica Neue Light" charset="0"/>
                <a:ea typeface="ヒラギノ角ゴ ProN W3" charset="0"/>
                <a:cs typeface="ヒラギノ角ゴ ProN W3" charset="0"/>
              </a:defRPr>
            </a:lvl6pPr>
            <a:lvl7pPr marL="2730523" algn="l" defTabSz="455098" rtl="0" eaLnBrk="1" latinLnBrk="0" hangingPunct="1">
              <a:defRPr sz="4300" kern="1200">
                <a:solidFill>
                  <a:schemeClr val="bg1"/>
                </a:solidFill>
                <a:latin typeface="Helvetica Neue Light" charset="0"/>
                <a:ea typeface="ヒラギノ角ゴ ProN W3" charset="0"/>
                <a:cs typeface="ヒラギノ角ゴ ProN W3" charset="0"/>
              </a:defRPr>
            </a:lvl7pPr>
            <a:lvl8pPr marL="3185597" algn="l" defTabSz="455098" rtl="0" eaLnBrk="1" latinLnBrk="0" hangingPunct="1">
              <a:defRPr sz="4300" kern="1200">
                <a:solidFill>
                  <a:schemeClr val="bg1"/>
                </a:solidFill>
                <a:latin typeface="Helvetica Neue Light" charset="0"/>
                <a:ea typeface="ヒラギノ角ゴ ProN W3" charset="0"/>
                <a:cs typeface="ヒラギノ角ゴ ProN W3" charset="0"/>
              </a:defRPr>
            </a:lvl8pPr>
            <a:lvl9pPr marL="3640684" algn="l" defTabSz="455098" rtl="0" eaLnBrk="1" latinLnBrk="0" hangingPunct="1">
              <a:defRPr sz="4300" kern="1200">
                <a:solidFill>
                  <a:schemeClr val="bg1"/>
                </a:solidFill>
                <a:latin typeface="Helvetica Neue Light" charset="0"/>
                <a:ea typeface="ヒラギノ角ゴ ProN W3" charset="0"/>
                <a:cs typeface="ヒラギノ角ゴ ProN W3" charset="0"/>
              </a:defRPr>
            </a:lvl9pPr>
          </a:lstStyle>
          <a:p>
            <a:pPr eaLnBrk="1" hangingPunct="1"/>
            <a:fld id="{EEFA09CC-F525-7847-8CCD-5DF4528B56E1}" type="slidenum">
              <a:rPr lang="en-US" sz="1688">
                <a:solidFill>
                  <a:prstClr val="black">
                    <a:tint val="75000"/>
                  </a:prstClr>
                </a:solidFill>
              </a:rPr>
              <a:pPr eaLnBrk="1" hangingPunct="1"/>
              <a:t>25</a:t>
            </a:fld>
            <a:endParaRPr lang="en-US" sz="1688">
              <a:solidFill>
                <a:prstClr val="black">
                  <a:tint val="75000"/>
                </a:prstClr>
              </a:solidFill>
            </a:endParaRPr>
          </a:p>
        </p:txBody>
      </p:sp>
      <p:sp>
        <p:nvSpPr>
          <p:cNvPr id="7" name="Rectangle 6"/>
          <p:cNvSpPr/>
          <p:nvPr/>
        </p:nvSpPr>
        <p:spPr bwMode="auto">
          <a:xfrm>
            <a:off x="267461" y="1017217"/>
            <a:ext cx="8876354" cy="689289"/>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36" tIns="45718" rIns="91436" bIns="45718" numCol="1" rtlCol="0" anchor="t" anchorCtr="0" compatLnSpc="1">
            <a:prstTxWarp prst="textNoShape">
              <a:avLst/>
            </a:prstTxWarp>
          </a:bodyPr>
          <a:lstStyle/>
          <a:p>
            <a:pPr algn="ctr" defTabSz="457200" eaLnBrk="1" fontAlgn="auto" hangingPunct="1">
              <a:spcBef>
                <a:spcPts val="0"/>
              </a:spcBef>
              <a:spcAft>
                <a:spcPts val="0"/>
              </a:spcAft>
            </a:pPr>
            <a:endParaRPr lang="en-US" sz="4200" dirty="0">
              <a:solidFill>
                <a:srgbClr val="000000"/>
              </a:solidFill>
              <a:latin typeface="Calibri"/>
              <a:sym typeface="Helvetica Neue Light" charset="0"/>
            </a:endParaRPr>
          </a:p>
        </p:txBody>
      </p:sp>
      <p:sp>
        <p:nvSpPr>
          <p:cNvPr id="8" name="Rectangle 7"/>
          <p:cNvSpPr/>
          <p:nvPr/>
        </p:nvSpPr>
        <p:spPr bwMode="auto">
          <a:xfrm>
            <a:off x="7010302" y="140"/>
            <a:ext cx="2133513" cy="1374334"/>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36" tIns="45718" rIns="91436" bIns="45718" numCol="1" rtlCol="0" anchor="t" anchorCtr="0" compatLnSpc="1">
            <a:prstTxWarp prst="textNoShape">
              <a:avLst/>
            </a:prstTxWarp>
          </a:bodyPr>
          <a:lstStyle/>
          <a:p>
            <a:pPr algn="ctr" defTabSz="457200" eaLnBrk="1" fontAlgn="auto" hangingPunct="1">
              <a:spcBef>
                <a:spcPts val="0"/>
              </a:spcBef>
              <a:spcAft>
                <a:spcPts val="0"/>
              </a:spcAft>
            </a:pPr>
            <a:endParaRPr lang="en-US" sz="4200">
              <a:solidFill>
                <a:srgbClr val="000000"/>
              </a:solidFill>
              <a:latin typeface="Calibri"/>
              <a:sym typeface="Helvetica Neue Light" charset="0"/>
            </a:endParaRPr>
          </a:p>
        </p:txBody>
      </p:sp>
      <p:sp>
        <p:nvSpPr>
          <p:cNvPr id="9" name="Right Arrow 8"/>
          <p:cNvSpPr/>
          <p:nvPr/>
        </p:nvSpPr>
        <p:spPr bwMode="auto">
          <a:xfrm rot="-2160000">
            <a:off x="347796" y="3260519"/>
            <a:ext cx="9053956" cy="691191"/>
          </a:xfrm>
          <a:prstGeom prst="rightArrow">
            <a:avLst/>
          </a:prstGeom>
          <a:solidFill>
            <a:srgbClr val="3A3AB0"/>
          </a:solidFill>
          <a:ln w="25400" cap="flat" cmpd="sng" algn="ctr">
            <a:noFill/>
            <a:prstDash val="solid"/>
            <a:round/>
            <a:headEnd type="none" w="med" len="med"/>
            <a:tailEnd type="none" w="med" len="med"/>
          </a:ln>
          <a:effectLst>
            <a:outerShdw blurRad="139700" dist="190500" algn="ctr" rotWithShape="0">
              <a:prstClr val="black">
                <a:alpha val="40000"/>
              </a:prst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36" tIns="45718" rIns="91436" bIns="45718" numCol="1" rtlCol="0" anchor="t" anchorCtr="0" compatLnSpc="1">
            <a:prstTxWarp prst="textNoShape">
              <a:avLst/>
            </a:prstTxWarp>
          </a:bodyPr>
          <a:lstStyle/>
          <a:p>
            <a:pPr algn="ctr" defTabSz="457200" eaLnBrk="1" fontAlgn="auto" hangingPunct="1">
              <a:spcBef>
                <a:spcPts val="0"/>
              </a:spcBef>
              <a:spcAft>
                <a:spcPts val="0"/>
              </a:spcAft>
            </a:pPr>
            <a:endParaRPr lang="en-US" sz="4200">
              <a:solidFill>
                <a:srgbClr val="000000"/>
              </a:solidFill>
              <a:latin typeface="Calibri"/>
              <a:sym typeface="Helvetica Neue Light" charset="0"/>
            </a:endParaRPr>
          </a:p>
        </p:txBody>
      </p:sp>
      <p:grpSp>
        <p:nvGrpSpPr>
          <p:cNvPr id="10" name="Group 49"/>
          <p:cNvGrpSpPr/>
          <p:nvPr/>
        </p:nvGrpSpPr>
        <p:grpSpPr>
          <a:xfrm>
            <a:off x="1883316" y="5882373"/>
            <a:ext cx="3183225" cy="783896"/>
            <a:chOff x="1883206" y="5882475"/>
            <a:chExt cx="3183355" cy="783928"/>
          </a:xfrm>
        </p:grpSpPr>
        <p:pic>
          <p:nvPicPr>
            <p:cNvPr id="11" name="Picture 10" descr="CTAScience_26April.bmp"/>
            <p:cNvPicPr>
              <a:picLocks noChangeAspect="1"/>
            </p:cNvPicPr>
            <p:nvPr/>
          </p:nvPicPr>
          <p:blipFill>
            <a:blip r:embed="rId2" cstate="print"/>
            <a:srcRect l="35556" t="77102" r="24889" b="1512"/>
            <a:stretch>
              <a:fillRect/>
            </a:stretch>
          </p:blipFill>
          <p:spPr>
            <a:xfrm>
              <a:off x="3833510" y="5882475"/>
              <a:ext cx="1233051" cy="783928"/>
            </a:xfrm>
            <a:prstGeom prst="rect">
              <a:avLst/>
            </a:prstGeom>
            <a:ln>
              <a:solidFill>
                <a:schemeClr val="bg1"/>
              </a:solidFill>
            </a:ln>
          </p:spPr>
        </p:pic>
        <p:cxnSp>
          <p:nvCxnSpPr>
            <p:cNvPr id="12" name="Straight Connector 11"/>
            <p:cNvCxnSpPr/>
            <p:nvPr/>
          </p:nvCxnSpPr>
          <p:spPr bwMode="auto">
            <a:xfrm>
              <a:off x="1883206" y="6205641"/>
              <a:ext cx="449008" cy="0"/>
            </a:xfrm>
            <a:prstGeom prst="line">
              <a:avLst/>
            </a:prstGeom>
            <a:solidFill>
              <a:srgbClr val="BFBFB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a:off x="3290028" y="6205641"/>
              <a:ext cx="466046" cy="0"/>
            </a:xfrm>
            <a:prstGeom prst="line">
              <a:avLst/>
            </a:prstGeom>
            <a:solidFill>
              <a:srgbClr val="BFBFB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TextBox 13"/>
            <p:cNvSpPr txBox="1"/>
            <p:nvPr/>
          </p:nvSpPr>
          <p:spPr>
            <a:xfrm>
              <a:off x="2352230" y="5882475"/>
              <a:ext cx="1042316" cy="611859"/>
            </a:xfrm>
            <a:prstGeom prst="rect">
              <a:avLst/>
            </a:prstGeom>
            <a:noFill/>
          </p:spPr>
          <p:txBody>
            <a:bodyPr wrap="none" rtlCol="0">
              <a:spAutoFit/>
            </a:bodyPr>
            <a:lstStyle/>
            <a:p>
              <a:pPr algn="ctr" defTabSz="457131" eaLnBrk="1" fontAlgn="auto" hangingPunct="1">
                <a:spcBef>
                  <a:spcPts val="0"/>
                </a:spcBef>
                <a:spcAft>
                  <a:spcPts val="0"/>
                </a:spcAft>
              </a:pPr>
              <a:r>
                <a:rPr lang="en-US" sz="1688" dirty="0">
                  <a:solidFill>
                    <a:srgbClr val="00204E"/>
                  </a:solidFill>
                  <a:latin typeface="Helvetica Neue"/>
                </a:rPr>
                <a:t>Galactic </a:t>
              </a:r>
            </a:p>
            <a:p>
              <a:pPr algn="ctr" defTabSz="457131" eaLnBrk="1" fontAlgn="auto" hangingPunct="1">
                <a:spcBef>
                  <a:spcPts val="0"/>
                </a:spcBef>
                <a:spcAft>
                  <a:spcPts val="0"/>
                </a:spcAft>
              </a:pPr>
              <a:r>
                <a:rPr lang="en-US" sz="1688" dirty="0">
                  <a:solidFill>
                    <a:srgbClr val="00204E"/>
                  </a:solidFill>
                  <a:latin typeface="Helvetica Neue"/>
                </a:rPr>
                <a:t>Centre</a:t>
              </a:r>
            </a:p>
          </p:txBody>
        </p:sp>
      </p:grpSp>
      <p:grpSp>
        <p:nvGrpSpPr>
          <p:cNvPr id="15" name="Group 51"/>
          <p:cNvGrpSpPr/>
          <p:nvPr/>
        </p:nvGrpSpPr>
        <p:grpSpPr>
          <a:xfrm>
            <a:off x="2795657" y="4986990"/>
            <a:ext cx="3537890" cy="1005799"/>
            <a:chOff x="2795584" y="4987053"/>
            <a:chExt cx="3538034" cy="1005840"/>
          </a:xfrm>
        </p:grpSpPr>
        <p:pic>
          <p:nvPicPr>
            <p:cNvPr id="16" name="Picture 2" descr="C:\Users\Rene1\Desktop\CTAScience_26April.bmp"/>
            <p:cNvPicPr>
              <a:picLocks noChangeAspect="1" noChangeArrowheads="1"/>
            </p:cNvPicPr>
            <p:nvPr/>
          </p:nvPicPr>
          <p:blipFill>
            <a:blip r:embed="rId3" cstate="print"/>
            <a:srcRect/>
            <a:stretch>
              <a:fillRect/>
            </a:stretch>
          </p:blipFill>
          <p:spPr bwMode="auto">
            <a:xfrm>
              <a:off x="5327778" y="4987053"/>
              <a:ext cx="1005840" cy="1005840"/>
            </a:xfrm>
            <a:prstGeom prst="rect">
              <a:avLst/>
            </a:prstGeom>
            <a:noFill/>
            <a:ln>
              <a:solidFill>
                <a:schemeClr val="bg1"/>
              </a:solidFill>
            </a:ln>
          </p:spPr>
        </p:pic>
        <p:cxnSp>
          <p:nvCxnSpPr>
            <p:cNvPr id="17" name="Straight Connector 16"/>
            <p:cNvCxnSpPr/>
            <p:nvPr/>
          </p:nvCxnSpPr>
          <p:spPr bwMode="auto">
            <a:xfrm>
              <a:off x="4695641" y="5489973"/>
              <a:ext cx="435550" cy="0"/>
            </a:xfrm>
            <a:prstGeom prst="line">
              <a:avLst/>
            </a:prstGeom>
            <a:solidFill>
              <a:srgbClr val="BFBFB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flipV="1">
              <a:off x="2795584" y="5489972"/>
              <a:ext cx="532988" cy="1"/>
            </a:xfrm>
            <a:prstGeom prst="line">
              <a:avLst/>
            </a:prstGeom>
            <a:solidFill>
              <a:srgbClr val="BFBFB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 name="TextBox 18"/>
            <p:cNvSpPr txBox="1"/>
            <p:nvPr/>
          </p:nvSpPr>
          <p:spPr>
            <a:xfrm>
              <a:off x="3419340" y="5305306"/>
              <a:ext cx="1244764" cy="352098"/>
            </a:xfrm>
            <a:prstGeom prst="rect">
              <a:avLst/>
            </a:prstGeom>
            <a:noFill/>
            <a:ln>
              <a:noFill/>
            </a:ln>
          </p:spPr>
          <p:txBody>
            <a:bodyPr wrap="square" rtlCol="0">
              <a:spAutoFit/>
            </a:bodyPr>
            <a:lstStyle/>
            <a:p>
              <a:pPr defTabSz="457131" eaLnBrk="1" fontAlgn="auto" hangingPunct="1">
                <a:spcBef>
                  <a:spcPts val="0"/>
                </a:spcBef>
                <a:spcAft>
                  <a:spcPts val="0"/>
                </a:spcAft>
              </a:pPr>
              <a:r>
                <a:rPr lang="en-US" sz="1688" dirty="0" err="1">
                  <a:solidFill>
                    <a:srgbClr val="00204E"/>
                  </a:solidFill>
                  <a:latin typeface="Helvetica Neue"/>
                </a:rPr>
                <a:t>PeVatrons</a:t>
              </a:r>
              <a:endParaRPr lang="en-US" sz="1688" dirty="0">
                <a:solidFill>
                  <a:srgbClr val="00204E"/>
                </a:solidFill>
                <a:latin typeface="Helvetica Neue"/>
              </a:endParaRPr>
            </a:p>
          </p:txBody>
        </p:sp>
      </p:grpSp>
      <p:grpSp>
        <p:nvGrpSpPr>
          <p:cNvPr id="20" name="Group 45"/>
          <p:cNvGrpSpPr/>
          <p:nvPr/>
        </p:nvGrpSpPr>
        <p:grpSpPr>
          <a:xfrm>
            <a:off x="14821" y="4148963"/>
            <a:ext cx="2917986" cy="1206170"/>
            <a:chOff x="14635" y="4148992"/>
            <a:chExt cx="2918105" cy="1206219"/>
          </a:xfrm>
        </p:grpSpPr>
        <p:pic>
          <p:nvPicPr>
            <p:cNvPr id="21" name="Picture 3" descr="C:\Users\Rene1\Desktop\TDR Plots\Fig_GPSsim_zoom.jpg"/>
            <p:cNvPicPr>
              <a:picLocks noChangeAspect="1" noChangeArrowheads="1"/>
            </p:cNvPicPr>
            <p:nvPr/>
          </p:nvPicPr>
          <p:blipFill>
            <a:blip r:embed="rId4" cstate="print"/>
            <a:srcRect l="17176" r="8588"/>
            <a:stretch>
              <a:fillRect/>
            </a:stretch>
          </p:blipFill>
          <p:spPr bwMode="auto">
            <a:xfrm>
              <a:off x="14635" y="4148992"/>
              <a:ext cx="2918105" cy="594360"/>
            </a:xfrm>
            <a:prstGeom prst="rect">
              <a:avLst/>
            </a:prstGeom>
            <a:noFill/>
            <a:ln>
              <a:solidFill>
                <a:schemeClr val="bg1"/>
              </a:solidFill>
            </a:ln>
          </p:spPr>
        </p:pic>
        <p:cxnSp>
          <p:nvCxnSpPr>
            <p:cNvPr id="22" name="Straight Connector 21"/>
            <p:cNvCxnSpPr/>
            <p:nvPr/>
          </p:nvCxnSpPr>
          <p:spPr bwMode="auto">
            <a:xfrm flipV="1">
              <a:off x="1554480" y="5212080"/>
              <a:ext cx="677662" cy="4"/>
            </a:xfrm>
            <a:prstGeom prst="line">
              <a:avLst/>
            </a:prstGeom>
            <a:solidFill>
              <a:srgbClr val="BFBFB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TextBox 22"/>
            <p:cNvSpPr txBox="1"/>
            <p:nvPr/>
          </p:nvSpPr>
          <p:spPr>
            <a:xfrm>
              <a:off x="19899" y="4743352"/>
              <a:ext cx="1658702" cy="611859"/>
            </a:xfrm>
            <a:prstGeom prst="rect">
              <a:avLst/>
            </a:prstGeom>
            <a:noFill/>
          </p:spPr>
          <p:txBody>
            <a:bodyPr wrap="square" rtlCol="0">
              <a:spAutoFit/>
            </a:bodyPr>
            <a:lstStyle/>
            <a:p>
              <a:pPr algn="ctr" defTabSz="457131" eaLnBrk="1" fontAlgn="auto" hangingPunct="1">
                <a:spcBef>
                  <a:spcPts val="0"/>
                </a:spcBef>
                <a:spcAft>
                  <a:spcPts val="0"/>
                </a:spcAft>
              </a:pPr>
              <a:r>
                <a:rPr lang="en-US" sz="1688" dirty="0">
                  <a:solidFill>
                    <a:srgbClr val="00204E"/>
                  </a:solidFill>
                  <a:latin typeface="Helvetica Neue"/>
                </a:rPr>
                <a:t>Galactic</a:t>
              </a:r>
            </a:p>
            <a:p>
              <a:pPr algn="ctr" defTabSz="457131" eaLnBrk="1" fontAlgn="auto" hangingPunct="1">
                <a:spcBef>
                  <a:spcPts val="0"/>
                </a:spcBef>
                <a:spcAft>
                  <a:spcPts val="0"/>
                </a:spcAft>
              </a:pPr>
              <a:r>
                <a:rPr lang="en-US" sz="1688" dirty="0">
                  <a:solidFill>
                    <a:srgbClr val="00204E"/>
                  </a:solidFill>
                  <a:latin typeface="Helvetica Neue"/>
                </a:rPr>
                <a:t>Plane Survey</a:t>
              </a:r>
            </a:p>
          </p:txBody>
        </p:sp>
      </p:grpSp>
      <p:grpSp>
        <p:nvGrpSpPr>
          <p:cNvPr id="24" name="Group 56"/>
          <p:cNvGrpSpPr/>
          <p:nvPr/>
        </p:nvGrpSpPr>
        <p:grpSpPr>
          <a:xfrm>
            <a:off x="527596" y="3074228"/>
            <a:ext cx="4136505" cy="731490"/>
            <a:chOff x="527431" y="3074212"/>
            <a:chExt cx="4136673" cy="731520"/>
          </a:xfrm>
        </p:grpSpPr>
        <p:pic>
          <p:nvPicPr>
            <p:cNvPr id="25" name="Picture 3"/>
            <p:cNvPicPr>
              <a:picLocks noChangeAspect="1" noChangeArrowheads="1"/>
            </p:cNvPicPr>
            <p:nvPr/>
          </p:nvPicPr>
          <p:blipFill>
            <a:blip r:embed="rId5" cstate="print"/>
            <a:srcRect l="1524" t="20961" r="71266" b="62882"/>
            <a:stretch>
              <a:fillRect/>
            </a:stretch>
          </p:blipFill>
          <p:spPr bwMode="auto">
            <a:xfrm>
              <a:off x="527431" y="3074212"/>
              <a:ext cx="1232041" cy="731520"/>
            </a:xfrm>
            <a:prstGeom prst="rect">
              <a:avLst/>
            </a:prstGeom>
            <a:noFill/>
            <a:ln w="9525">
              <a:solidFill>
                <a:schemeClr val="bg1"/>
              </a:solidFill>
              <a:miter lim="800000"/>
              <a:headEnd/>
              <a:tailEnd/>
            </a:ln>
          </p:spPr>
        </p:pic>
        <p:cxnSp>
          <p:nvCxnSpPr>
            <p:cNvPr id="26" name="Straight Connector 25"/>
            <p:cNvCxnSpPr/>
            <p:nvPr/>
          </p:nvCxnSpPr>
          <p:spPr bwMode="auto">
            <a:xfrm>
              <a:off x="4167625" y="3451621"/>
              <a:ext cx="496479" cy="23099"/>
            </a:xfrm>
            <a:prstGeom prst="line">
              <a:avLst/>
            </a:prstGeom>
            <a:solidFill>
              <a:srgbClr val="BFBFB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Box 26"/>
            <p:cNvSpPr txBox="1"/>
            <p:nvPr/>
          </p:nvSpPr>
          <p:spPr>
            <a:xfrm>
              <a:off x="2598998" y="3161065"/>
              <a:ext cx="1568627" cy="611859"/>
            </a:xfrm>
            <a:prstGeom prst="rect">
              <a:avLst/>
            </a:prstGeom>
            <a:noFill/>
          </p:spPr>
          <p:txBody>
            <a:bodyPr wrap="square" rtlCol="0">
              <a:spAutoFit/>
            </a:bodyPr>
            <a:lstStyle/>
            <a:p>
              <a:pPr algn="ctr" defTabSz="457131" eaLnBrk="1" fontAlgn="auto" hangingPunct="1">
                <a:spcBef>
                  <a:spcPts val="0"/>
                </a:spcBef>
                <a:spcAft>
                  <a:spcPts val="0"/>
                </a:spcAft>
              </a:pPr>
              <a:r>
                <a:rPr lang="en-US" sz="1688" dirty="0">
                  <a:solidFill>
                    <a:srgbClr val="00204E"/>
                  </a:solidFill>
                  <a:latin typeface="Helvetica Neue"/>
                </a:rPr>
                <a:t>Star Forming Systems</a:t>
              </a:r>
            </a:p>
          </p:txBody>
        </p:sp>
        <p:cxnSp>
          <p:nvCxnSpPr>
            <p:cNvPr id="28" name="Straight Connector 27"/>
            <p:cNvCxnSpPr/>
            <p:nvPr/>
          </p:nvCxnSpPr>
          <p:spPr bwMode="auto">
            <a:xfrm>
              <a:off x="1920240" y="3474720"/>
              <a:ext cx="715792" cy="6"/>
            </a:xfrm>
            <a:prstGeom prst="line">
              <a:avLst/>
            </a:prstGeom>
            <a:solidFill>
              <a:srgbClr val="BFBFB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29" name="Group 52"/>
          <p:cNvGrpSpPr/>
          <p:nvPr/>
        </p:nvGrpSpPr>
        <p:grpSpPr>
          <a:xfrm>
            <a:off x="4197331" y="4069756"/>
            <a:ext cx="3309762" cy="917234"/>
            <a:chOff x="4197315" y="4069782"/>
            <a:chExt cx="3309897" cy="917271"/>
          </a:xfrm>
        </p:grpSpPr>
        <p:pic>
          <p:nvPicPr>
            <p:cNvPr id="30" name="Picture 4"/>
            <p:cNvPicPr>
              <a:picLocks noChangeAspect="1" noChangeArrowheads="1"/>
            </p:cNvPicPr>
            <p:nvPr/>
          </p:nvPicPr>
          <p:blipFill>
            <a:blip r:embed="rId6" cstate="print"/>
            <a:srcRect l="14619" t="6091" r="6091" b="20711"/>
            <a:stretch>
              <a:fillRect/>
            </a:stretch>
          </p:blipFill>
          <p:spPr bwMode="auto">
            <a:xfrm>
              <a:off x="6513589" y="4069782"/>
              <a:ext cx="993623" cy="917271"/>
            </a:xfrm>
            <a:prstGeom prst="rect">
              <a:avLst/>
            </a:prstGeom>
            <a:noFill/>
            <a:ln w="9525">
              <a:solidFill>
                <a:schemeClr val="bg1"/>
              </a:solidFill>
              <a:miter lim="800000"/>
              <a:headEnd/>
              <a:tailEnd/>
            </a:ln>
          </p:spPr>
        </p:pic>
        <p:sp>
          <p:nvSpPr>
            <p:cNvPr id="31" name="TextBox 30"/>
            <p:cNvSpPr txBox="1"/>
            <p:nvPr/>
          </p:nvSpPr>
          <p:spPr>
            <a:xfrm>
              <a:off x="4779829" y="4097021"/>
              <a:ext cx="1095898" cy="611859"/>
            </a:xfrm>
            <a:prstGeom prst="rect">
              <a:avLst/>
            </a:prstGeom>
            <a:noFill/>
            <a:ln>
              <a:noFill/>
            </a:ln>
          </p:spPr>
          <p:txBody>
            <a:bodyPr wrap="square" rtlCol="0">
              <a:spAutoFit/>
            </a:bodyPr>
            <a:lstStyle/>
            <a:p>
              <a:pPr algn="ctr" defTabSz="457131" eaLnBrk="1" fontAlgn="auto" hangingPunct="1">
                <a:spcBef>
                  <a:spcPts val="0"/>
                </a:spcBef>
                <a:spcAft>
                  <a:spcPts val="0"/>
                </a:spcAft>
              </a:pPr>
              <a:r>
                <a:rPr lang="en-US" sz="1688" dirty="0">
                  <a:solidFill>
                    <a:srgbClr val="00204E"/>
                  </a:solidFill>
                  <a:latin typeface="Helvetica Neue"/>
                </a:rPr>
                <a:t>LMC </a:t>
              </a:r>
            </a:p>
            <a:p>
              <a:pPr algn="ctr" defTabSz="457131" eaLnBrk="1" fontAlgn="auto" hangingPunct="1">
                <a:spcBef>
                  <a:spcPts val="0"/>
                </a:spcBef>
                <a:spcAft>
                  <a:spcPts val="0"/>
                </a:spcAft>
              </a:pPr>
              <a:r>
                <a:rPr lang="en-US" sz="1688" dirty="0">
                  <a:solidFill>
                    <a:srgbClr val="00204E"/>
                  </a:solidFill>
                  <a:latin typeface="Helvetica Neue"/>
                </a:rPr>
                <a:t>Survey</a:t>
              </a:r>
            </a:p>
          </p:txBody>
        </p:sp>
        <p:cxnSp>
          <p:nvCxnSpPr>
            <p:cNvPr id="32" name="Straight Connector 31"/>
            <p:cNvCxnSpPr/>
            <p:nvPr/>
          </p:nvCxnSpPr>
          <p:spPr bwMode="auto">
            <a:xfrm>
              <a:off x="5875727" y="4480560"/>
              <a:ext cx="559558" cy="0"/>
            </a:xfrm>
            <a:prstGeom prst="line">
              <a:avLst/>
            </a:prstGeom>
            <a:solidFill>
              <a:srgbClr val="BFBFB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Connector 32"/>
            <p:cNvCxnSpPr/>
            <p:nvPr/>
          </p:nvCxnSpPr>
          <p:spPr bwMode="auto">
            <a:xfrm>
              <a:off x="4197315" y="4480560"/>
              <a:ext cx="592692" cy="0"/>
            </a:xfrm>
            <a:prstGeom prst="line">
              <a:avLst/>
            </a:prstGeom>
            <a:solidFill>
              <a:srgbClr val="BFBFB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4" name="Group 58"/>
          <p:cNvGrpSpPr/>
          <p:nvPr/>
        </p:nvGrpSpPr>
        <p:grpSpPr>
          <a:xfrm>
            <a:off x="3649711" y="813790"/>
            <a:ext cx="4017474" cy="892716"/>
            <a:chOff x="3649673" y="813683"/>
            <a:chExt cx="4017638" cy="892752"/>
          </a:xfrm>
        </p:grpSpPr>
        <p:pic>
          <p:nvPicPr>
            <p:cNvPr id="35" name="Picture 5"/>
            <p:cNvPicPr>
              <a:picLocks noChangeAspect="1" noChangeArrowheads="1"/>
            </p:cNvPicPr>
            <p:nvPr/>
          </p:nvPicPr>
          <p:blipFill>
            <a:blip r:embed="rId7" cstate="print"/>
            <a:srcRect/>
            <a:stretch>
              <a:fillRect/>
            </a:stretch>
          </p:blipFill>
          <p:spPr bwMode="auto">
            <a:xfrm>
              <a:off x="3649673" y="813683"/>
              <a:ext cx="1678105" cy="892752"/>
            </a:xfrm>
            <a:prstGeom prst="rect">
              <a:avLst/>
            </a:prstGeom>
            <a:noFill/>
            <a:ln w="19050">
              <a:solidFill>
                <a:schemeClr val="tx1"/>
              </a:solidFill>
              <a:miter lim="800000"/>
              <a:headEnd/>
              <a:tailEnd/>
            </a:ln>
          </p:spPr>
        </p:pic>
        <p:cxnSp>
          <p:nvCxnSpPr>
            <p:cNvPr id="36" name="Straight Connector 35"/>
            <p:cNvCxnSpPr/>
            <p:nvPr/>
          </p:nvCxnSpPr>
          <p:spPr bwMode="auto">
            <a:xfrm>
              <a:off x="7170500" y="1305410"/>
              <a:ext cx="496811" cy="0"/>
            </a:xfrm>
            <a:prstGeom prst="line">
              <a:avLst/>
            </a:prstGeom>
            <a:solidFill>
              <a:srgbClr val="BFBFB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a:off x="5450028" y="1305410"/>
              <a:ext cx="459606" cy="0"/>
            </a:xfrm>
            <a:prstGeom prst="line">
              <a:avLst/>
            </a:prstGeom>
            <a:solidFill>
              <a:srgbClr val="BFBFB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8" name="TextBox 37"/>
            <p:cNvSpPr txBox="1"/>
            <p:nvPr/>
          </p:nvSpPr>
          <p:spPr>
            <a:xfrm>
              <a:off x="5845120" y="1120744"/>
              <a:ext cx="1325380" cy="352098"/>
            </a:xfrm>
            <a:prstGeom prst="rect">
              <a:avLst/>
            </a:prstGeom>
            <a:noFill/>
          </p:spPr>
          <p:txBody>
            <a:bodyPr wrap="square" rtlCol="0">
              <a:spAutoFit/>
            </a:bodyPr>
            <a:lstStyle/>
            <a:p>
              <a:pPr algn="ctr" defTabSz="457131" eaLnBrk="1" fontAlgn="auto" hangingPunct="1">
                <a:spcBef>
                  <a:spcPts val="0"/>
                </a:spcBef>
                <a:spcAft>
                  <a:spcPts val="0"/>
                </a:spcAft>
              </a:pPr>
              <a:r>
                <a:rPr lang="en-US" sz="1688" dirty="0">
                  <a:solidFill>
                    <a:srgbClr val="00204E"/>
                  </a:solidFill>
                  <a:latin typeface="Helvetica Neue"/>
                </a:rPr>
                <a:t>Transients</a:t>
              </a:r>
            </a:p>
          </p:txBody>
        </p:sp>
      </p:grpSp>
      <p:grpSp>
        <p:nvGrpSpPr>
          <p:cNvPr id="39" name="Group 53"/>
          <p:cNvGrpSpPr/>
          <p:nvPr/>
        </p:nvGrpSpPr>
        <p:grpSpPr>
          <a:xfrm>
            <a:off x="5449993" y="3085058"/>
            <a:ext cx="2978080" cy="870760"/>
            <a:chOff x="5450028" y="3085042"/>
            <a:chExt cx="2978201" cy="870795"/>
          </a:xfrm>
        </p:grpSpPr>
        <p:pic>
          <p:nvPicPr>
            <p:cNvPr id="40" name="Picture 6"/>
            <p:cNvPicPr>
              <a:picLocks noChangeAspect="1" noChangeArrowheads="1"/>
            </p:cNvPicPr>
            <p:nvPr/>
          </p:nvPicPr>
          <p:blipFill>
            <a:blip r:embed="rId8" cstate="print"/>
            <a:srcRect/>
            <a:stretch>
              <a:fillRect/>
            </a:stretch>
          </p:blipFill>
          <p:spPr bwMode="auto">
            <a:xfrm>
              <a:off x="7507212" y="3085042"/>
              <a:ext cx="921017" cy="870795"/>
            </a:xfrm>
            <a:prstGeom prst="rect">
              <a:avLst/>
            </a:prstGeom>
            <a:noFill/>
            <a:ln w="9525">
              <a:solidFill>
                <a:schemeClr val="bg1"/>
              </a:solidFill>
              <a:miter lim="800000"/>
              <a:headEnd/>
              <a:tailEnd/>
            </a:ln>
          </p:spPr>
        </p:pic>
        <p:cxnSp>
          <p:nvCxnSpPr>
            <p:cNvPr id="41" name="Straight Connector 40"/>
            <p:cNvCxnSpPr/>
            <p:nvPr/>
          </p:nvCxnSpPr>
          <p:spPr bwMode="auto">
            <a:xfrm>
              <a:off x="6971625" y="3498105"/>
              <a:ext cx="447281" cy="22335"/>
            </a:xfrm>
            <a:prstGeom prst="line">
              <a:avLst/>
            </a:prstGeom>
            <a:solidFill>
              <a:srgbClr val="BFBFB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2" name="Straight Connector 41"/>
            <p:cNvCxnSpPr/>
            <p:nvPr/>
          </p:nvCxnSpPr>
          <p:spPr bwMode="auto">
            <a:xfrm>
              <a:off x="5450028" y="3520440"/>
              <a:ext cx="650521" cy="0"/>
            </a:xfrm>
            <a:prstGeom prst="line">
              <a:avLst/>
            </a:prstGeom>
            <a:solidFill>
              <a:srgbClr val="BFBFB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3" name="TextBox 42"/>
            <p:cNvSpPr txBox="1"/>
            <p:nvPr/>
          </p:nvSpPr>
          <p:spPr>
            <a:xfrm>
              <a:off x="5875727" y="3335774"/>
              <a:ext cx="1095898" cy="352098"/>
            </a:xfrm>
            <a:prstGeom prst="rect">
              <a:avLst/>
            </a:prstGeom>
            <a:noFill/>
          </p:spPr>
          <p:txBody>
            <a:bodyPr wrap="square" rtlCol="0">
              <a:spAutoFit/>
            </a:bodyPr>
            <a:lstStyle/>
            <a:p>
              <a:pPr algn="ctr" defTabSz="457131" eaLnBrk="1" fontAlgn="auto" hangingPunct="1">
                <a:spcBef>
                  <a:spcPts val="0"/>
                </a:spcBef>
                <a:spcAft>
                  <a:spcPts val="0"/>
                </a:spcAft>
              </a:pPr>
              <a:r>
                <a:rPr lang="en-US" sz="1688" dirty="0">
                  <a:solidFill>
                    <a:srgbClr val="00204E"/>
                  </a:solidFill>
                  <a:latin typeface="Helvetica Neue"/>
                </a:rPr>
                <a:t>    AGN</a:t>
              </a:r>
            </a:p>
          </p:txBody>
        </p:sp>
      </p:grpSp>
      <p:grpSp>
        <p:nvGrpSpPr>
          <p:cNvPr id="44" name="Group 54"/>
          <p:cNvGrpSpPr/>
          <p:nvPr/>
        </p:nvGrpSpPr>
        <p:grpSpPr>
          <a:xfrm>
            <a:off x="6971528" y="1902133"/>
            <a:ext cx="2133744" cy="822926"/>
            <a:chOff x="6971625" y="1902070"/>
            <a:chExt cx="2133831" cy="822960"/>
          </a:xfrm>
        </p:grpSpPr>
        <p:pic>
          <p:nvPicPr>
            <p:cNvPr id="45" name="Picture 7"/>
            <p:cNvPicPr>
              <a:picLocks noChangeAspect="1" noChangeArrowheads="1"/>
            </p:cNvPicPr>
            <p:nvPr/>
          </p:nvPicPr>
          <p:blipFill>
            <a:blip r:embed="rId9" cstate="print"/>
            <a:srcRect l="57662" t="6982" r="3117" b="10473"/>
            <a:stretch>
              <a:fillRect/>
            </a:stretch>
          </p:blipFill>
          <p:spPr bwMode="auto">
            <a:xfrm>
              <a:off x="8229600" y="1902070"/>
              <a:ext cx="875856" cy="822960"/>
            </a:xfrm>
            <a:prstGeom prst="rect">
              <a:avLst/>
            </a:prstGeom>
            <a:noFill/>
            <a:ln w="9525">
              <a:solidFill>
                <a:schemeClr val="bg1"/>
              </a:solidFill>
              <a:miter lim="800000"/>
              <a:headEnd/>
              <a:tailEnd/>
            </a:ln>
          </p:spPr>
        </p:pic>
        <p:sp>
          <p:nvSpPr>
            <p:cNvPr id="46" name="TextBox 45"/>
            <p:cNvSpPr txBox="1"/>
            <p:nvPr/>
          </p:nvSpPr>
          <p:spPr>
            <a:xfrm>
              <a:off x="7223760" y="2078699"/>
              <a:ext cx="1095898" cy="611859"/>
            </a:xfrm>
            <a:prstGeom prst="rect">
              <a:avLst/>
            </a:prstGeom>
            <a:noFill/>
          </p:spPr>
          <p:txBody>
            <a:bodyPr wrap="square" rtlCol="0">
              <a:spAutoFit/>
            </a:bodyPr>
            <a:lstStyle/>
            <a:p>
              <a:pPr algn="ctr" defTabSz="457131" eaLnBrk="1" fontAlgn="auto" hangingPunct="1">
                <a:spcBef>
                  <a:spcPts val="0"/>
                </a:spcBef>
                <a:spcAft>
                  <a:spcPts val="0"/>
                </a:spcAft>
              </a:pPr>
              <a:r>
                <a:rPr lang="en-US" sz="1688" dirty="0">
                  <a:solidFill>
                    <a:srgbClr val="00204E"/>
                  </a:solidFill>
                  <a:latin typeface="Helvetica Neue"/>
                </a:rPr>
                <a:t>Galaxy</a:t>
              </a:r>
            </a:p>
            <a:p>
              <a:pPr algn="ctr" defTabSz="457131" eaLnBrk="1" fontAlgn="auto" hangingPunct="1">
                <a:spcBef>
                  <a:spcPts val="0"/>
                </a:spcBef>
                <a:spcAft>
                  <a:spcPts val="0"/>
                </a:spcAft>
              </a:pPr>
              <a:r>
                <a:rPr lang="en-US" sz="1688" dirty="0">
                  <a:solidFill>
                    <a:srgbClr val="00204E"/>
                  </a:solidFill>
                  <a:latin typeface="Helvetica Neue"/>
                </a:rPr>
                <a:t>Clusters</a:t>
              </a:r>
            </a:p>
          </p:txBody>
        </p:sp>
        <p:cxnSp>
          <p:nvCxnSpPr>
            <p:cNvPr id="47" name="Straight Connector 46"/>
            <p:cNvCxnSpPr/>
            <p:nvPr/>
          </p:nvCxnSpPr>
          <p:spPr bwMode="auto">
            <a:xfrm>
              <a:off x="6971625" y="2388358"/>
              <a:ext cx="447281" cy="0"/>
            </a:xfrm>
            <a:prstGeom prst="line">
              <a:avLst/>
            </a:prstGeom>
            <a:solidFill>
              <a:srgbClr val="BFBFB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48" name="Group 57"/>
          <p:cNvGrpSpPr/>
          <p:nvPr/>
        </p:nvGrpSpPr>
        <p:grpSpPr>
          <a:xfrm>
            <a:off x="2207446" y="2018613"/>
            <a:ext cx="3812949" cy="995472"/>
            <a:chOff x="2207349" y="2018555"/>
            <a:chExt cx="3813104" cy="995513"/>
          </a:xfrm>
        </p:grpSpPr>
        <p:pic>
          <p:nvPicPr>
            <p:cNvPr id="49" name="Picture 8"/>
            <p:cNvPicPr>
              <a:picLocks noChangeArrowheads="1"/>
            </p:cNvPicPr>
            <p:nvPr/>
          </p:nvPicPr>
          <p:blipFill>
            <a:blip r:embed="rId10" cstate="print"/>
            <a:srcRect l="8677" t="3478" r="30764" b="10435"/>
            <a:stretch>
              <a:fillRect/>
            </a:stretch>
          </p:blipFill>
          <p:spPr bwMode="auto">
            <a:xfrm>
              <a:off x="2207349" y="2018555"/>
              <a:ext cx="1772529" cy="995513"/>
            </a:xfrm>
            <a:prstGeom prst="rect">
              <a:avLst/>
            </a:prstGeom>
            <a:noFill/>
            <a:ln w="19050">
              <a:solidFill>
                <a:schemeClr val="tx1"/>
              </a:solidFill>
              <a:miter lim="800000"/>
              <a:headEnd/>
              <a:tailEnd/>
            </a:ln>
          </p:spPr>
        </p:pic>
        <p:sp>
          <p:nvSpPr>
            <p:cNvPr id="50" name="TextBox 49"/>
            <p:cNvSpPr txBox="1"/>
            <p:nvPr/>
          </p:nvSpPr>
          <p:spPr>
            <a:xfrm>
              <a:off x="4197315" y="2194560"/>
              <a:ext cx="1568627" cy="611859"/>
            </a:xfrm>
            <a:prstGeom prst="rect">
              <a:avLst/>
            </a:prstGeom>
            <a:noFill/>
          </p:spPr>
          <p:txBody>
            <a:bodyPr wrap="square" rtlCol="0">
              <a:spAutoFit/>
            </a:bodyPr>
            <a:lstStyle/>
            <a:p>
              <a:pPr algn="ctr" defTabSz="457131" eaLnBrk="1" fontAlgn="auto" hangingPunct="1">
                <a:spcBef>
                  <a:spcPts val="0"/>
                </a:spcBef>
                <a:spcAft>
                  <a:spcPts val="0"/>
                </a:spcAft>
              </a:pPr>
              <a:r>
                <a:rPr lang="en-US" sz="1688" dirty="0" err="1">
                  <a:solidFill>
                    <a:srgbClr val="00204E"/>
                  </a:solidFill>
                  <a:latin typeface="Helvetica Neue"/>
                </a:rPr>
                <a:t>ExGal</a:t>
              </a:r>
              <a:endParaRPr lang="en-US" sz="1688" dirty="0">
                <a:solidFill>
                  <a:srgbClr val="00204E"/>
                </a:solidFill>
                <a:latin typeface="Helvetica Neue"/>
              </a:endParaRPr>
            </a:p>
            <a:p>
              <a:pPr algn="ctr" defTabSz="457131" eaLnBrk="1" fontAlgn="auto" hangingPunct="1">
                <a:spcBef>
                  <a:spcPts val="0"/>
                </a:spcBef>
                <a:spcAft>
                  <a:spcPts val="0"/>
                </a:spcAft>
              </a:pPr>
              <a:r>
                <a:rPr lang="en-US" sz="1688" dirty="0">
                  <a:solidFill>
                    <a:srgbClr val="00204E"/>
                  </a:solidFill>
                  <a:latin typeface="Helvetica Neue"/>
                </a:rPr>
                <a:t>Survey</a:t>
              </a:r>
            </a:p>
          </p:txBody>
        </p:sp>
        <p:cxnSp>
          <p:nvCxnSpPr>
            <p:cNvPr id="51" name="Straight Connector 50"/>
            <p:cNvCxnSpPr/>
            <p:nvPr/>
          </p:nvCxnSpPr>
          <p:spPr bwMode="auto">
            <a:xfrm>
              <a:off x="5450028" y="2468880"/>
              <a:ext cx="570425" cy="0"/>
            </a:xfrm>
            <a:prstGeom prst="line">
              <a:avLst/>
            </a:prstGeom>
            <a:solidFill>
              <a:srgbClr val="BFBFB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Connector 51"/>
            <p:cNvCxnSpPr/>
            <p:nvPr/>
          </p:nvCxnSpPr>
          <p:spPr bwMode="auto">
            <a:xfrm>
              <a:off x="4023360" y="2468880"/>
              <a:ext cx="470158" cy="0"/>
            </a:xfrm>
            <a:prstGeom prst="line">
              <a:avLst/>
            </a:prstGeom>
            <a:solidFill>
              <a:srgbClr val="BFBFB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53" name="TextBox 52"/>
          <p:cNvSpPr txBox="1"/>
          <p:nvPr/>
        </p:nvSpPr>
        <p:spPr>
          <a:xfrm rot="-2160000">
            <a:off x="2267153" y="3251732"/>
            <a:ext cx="5472973" cy="461665"/>
          </a:xfrm>
          <a:prstGeom prst="rect">
            <a:avLst/>
          </a:prstGeom>
          <a:noFill/>
        </p:spPr>
        <p:txBody>
          <a:bodyPr wrap="none" rtlCol="0">
            <a:spAutoFit/>
          </a:bodyPr>
          <a:lstStyle/>
          <a:p>
            <a:pPr defTabSz="457131" eaLnBrk="1" fontAlgn="auto" hangingPunct="1">
              <a:spcBef>
                <a:spcPts val="0"/>
              </a:spcBef>
              <a:spcAft>
                <a:spcPts val="0"/>
              </a:spcAft>
            </a:pPr>
            <a:r>
              <a:rPr lang="en-US" dirty="0">
                <a:solidFill>
                  <a:prstClr val="white"/>
                </a:solidFill>
                <a:effectLst>
                  <a:outerShdw blurRad="50800" dist="38100" dir="13500000" algn="br" rotWithShape="0">
                    <a:prstClr val="black">
                      <a:alpha val="40000"/>
                    </a:prstClr>
                  </a:outerShdw>
                </a:effectLst>
                <a:latin typeface="Helvetica Neue"/>
              </a:rPr>
              <a:t>Galactic</a:t>
            </a:r>
            <a:r>
              <a:rPr lang="en-US" dirty="0">
                <a:solidFill>
                  <a:prstClr val="white"/>
                </a:solidFill>
                <a:latin typeface="Helvetica Neue"/>
              </a:rPr>
              <a:t>                            Extragalactic</a:t>
            </a:r>
          </a:p>
        </p:txBody>
      </p:sp>
      <p:grpSp>
        <p:nvGrpSpPr>
          <p:cNvPr id="54" name="Group 55"/>
          <p:cNvGrpSpPr/>
          <p:nvPr/>
        </p:nvGrpSpPr>
        <p:grpSpPr>
          <a:xfrm>
            <a:off x="110156" y="705109"/>
            <a:ext cx="1649431" cy="1985479"/>
            <a:chOff x="109974" y="704998"/>
            <a:chExt cx="1649498" cy="1985560"/>
          </a:xfrm>
        </p:grpSpPr>
        <p:pic>
          <p:nvPicPr>
            <p:cNvPr id="55" name="Picture 10" descr="C:\Users\Rene1\Desktop\SIXe_LHC13fb-CTA_Comparison.png"/>
            <p:cNvPicPr>
              <a:picLocks noChangeAspect="1" noChangeArrowheads="1"/>
            </p:cNvPicPr>
            <p:nvPr/>
          </p:nvPicPr>
          <p:blipFill>
            <a:blip r:embed="rId11" cstate="print"/>
            <a:srcRect/>
            <a:stretch>
              <a:fillRect/>
            </a:stretch>
          </p:blipFill>
          <p:spPr bwMode="auto">
            <a:xfrm>
              <a:off x="109974" y="704998"/>
              <a:ext cx="1649498" cy="1313557"/>
            </a:xfrm>
            <a:prstGeom prst="rect">
              <a:avLst/>
            </a:prstGeom>
            <a:noFill/>
            <a:ln>
              <a:solidFill>
                <a:schemeClr val="bg1"/>
              </a:solidFill>
            </a:ln>
          </p:spPr>
        </p:pic>
        <p:sp>
          <p:nvSpPr>
            <p:cNvPr id="56" name="TextBox 55"/>
            <p:cNvSpPr txBox="1"/>
            <p:nvPr/>
          </p:nvSpPr>
          <p:spPr>
            <a:xfrm>
              <a:off x="109974" y="2078699"/>
              <a:ext cx="1568627" cy="611859"/>
            </a:xfrm>
            <a:prstGeom prst="rect">
              <a:avLst/>
            </a:prstGeom>
            <a:noFill/>
          </p:spPr>
          <p:txBody>
            <a:bodyPr wrap="square" rtlCol="0">
              <a:spAutoFit/>
            </a:bodyPr>
            <a:lstStyle/>
            <a:p>
              <a:pPr algn="ctr" defTabSz="457131" eaLnBrk="1" fontAlgn="auto" hangingPunct="1">
                <a:spcBef>
                  <a:spcPts val="0"/>
                </a:spcBef>
                <a:spcAft>
                  <a:spcPts val="0"/>
                </a:spcAft>
              </a:pPr>
              <a:r>
                <a:rPr lang="en-US" sz="1688" dirty="0">
                  <a:solidFill>
                    <a:srgbClr val="00204E"/>
                  </a:solidFill>
                  <a:latin typeface="Helvetica Neue"/>
                </a:rPr>
                <a:t>Dark Matter</a:t>
              </a:r>
            </a:p>
            <a:p>
              <a:pPr algn="ctr" defTabSz="457131" eaLnBrk="1" fontAlgn="auto" hangingPunct="1">
                <a:spcBef>
                  <a:spcPts val="0"/>
                </a:spcBef>
                <a:spcAft>
                  <a:spcPts val="0"/>
                </a:spcAft>
              </a:pPr>
              <a:r>
                <a:rPr lang="en-US" sz="1688" dirty="0" err="1">
                  <a:solidFill>
                    <a:srgbClr val="00204E"/>
                  </a:solidFill>
                  <a:latin typeface="Helvetica Neue"/>
                </a:rPr>
                <a:t>Programme</a:t>
              </a:r>
              <a:endParaRPr lang="en-US" sz="1688" dirty="0">
                <a:solidFill>
                  <a:srgbClr val="00204E"/>
                </a:solidFill>
                <a:latin typeface="Helvetica Neue"/>
              </a:endParaRPr>
            </a:p>
          </p:txBody>
        </p:sp>
      </p:grpSp>
      <p:sp>
        <p:nvSpPr>
          <p:cNvPr id="59" name="Slide Number Placeholder 1"/>
          <p:cNvSpPr>
            <a:spLocks noGrp="1"/>
          </p:cNvSpPr>
          <p:nvPr>
            <p:ph type="sldNum" idx="10"/>
          </p:nvPr>
        </p:nvSpPr>
        <p:spPr>
          <a:xfrm>
            <a:off x="8812195" y="6492875"/>
            <a:ext cx="331805" cy="365125"/>
          </a:xfrm>
        </p:spPr>
        <p:txBody>
          <a:bodyPr/>
          <a:lstStyle/>
          <a:p>
            <a:pPr algn="r"/>
            <a:fld id="{666BFC98-CD81-7442-A2B2-CE86327E8BE0}" type="slidenum">
              <a:rPr lang="fr-FR">
                <a:solidFill>
                  <a:srgbClr val="00204E">
                    <a:tint val="75000"/>
                  </a:srgbClr>
                </a:solidFill>
              </a:rPr>
              <a:pPr algn="r"/>
              <a:t>25</a:t>
            </a:fld>
            <a:endParaRPr lang="fr-FR" dirty="0">
              <a:solidFill>
                <a:srgbClr val="00204E">
                  <a:tint val="75000"/>
                </a:srgbClr>
              </a:solidFill>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6791" y="5405947"/>
            <a:ext cx="1934126" cy="1197621"/>
          </a:xfrm>
          <a:prstGeom prst="rect">
            <a:avLst/>
          </a:prstGeom>
        </p:spPr>
      </p:pic>
      <p:sp>
        <p:nvSpPr>
          <p:cNvPr id="57" name="Title 1"/>
          <p:cNvSpPr>
            <a:spLocks noGrp="1"/>
          </p:cNvSpPr>
          <p:nvPr>
            <p:ph type="title"/>
          </p:nvPr>
        </p:nvSpPr>
        <p:spPr>
          <a:xfrm>
            <a:off x="251520" y="-21114"/>
            <a:ext cx="8760761" cy="780718"/>
          </a:xfrm>
        </p:spPr>
        <p:txBody>
          <a:bodyPr>
            <a:normAutofit fontScale="90000"/>
          </a:bodyPr>
          <a:lstStyle/>
          <a:p>
            <a:r>
              <a:rPr lang="en-GB" sz="2800" b="1" dirty="0" smtClean="0">
                <a:solidFill>
                  <a:srgbClr val="FF0000"/>
                </a:solidFill>
                <a:latin typeface="Gill Sans"/>
                <a:ea typeface="ＭＳ Ｐゴシック" pitchFamily="-65" charset="-128"/>
                <a:cs typeface="Gill Sans"/>
              </a:rPr>
              <a:t>Addressing new </a:t>
            </a:r>
            <a:r>
              <a:rPr lang="en-GB" dirty="0">
                <a:solidFill>
                  <a:srgbClr val="FF0000"/>
                </a:solidFill>
                <a:latin typeface="Gill Sans"/>
                <a:ea typeface="ＭＳ Ｐゴシック" pitchFamily="-65" charset="-128"/>
                <a:cs typeface="Gill Sans"/>
              </a:rPr>
              <a:t>q</a:t>
            </a:r>
            <a:r>
              <a:rPr lang="en-GB" sz="2800" b="1" dirty="0" smtClean="0">
                <a:solidFill>
                  <a:srgbClr val="FF0000"/>
                </a:solidFill>
                <a:latin typeface="Gill Sans"/>
                <a:ea typeface="ＭＳ Ｐゴシック" pitchFamily="-65" charset="-128"/>
                <a:cs typeface="Gill Sans"/>
              </a:rPr>
              <a:t>uestions: CTA Key Science Projects</a:t>
            </a:r>
            <a:endParaRPr lang="en-US" sz="2800" dirty="0"/>
          </a:p>
        </p:txBody>
      </p:sp>
    </p:spTree>
    <p:extLst>
      <p:ext uri="{BB962C8B-B14F-4D97-AF65-F5344CB8AC3E}">
        <p14:creationId xmlns:p14="http://schemas.microsoft.com/office/powerpoint/2010/main" val="143608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ssolve">
                                      <p:cBhvr>
                                        <p:cTn id="23" dur="500"/>
                                        <p:tgtEl>
                                          <p:spTgt spid="24"/>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dissolve">
                                      <p:cBhvr>
                                        <p:cTn id="27" dur="500"/>
                                        <p:tgtEl>
                                          <p:spTgt spid="39"/>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dissolve">
                                      <p:cBhvr>
                                        <p:cTn id="31" dur="500"/>
                                        <p:tgtEl>
                                          <p:spTgt spid="48"/>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dissolve">
                                      <p:cBhvr>
                                        <p:cTn id="35" dur="500"/>
                                        <p:tgtEl>
                                          <p:spTgt spid="44"/>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dissolve">
                                      <p:cBhvr>
                                        <p:cTn id="39" dur="500"/>
                                        <p:tgtEl>
                                          <p:spTgt spid="34"/>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dissolve">
                                      <p:cBhvr>
                                        <p:cTn id="4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p:nvPr>
            <p:extLst/>
          </p:nvPr>
        </p:nvGraphicFramePr>
        <p:xfrm>
          <a:off x="478253" y="1439658"/>
          <a:ext cx="8501866" cy="523372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5436137" y="2464476"/>
            <a:ext cx="1826141" cy="461665"/>
          </a:xfrm>
          <a:prstGeom prst="rect">
            <a:avLst/>
          </a:prstGeom>
          <a:noFill/>
        </p:spPr>
        <p:txBody>
          <a:bodyPr wrap="none" rtlCol="0">
            <a:spAutoFit/>
          </a:bodyPr>
          <a:lstStyle/>
          <a:p>
            <a:pPr defTabSz="914355" eaLnBrk="1" fontAlgn="auto" hangingPunct="1">
              <a:spcBef>
                <a:spcPts val="0"/>
              </a:spcBef>
              <a:spcAft>
                <a:spcPts val="0"/>
              </a:spcAft>
              <a:defRPr/>
            </a:pPr>
            <a:r>
              <a:rPr lang="en-US" b="1" kern="0" dirty="0">
                <a:solidFill>
                  <a:sysClr val="windowText" lastClr="000000"/>
                </a:solidFill>
                <a:latin typeface="Calibri"/>
              </a:rPr>
              <a:t>Community*</a:t>
            </a:r>
          </a:p>
        </p:txBody>
      </p:sp>
      <p:sp>
        <p:nvSpPr>
          <p:cNvPr id="14" name="TextBox 13"/>
          <p:cNvSpPr txBox="1"/>
          <p:nvPr/>
        </p:nvSpPr>
        <p:spPr>
          <a:xfrm>
            <a:off x="2021357" y="4329983"/>
            <a:ext cx="2244525" cy="461665"/>
          </a:xfrm>
          <a:prstGeom prst="rect">
            <a:avLst/>
          </a:prstGeom>
          <a:noFill/>
        </p:spPr>
        <p:txBody>
          <a:bodyPr wrap="none" rtlCol="0">
            <a:spAutoFit/>
          </a:bodyPr>
          <a:lstStyle/>
          <a:p>
            <a:pPr defTabSz="914355" eaLnBrk="1" fontAlgn="auto" hangingPunct="1">
              <a:spcBef>
                <a:spcPts val="0"/>
              </a:spcBef>
              <a:spcAft>
                <a:spcPts val="0"/>
              </a:spcAft>
              <a:defRPr/>
            </a:pPr>
            <a:r>
              <a:rPr lang="en-US" b="1" kern="0" smtClean="0">
                <a:solidFill>
                  <a:sysClr val="windowText" lastClr="000000"/>
                </a:solidFill>
                <a:latin typeface="Calibri"/>
              </a:rPr>
              <a:t>CTA Consortium</a:t>
            </a:r>
            <a:endParaRPr lang="en-US" b="1" kern="0" dirty="0">
              <a:solidFill>
                <a:sysClr val="windowText" lastClr="000000"/>
              </a:solidFill>
              <a:latin typeface="Calibri"/>
            </a:endParaRPr>
          </a:p>
        </p:txBody>
      </p:sp>
      <p:sp>
        <p:nvSpPr>
          <p:cNvPr id="15" name="TextBox 14"/>
          <p:cNvSpPr txBox="1"/>
          <p:nvPr/>
        </p:nvSpPr>
        <p:spPr>
          <a:xfrm rot="1019335">
            <a:off x="2378161" y="3389075"/>
            <a:ext cx="4096222" cy="646331"/>
          </a:xfrm>
          <a:prstGeom prst="rect">
            <a:avLst/>
          </a:prstGeom>
          <a:solidFill>
            <a:srgbClr val="FFFF00"/>
          </a:solidFill>
          <a:effectLst>
            <a:outerShdw blurRad="127000" dist="127000" dir="2700000" algn="tl" rotWithShape="0">
              <a:srgbClr val="000000">
                <a:alpha val="43000"/>
              </a:srgbClr>
            </a:outerShdw>
          </a:effectLst>
        </p:spPr>
        <p:txBody>
          <a:bodyPr wrap="square" rtlCol="0">
            <a:spAutoFit/>
          </a:bodyPr>
          <a:lstStyle/>
          <a:p>
            <a:pPr algn="ctr" defTabSz="914355" eaLnBrk="1" fontAlgn="auto" hangingPunct="1">
              <a:spcBef>
                <a:spcPts val="0"/>
              </a:spcBef>
              <a:spcAft>
                <a:spcPts val="0"/>
              </a:spcAft>
              <a:defRPr/>
            </a:pPr>
            <a:r>
              <a:rPr lang="en-US" sz="1800" kern="0" dirty="0">
                <a:solidFill>
                  <a:sysClr val="windowText" lastClr="000000"/>
                </a:solidFill>
                <a:latin typeface="Calibri"/>
              </a:rPr>
              <a:t>All CTA data will be fully open</a:t>
            </a:r>
          </a:p>
          <a:p>
            <a:pPr algn="ctr" defTabSz="914355" eaLnBrk="1" fontAlgn="auto" hangingPunct="1">
              <a:spcBef>
                <a:spcPts val="0"/>
              </a:spcBef>
              <a:spcAft>
                <a:spcPts val="0"/>
              </a:spcAft>
              <a:defRPr/>
            </a:pPr>
            <a:r>
              <a:rPr lang="en-US" sz="1800" kern="0" dirty="0">
                <a:solidFill>
                  <a:sysClr val="windowText" lastClr="000000"/>
                </a:solidFill>
                <a:latin typeface="Calibri"/>
              </a:rPr>
              <a:t>after a proprietary period</a:t>
            </a:r>
          </a:p>
        </p:txBody>
      </p:sp>
      <p:sp>
        <p:nvSpPr>
          <p:cNvPr id="9" name="TextBox 8"/>
          <p:cNvSpPr txBox="1"/>
          <p:nvPr/>
        </p:nvSpPr>
        <p:spPr>
          <a:xfrm>
            <a:off x="1806977" y="4811512"/>
            <a:ext cx="2764731" cy="461665"/>
          </a:xfrm>
          <a:prstGeom prst="rect">
            <a:avLst/>
          </a:prstGeom>
          <a:noFill/>
        </p:spPr>
        <p:txBody>
          <a:bodyPr wrap="none" rtlCol="0">
            <a:spAutoFit/>
          </a:bodyPr>
          <a:lstStyle/>
          <a:p>
            <a:pPr defTabSz="457200" eaLnBrk="1" fontAlgn="auto" hangingPunct="1">
              <a:spcBef>
                <a:spcPts val="0"/>
              </a:spcBef>
              <a:spcAft>
                <a:spcPts val="0"/>
              </a:spcAft>
            </a:pPr>
            <a:r>
              <a:rPr lang="en-US" b="1" dirty="0">
                <a:solidFill>
                  <a:srgbClr val="00204E"/>
                </a:solidFill>
                <a:latin typeface="Calibri"/>
              </a:rPr>
              <a:t>Key Science Projects</a:t>
            </a:r>
          </a:p>
        </p:txBody>
      </p:sp>
      <p:sp>
        <p:nvSpPr>
          <p:cNvPr id="2" name="TextBox 1"/>
          <p:cNvSpPr txBox="1"/>
          <p:nvPr/>
        </p:nvSpPr>
        <p:spPr>
          <a:xfrm>
            <a:off x="931083" y="6545116"/>
            <a:ext cx="6936707" cy="287130"/>
          </a:xfrm>
          <a:prstGeom prst="rect">
            <a:avLst/>
          </a:prstGeom>
          <a:noFill/>
        </p:spPr>
        <p:txBody>
          <a:bodyPr wrap="none" rtlCol="0">
            <a:spAutoFit/>
          </a:bodyPr>
          <a:lstStyle/>
          <a:p>
            <a:pPr defTabSz="457200" eaLnBrk="1" fontAlgn="auto" hangingPunct="1">
              <a:spcBef>
                <a:spcPts val="0"/>
              </a:spcBef>
              <a:spcAft>
                <a:spcPts val="0"/>
              </a:spcAft>
            </a:pPr>
            <a:r>
              <a:rPr lang="en-US" sz="1266" b="1" dirty="0">
                <a:solidFill>
                  <a:srgbClr val="00204E"/>
                </a:solidFill>
                <a:latin typeface="Calibri"/>
              </a:rPr>
              <a:t>*of scientists from nations contributing to CTA construction and </a:t>
            </a:r>
            <a:r>
              <a:rPr lang="en-US" sz="1266" b="1" dirty="0" smtClean="0">
                <a:solidFill>
                  <a:srgbClr val="00204E"/>
                </a:solidFill>
                <a:latin typeface="Calibri"/>
              </a:rPr>
              <a:t>operations and from site </a:t>
            </a:r>
            <a:r>
              <a:rPr lang="en-US" sz="1266" b="1" smtClean="0">
                <a:solidFill>
                  <a:srgbClr val="00204E"/>
                </a:solidFill>
                <a:latin typeface="Calibri"/>
              </a:rPr>
              <a:t>host nations</a:t>
            </a:r>
            <a:endParaRPr lang="en-US" sz="1266" b="1" dirty="0">
              <a:solidFill>
                <a:srgbClr val="00204E"/>
              </a:solidFill>
              <a:latin typeface="Calibri"/>
            </a:endParaRPr>
          </a:p>
        </p:txBody>
      </p:sp>
      <p:sp>
        <p:nvSpPr>
          <p:cNvPr id="3" name="Title 2"/>
          <p:cNvSpPr>
            <a:spLocks noGrp="1"/>
          </p:cNvSpPr>
          <p:nvPr>
            <p:ph type="title"/>
          </p:nvPr>
        </p:nvSpPr>
        <p:spPr/>
        <p:txBody>
          <a:bodyPr/>
          <a:lstStyle/>
          <a:p>
            <a:r>
              <a:rPr lang="en-US" dirty="0" smtClean="0"/>
              <a:t>Time Allocation &amp; Community Access</a:t>
            </a:r>
            <a:endParaRPr lang="en-US" dirty="0"/>
          </a:p>
        </p:txBody>
      </p:sp>
      <p:sp>
        <p:nvSpPr>
          <p:cNvPr id="11" name="Slide Number Placeholder 1"/>
          <p:cNvSpPr>
            <a:spLocks noGrp="1"/>
          </p:cNvSpPr>
          <p:nvPr>
            <p:ph type="sldNum" sz="quarter" idx="12"/>
          </p:nvPr>
        </p:nvSpPr>
        <p:spPr/>
        <p:txBody>
          <a:bodyPr/>
          <a:lstStyle/>
          <a:p>
            <a:fld id="{CE1F3DA1-03A8-754A-9497-2DFF305D4E15}" type="slidenum">
              <a:rPr lang="fr-FR">
                <a:solidFill>
                  <a:srgbClr val="00204E">
                    <a:tint val="75000"/>
                  </a:srgbClr>
                </a:solidFill>
              </a:rPr>
              <a:pPr/>
              <a:t>26</a:t>
            </a:fld>
            <a:endParaRPr lang="fr-FR" dirty="0">
              <a:solidFill>
                <a:srgbClr val="00204E">
                  <a:tint val="75000"/>
                </a:srgbClr>
              </a:solidFill>
            </a:endParaRPr>
          </a:p>
        </p:txBody>
      </p:sp>
    </p:spTree>
    <p:extLst>
      <p:ext uri="{BB962C8B-B14F-4D97-AF65-F5344CB8AC3E}">
        <p14:creationId xmlns:p14="http://schemas.microsoft.com/office/powerpoint/2010/main" val="164917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07504" y="152400"/>
            <a:ext cx="8928992" cy="45878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ＭＳ Ｐゴシック" charset="0"/>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5pPr>
            <a:lvl6pPr marL="4572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6pPr>
            <a:lvl7pPr marL="9144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7pPr>
            <a:lvl8pPr marL="13716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8pPr>
            <a:lvl9pPr marL="18288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9pPr>
          </a:lstStyle>
          <a:p>
            <a:pPr eaLnBrk="1" hangingPunct="1">
              <a:buClr>
                <a:srgbClr val="FF5050"/>
              </a:buClr>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smtClean="0">
                <a:solidFill>
                  <a:srgbClr val="FF0000"/>
                </a:solidFill>
                <a:latin typeface="Gill Sans"/>
                <a:ea typeface="ＭＳ Ｐゴシック" pitchFamily="-65" charset="-128"/>
                <a:cs typeface="Gill Sans"/>
              </a:rPr>
              <a:t>Summary</a:t>
            </a:r>
            <a:endParaRPr lang="en-GB" sz="2800" b="1" dirty="0">
              <a:solidFill>
                <a:srgbClr val="FF0000"/>
              </a:solidFill>
              <a:latin typeface="Gill Sans"/>
              <a:ea typeface="ＭＳ Ｐゴシック" pitchFamily="-65" charset="-128"/>
              <a:cs typeface="Gill Sans"/>
            </a:endParaRPr>
          </a:p>
        </p:txBody>
      </p:sp>
      <p:sp>
        <p:nvSpPr>
          <p:cNvPr id="5" name="TextBox 2"/>
          <p:cNvSpPr txBox="1">
            <a:spLocks noChangeArrowheads="1"/>
          </p:cNvSpPr>
          <p:nvPr/>
        </p:nvSpPr>
        <p:spPr bwMode="auto">
          <a:xfrm>
            <a:off x="107504" y="2814670"/>
            <a:ext cx="8943975" cy="2529923"/>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a:prstTxWarp prst="textNoShape">
              <a:avLst/>
            </a:prstTxWarp>
            <a:spAutoFit/>
          </a:bodyPr>
          <a:lstStyle/>
          <a:p>
            <a:pPr marL="160337" indent="-342900" defTabSz="449263">
              <a:lnSpc>
                <a:spcPct val="110000"/>
              </a:lnSpc>
              <a:buClr>
                <a:srgbClr val="000000"/>
              </a:buClr>
              <a:buSzPct val="10000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dirty="0" err="1" smtClean="0">
                <a:solidFill>
                  <a:srgbClr val="000000"/>
                </a:solidFill>
                <a:latin typeface="Gill Sans"/>
                <a:cs typeface="Gill Sans"/>
                <a:sym typeface="Comic Sans MS" pitchFamily="-65" charset="0"/>
              </a:rPr>
              <a:t>TeV</a:t>
            </a:r>
            <a:r>
              <a:rPr lang="en-US" dirty="0" smtClean="0">
                <a:solidFill>
                  <a:srgbClr val="000000"/>
                </a:solidFill>
                <a:latin typeface="Gill Sans"/>
                <a:cs typeface="Gill Sans"/>
                <a:sym typeface="Comic Sans MS" pitchFamily="-65" charset="0"/>
              </a:rPr>
              <a:t> gamma-ray astronomy is rich with results, but is far from reaching its full potential.</a:t>
            </a:r>
          </a:p>
          <a:p>
            <a:pPr marL="160337" indent="-342900" defTabSz="449263">
              <a:lnSpc>
                <a:spcPct val="110000"/>
              </a:lnSpc>
              <a:buClr>
                <a:srgbClr val="000000"/>
              </a:buClr>
              <a:buSzPct val="10000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dirty="0">
                <a:solidFill>
                  <a:srgbClr val="000000"/>
                </a:solidFill>
                <a:latin typeface="Gill Sans"/>
                <a:cs typeface="Gill Sans"/>
                <a:sym typeface="Comic Sans MS" pitchFamily="-65" charset="0"/>
              </a:rPr>
              <a:t>G</a:t>
            </a:r>
            <a:r>
              <a:rPr lang="en-US" dirty="0" smtClean="0">
                <a:solidFill>
                  <a:srgbClr val="000000"/>
                </a:solidFill>
                <a:latin typeface="Gill Sans"/>
                <a:cs typeface="Gill Sans"/>
                <a:sym typeface="Comic Sans MS" pitchFamily="-65" charset="0"/>
              </a:rPr>
              <a:t>reat progress has been made on many of the original questions.</a:t>
            </a:r>
          </a:p>
          <a:p>
            <a:pPr marL="160337" indent="-342900" defTabSz="449263">
              <a:lnSpc>
                <a:spcPct val="110000"/>
              </a:lnSpc>
              <a:buClr>
                <a:srgbClr val="000000"/>
              </a:buClr>
              <a:buSzPct val="10000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dirty="0" smtClean="0">
                <a:solidFill>
                  <a:srgbClr val="000000"/>
                </a:solidFill>
                <a:latin typeface="Gill Sans"/>
                <a:cs typeface="Gill Sans"/>
                <a:sym typeface="Comic Sans MS" pitchFamily="-65" charset="0"/>
              </a:rPr>
              <a:t>The answers lead to new (and interesting) questions!</a:t>
            </a:r>
          </a:p>
          <a:p>
            <a:pPr marL="160337" indent="-342900" defTabSz="449263">
              <a:lnSpc>
                <a:spcPct val="110000"/>
              </a:lnSpc>
              <a:buClr>
                <a:srgbClr val="000000"/>
              </a:buClr>
              <a:buSzPct val="10000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dirty="0" smtClean="0">
                <a:solidFill>
                  <a:srgbClr val="000000"/>
                </a:solidFill>
                <a:latin typeface="Gill Sans"/>
                <a:cs typeface="Gill Sans"/>
                <a:sym typeface="Comic Sans MS" pitchFamily="-65" charset="0"/>
              </a:rPr>
              <a:t>See Brian </a:t>
            </a:r>
            <a:r>
              <a:rPr lang="en-US" dirty="0" err="1" smtClean="0">
                <a:solidFill>
                  <a:srgbClr val="000000"/>
                </a:solidFill>
                <a:latin typeface="Gill Sans"/>
                <a:cs typeface="Gill Sans"/>
                <a:sym typeface="Comic Sans MS" pitchFamily="-65" charset="0"/>
              </a:rPr>
              <a:t>Humensky’s</a:t>
            </a:r>
            <a:r>
              <a:rPr lang="en-US" dirty="0" smtClean="0">
                <a:solidFill>
                  <a:srgbClr val="000000"/>
                </a:solidFill>
                <a:latin typeface="Gill Sans"/>
                <a:cs typeface="Gill Sans"/>
                <a:sym typeface="Comic Sans MS" pitchFamily="-65" charset="0"/>
              </a:rPr>
              <a:t> talk at this meeting for prospects for gamma-ray searches for astrophysical neutrino counterparts.</a:t>
            </a:r>
            <a:endParaRPr lang="en-US" dirty="0">
              <a:solidFill>
                <a:srgbClr val="000000"/>
              </a:solidFill>
              <a:latin typeface="Gill Sans"/>
              <a:cs typeface="Gill Sans"/>
              <a:sym typeface="Comic Sans MS" pitchFamily="-65" charset="0"/>
            </a:endParaRPr>
          </a:p>
        </p:txBody>
      </p:sp>
      <p:sp>
        <p:nvSpPr>
          <p:cNvPr id="7" name="TextBox 2"/>
          <p:cNvSpPr txBox="1">
            <a:spLocks noChangeArrowheads="1"/>
          </p:cNvSpPr>
          <p:nvPr/>
        </p:nvSpPr>
        <p:spPr bwMode="auto">
          <a:xfrm>
            <a:off x="107504" y="764704"/>
            <a:ext cx="8943975" cy="1649682"/>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a:prstTxWarp prst="textNoShape">
              <a:avLst/>
            </a:prstTxWarp>
            <a:spAutoFit/>
          </a:bodyPr>
          <a:lstStyle/>
          <a:p>
            <a:pPr marL="274637" lvl="1" defTabSz="449263">
              <a:lnSpc>
                <a:spcPct val="110000"/>
              </a:lnSpc>
              <a:buClr>
                <a:srgbClr val="000000"/>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2300" dirty="0" smtClean="0">
                <a:solidFill>
                  <a:srgbClr val="000000"/>
                </a:solidFill>
                <a:latin typeface="Gill Sans"/>
                <a:cs typeface="Gill Sans"/>
                <a:sym typeface="Comic Sans MS" pitchFamily="-65" charset="0"/>
              </a:rPr>
              <a:t>“Your </a:t>
            </a:r>
            <a:r>
              <a:rPr lang="en-US" sz="2300" dirty="0">
                <a:solidFill>
                  <a:srgbClr val="000000"/>
                </a:solidFill>
                <a:latin typeface="Gill Sans"/>
                <a:cs typeface="Gill Sans"/>
                <a:sym typeface="Comic Sans MS" pitchFamily="-65" charset="0"/>
              </a:rPr>
              <a:t>talk should be presented as a compact </a:t>
            </a:r>
            <a:r>
              <a:rPr lang="en-US" sz="2300" dirty="0" smtClean="0">
                <a:solidFill>
                  <a:srgbClr val="000000"/>
                </a:solidFill>
                <a:latin typeface="Gill Sans"/>
                <a:cs typeface="Gill Sans"/>
                <a:sym typeface="Comic Sans MS" pitchFamily="-65" charset="0"/>
              </a:rPr>
              <a:t>presentation </a:t>
            </a:r>
            <a:r>
              <a:rPr lang="en-US" sz="2300" dirty="0">
                <a:solidFill>
                  <a:srgbClr val="000000"/>
                </a:solidFill>
                <a:latin typeface="Gill Sans"/>
                <a:cs typeface="Gill Sans"/>
                <a:sym typeface="Comic Sans MS" pitchFamily="-65" charset="0"/>
              </a:rPr>
              <a:t>of </a:t>
            </a:r>
            <a:endParaRPr lang="en-US" sz="2300" dirty="0" smtClean="0">
              <a:solidFill>
                <a:srgbClr val="000000"/>
              </a:solidFill>
              <a:latin typeface="Gill Sans"/>
              <a:cs typeface="Gill Sans"/>
              <a:sym typeface="Comic Sans MS" pitchFamily="-65" charset="0"/>
            </a:endParaRPr>
          </a:p>
          <a:p>
            <a:pPr marL="274637" lvl="1" defTabSz="449263">
              <a:lnSpc>
                <a:spcPct val="110000"/>
              </a:lnSpc>
              <a:buClr>
                <a:srgbClr val="000000"/>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2300" b="1" dirty="0" smtClean="0">
                <a:solidFill>
                  <a:srgbClr val="000000"/>
                </a:solidFill>
                <a:latin typeface="Gill Sans"/>
                <a:cs typeface="Gill Sans"/>
                <a:sym typeface="Comic Sans MS" pitchFamily="-65" charset="0"/>
              </a:rPr>
              <a:t>recent </a:t>
            </a:r>
            <a:r>
              <a:rPr lang="en-US" sz="2300" b="1" dirty="0">
                <a:solidFill>
                  <a:srgbClr val="000000"/>
                </a:solidFill>
                <a:latin typeface="Gill Sans"/>
                <a:cs typeface="Gill Sans"/>
                <a:sym typeface="Comic Sans MS" pitchFamily="-65" charset="0"/>
              </a:rPr>
              <a:t>results </a:t>
            </a:r>
            <a:r>
              <a:rPr lang="en-US" sz="2300" dirty="0">
                <a:solidFill>
                  <a:srgbClr val="000000"/>
                </a:solidFill>
                <a:latin typeface="Gill Sans"/>
                <a:cs typeface="Gill Sans"/>
                <a:sym typeface="Comic Sans MS" pitchFamily="-65" charset="0"/>
              </a:rPr>
              <a:t>and </a:t>
            </a:r>
            <a:r>
              <a:rPr lang="en-US" sz="2300" b="1" dirty="0">
                <a:solidFill>
                  <a:srgbClr val="000000"/>
                </a:solidFill>
                <a:latin typeface="Gill Sans"/>
                <a:cs typeface="Gill Sans"/>
                <a:sym typeface="Comic Sans MS" pitchFamily="-65" charset="0"/>
              </a:rPr>
              <a:t>major open questions </a:t>
            </a:r>
            <a:r>
              <a:rPr lang="en-US" sz="2300" dirty="0">
                <a:solidFill>
                  <a:srgbClr val="000000"/>
                </a:solidFill>
                <a:latin typeface="Gill Sans"/>
                <a:cs typeface="Gill Sans"/>
                <a:sym typeface="Comic Sans MS" pitchFamily="-65" charset="0"/>
              </a:rPr>
              <a:t>persisting in the field, with an emphasis on </a:t>
            </a:r>
            <a:r>
              <a:rPr lang="en-US" sz="2300" b="1" dirty="0">
                <a:solidFill>
                  <a:srgbClr val="000000"/>
                </a:solidFill>
                <a:latin typeface="Gill Sans"/>
                <a:cs typeface="Gill Sans"/>
                <a:sym typeface="Comic Sans MS" pitchFamily="-65" charset="0"/>
              </a:rPr>
              <a:t>what can be done </a:t>
            </a:r>
            <a:r>
              <a:rPr lang="en-US" sz="2300" dirty="0">
                <a:solidFill>
                  <a:srgbClr val="000000"/>
                </a:solidFill>
                <a:latin typeface="Gill Sans"/>
                <a:cs typeface="Gill Sans"/>
                <a:sym typeface="Comic Sans MS" pitchFamily="-65" charset="0"/>
              </a:rPr>
              <a:t>in the coming </a:t>
            </a:r>
            <a:r>
              <a:rPr lang="en-US" sz="2300" dirty="0" smtClean="0">
                <a:solidFill>
                  <a:srgbClr val="000000"/>
                </a:solidFill>
                <a:latin typeface="Gill Sans"/>
                <a:cs typeface="Gill Sans"/>
                <a:sym typeface="Comic Sans MS" pitchFamily="-65" charset="0"/>
              </a:rPr>
              <a:t>decade -experimentally</a:t>
            </a:r>
            <a:r>
              <a:rPr lang="en-US" sz="2300" dirty="0">
                <a:solidFill>
                  <a:srgbClr val="000000"/>
                </a:solidFill>
                <a:latin typeface="Gill Sans"/>
                <a:cs typeface="Gill Sans"/>
                <a:sym typeface="Comic Sans MS" pitchFamily="-65" charset="0"/>
              </a:rPr>
              <a:t>, theoretically or </a:t>
            </a:r>
            <a:r>
              <a:rPr lang="en-US" sz="2300" dirty="0" smtClean="0">
                <a:solidFill>
                  <a:srgbClr val="000000"/>
                </a:solidFill>
                <a:latin typeface="Gill Sans"/>
                <a:cs typeface="Gill Sans"/>
                <a:sym typeface="Comic Sans MS" pitchFamily="-65" charset="0"/>
              </a:rPr>
              <a:t>both - to </a:t>
            </a:r>
            <a:r>
              <a:rPr lang="en-US" sz="2300" dirty="0">
                <a:solidFill>
                  <a:srgbClr val="000000"/>
                </a:solidFill>
                <a:latin typeface="Gill Sans"/>
                <a:cs typeface="Gill Sans"/>
                <a:sym typeface="Comic Sans MS" pitchFamily="-65" charset="0"/>
              </a:rPr>
              <a:t>resolve these questions</a:t>
            </a:r>
            <a:r>
              <a:rPr lang="en-US" sz="2300" dirty="0" smtClean="0">
                <a:solidFill>
                  <a:srgbClr val="000000"/>
                </a:solidFill>
                <a:latin typeface="Gill Sans"/>
                <a:cs typeface="Gill Sans"/>
                <a:sym typeface="Comic Sans MS" pitchFamily="-65" charset="0"/>
              </a:rPr>
              <a:t>.”</a:t>
            </a:r>
            <a:endParaRPr lang="en-US" sz="2300" dirty="0">
              <a:solidFill>
                <a:srgbClr val="000000"/>
              </a:solidFill>
              <a:latin typeface="Gill Sans"/>
              <a:cs typeface="Gill Sans"/>
              <a:sym typeface="Comic Sans MS" pitchFamily="-65" charset="0"/>
            </a:endParaRPr>
          </a:p>
        </p:txBody>
      </p:sp>
    </p:spTree>
    <p:extLst>
      <p:ext uri="{BB962C8B-B14F-4D97-AF65-F5344CB8AC3E}">
        <p14:creationId xmlns:p14="http://schemas.microsoft.com/office/powerpoint/2010/main" val="33883545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3"/>
          <p:cNvSpPr>
            <a:spLocks noGrp="1" noChangeArrowheads="1"/>
          </p:cNvSpPr>
          <p:nvPr>
            <p:ph type="title"/>
          </p:nvPr>
        </p:nvSpPr>
        <p:spPr>
          <a:xfrm>
            <a:off x="0" y="260648"/>
            <a:ext cx="9144000" cy="458788"/>
          </a:xfrm>
        </p:spPr>
        <p:txBody>
          <a:bodyPr/>
          <a:lstStyle/>
          <a:p>
            <a:pPr algn="ctr" eaLnBrk="1" hangingPunct="1">
              <a:buClr>
                <a:srgbClr val="FF5050"/>
              </a:buClr>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a:solidFill>
                  <a:srgbClr val="FF0000"/>
                </a:solidFill>
                <a:latin typeface="Gill Sans" charset="0"/>
                <a:ea typeface="Gill Sans" charset="0"/>
                <a:cs typeface="Gill Sans" charset="0"/>
              </a:rPr>
              <a:t>IC </a:t>
            </a:r>
            <a:r>
              <a:rPr lang="en-GB" sz="2800" b="1" dirty="0" smtClean="0">
                <a:solidFill>
                  <a:srgbClr val="FF0000"/>
                </a:solidFill>
                <a:latin typeface="Gill Sans" charset="0"/>
                <a:ea typeface="Gill Sans" charset="0"/>
                <a:cs typeface="Gill Sans" charset="0"/>
              </a:rPr>
              <a:t>443 with VERITAS</a:t>
            </a:r>
            <a:endParaRPr lang="en-GB" sz="2800" b="1" dirty="0">
              <a:solidFill>
                <a:srgbClr val="FF0000"/>
              </a:solidFill>
              <a:latin typeface="Gill Sans" charset="0"/>
              <a:ea typeface="Gill Sans" charset="0"/>
              <a:cs typeface="Gill Sans"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68760"/>
            <a:ext cx="3635896" cy="4400709"/>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6544" y="1284859"/>
            <a:ext cx="3457703" cy="4101027"/>
          </a:xfrm>
          <a:prstGeom prst="rect">
            <a:avLst/>
          </a:prstGeom>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87432" y="2649582"/>
            <a:ext cx="1739120" cy="1784255"/>
          </a:xfrm>
          <a:prstGeom prst="rect">
            <a:avLst/>
          </a:prstGeom>
        </p:spPr>
      </p:pic>
    </p:spTree>
    <p:extLst>
      <p:ext uri="{BB962C8B-B14F-4D97-AF65-F5344CB8AC3E}">
        <p14:creationId xmlns:p14="http://schemas.microsoft.com/office/powerpoint/2010/main" val="12427587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01836" y="1413605"/>
            <a:ext cx="8340328" cy="4746129"/>
          </a:xfrm>
        </p:spPr>
        <p:txBody>
          <a:bodyPr/>
          <a:lstStyle/>
          <a:p>
            <a:endParaRPr lang="en-US"/>
          </a:p>
        </p:txBody>
      </p:sp>
      <p:sp>
        <p:nvSpPr>
          <p:cNvPr id="28673" name="Espace réservé du pied de page 3"/>
          <p:cNvSpPr>
            <a:spLocks noGrp="1"/>
          </p:cNvSpPr>
          <p:nvPr>
            <p:ph type="ftr" sz="quarter" idx="4294967295"/>
          </p:nvPr>
        </p:nvSpPr>
        <p:spPr>
          <a:xfrm>
            <a:off x="3124200" y="6290651"/>
            <a:ext cx="2895600" cy="365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cs typeface="ＭＳ Ｐゴシック" charset="0"/>
              </a:defRPr>
            </a:lvl1pPr>
            <a:lvl2pPr eaLnBrk="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defRPr>
            </a:lvl2pPr>
            <a:lvl3pPr eaLnBrk="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defRPr>
            </a:lvl3pPr>
            <a:lvl4pPr eaLnBrk="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defRPr>
            </a:lvl4pPr>
            <a:lvl5pPr eaLnBrk="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defRPr>
            </a:lvl5pPr>
            <a:lvl6pPr marL="2280994" indent="-207363" defTabSz="407526" eaLnBrk="0" fontAlgn="base" hangingPunct="0">
              <a:lnSpc>
                <a:spcPct val="96000"/>
              </a:lnSpc>
              <a:spcBef>
                <a:spcPct val="0"/>
              </a:spcBef>
              <a:spcAft>
                <a:spcPct val="0"/>
              </a:spcAft>
              <a:buClr>
                <a:srgbClr val="000000"/>
              </a:buClr>
              <a:buSzPct val="100000"/>
              <a:buFont typeface="Times New Roman" charset="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defRPr>
            </a:lvl6pPr>
            <a:lvl7pPr marL="2695720" indent="-207363" defTabSz="407526" eaLnBrk="0" fontAlgn="base" hangingPunct="0">
              <a:lnSpc>
                <a:spcPct val="96000"/>
              </a:lnSpc>
              <a:spcBef>
                <a:spcPct val="0"/>
              </a:spcBef>
              <a:spcAft>
                <a:spcPct val="0"/>
              </a:spcAft>
              <a:buClr>
                <a:srgbClr val="000000"/>
              </a:buClr>
              <a:buSzPct val="100000"/>
              <a:buFont typeface="Times New Roman" charset="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defRPr>
            </a:lvl7pPr>
            <a:lvl8pPr marL="3110446" indent="-207363" defTabSz="407526" eaLnBrk="0" fontAlgn="base" hangingPunct="0">
              <a:lnSpc>
                <a:spcPct val="96000"/>
              </a:lnSpc>
              <a:spcBef>
                <a:spcPct val="0"/>
              </a:spcBef>
              <a:spcAft>
                <a:spcPct val="0"/>
              </a:spcAft>
              <a:buClr>
                <a:srgbClr val="000000"/>
              </a:buClr>
              <a:buSzPct val="100000"/>
              <a:buFont typeface="Times New Roman" charset="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defRPr>
            </a:lvl8pPr>
            <a:lvl9pPr marL="3525172" indent="-207363" defTabSz="407526" eaLnBrk="0" fontAlgn="base" hangingPunct="0">
              <a:lnSpc>
                <a:spcPct val="96000"/>
              </a:lnSpc>
              <a:spcBef>
                <a:spcPct val="0"/>
              </a:spcBef>
              <a:spcAft>
                <a:spcPct val="0"/>
              </a:spcAft>
              <a:buClr>
                <a:srgbClr val="000000"/>
              </a:buClr>
              <a:buSzPct val="100000"/>
              <a:buFont typeface="Times New Roman" charset="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defRPr>
            </a:lvl9pPr>
          </a:lstStyle>
          <a:p>
            <a:pPr eaLnBrk="1"/>
            <a:r>
              <a:rPr lang="en-US" sz="1300">
                <a:solidFill>
                  <a:srgbClr val="FFFFFF"/>
                </a:solidFill>
                <a:latin typeface="Arial Rounded MT Bold"/>
                <a:cs typeface="Arial Rounded MT Bold"/>
              </a:rPr>
              <a:t>The Future of Research on Cosmic Gamma Rays (J. Knödlseder)</a:t>
            </a:r>
            <a:endParaRPr lang="en-GB" sz="1300" dirty="0">
              <a:solidFill>
                <a:srgbClr val="FFFFFF"/>
              </a:solidFill>
              <a:latin typeface="Arial Rounded MT Bold"/>
              <a:cs typeface="Arial Rounded MT Bold"/>
            </a:endParaRPr>
          </a:p>
        </p:txBody>
      </p:sp>
      <p:pic>
        <p:nvPicPr>
          <p:cNvPr id="4" name="Image 3" descr="SiteMap.png"/>
          <p:cNvPicPr>
            <a:picLocks noChangeAspect="1"/>
          </p:cNvPicPr>
          <p:nvPr/>
        </p:nvPicPr>
        <p:blipFill rotWithShape="1">
          <a:blip r:embed="rId3" cstate="screen">
            <a:extLst>
              <a:ext uri="{28A0092B-C50C-407E-A947-70E740481C1C}">
                <a14:useLocalDpi xmlns:a14="http://schemas.microsoft.com/office/drawing/2010/main"/>
              </a:ext>
            </a:extLst>
          </a:blip>
          <a:srcRect t="1" b="4466"/>
          <a:stretch/>
        </p:blipFill>
        <p:spPr>
          <a:xfrm>
            <a:off x="0" y="1196752"/>
            <a:ext cx="9382554" cy="5637331"/>
          </a:xfrm>
          <a:prstGeom prst="rect">
            <a:avLst/>
          </a:prstGeom>
        </p:spPr>
      </p:pic>
      <p:pic>
        <p:nvPicPr>
          <p:cNvPr id="9" name="Picture 8" descr="Screen Shot 2015-09-09 at 14.56.35.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65120" y="6398313"/>
            <a:ext cx="2987285" cy="366231"/>
          </a:xfrm>
          <a:prstGeom prst="rect">
            <a:avLst/>
          </a:prstGeom>
        </p:spPr>
      </p:pic>
      <p:sp>
        <p:nvSpPr>
          <p:cNvPr id="12" name="Title 18"/>
          <p:cNvSpPr txBox="1">
            <a:spLocks/>
          </p:cNvSpPr>
          <p:nvPr/>
        </p:nvSpPr>
        <p:spPr>
          <a:xfrm>
            <a:off x="641146" y="238616"/>
            <a:ext cx="6293076" cy="82408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smtClean="0">
                <a:ln>
                  <a:noFill/>
                </a:ln>
                <a:solidFill>
                  <a:srgbClr val="00204E"/>
                </a:solidFill>
                <a:effectLst/>
                <a:uLnTx/>
                <a:uFillTx/>
                <a:latin typeface="Arial"/>
                <a:ea typeface=""/>
                <a:cs typeface="Arial"/>
              </a:rPr>
              <a:t>SITES</a:t>
            </a:r>
            <a:endParaRPr kumimoji="0" lang="en-US" sz="3600" b="1" i="0" u="none" strike="noStrike" kern="1200" cap="none" spc="0" normalizeH="0" baseline="0" noProof="0" dirty="0">
              <a:ln>
                <a:noFill/>
              </a:ln>
              <a:solidFill>
                <a:srgbClr val="00204E"/>
              </a:solidFill>
              <a:effectLst/>
              <a:uLnTx/>
              <a:uFillTx/>
              <a:latin typeface="Arial"/>
              <a:ea typeface=""/>
              <a:cs typeface="Arial"/>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5010" y="1250903"/>
            <a:ext cx="2533853" cy="1689235"/>
          </a:xfrm>
          <a:prstGeom prst="rect">
            <a:avLst/>
          </a:prstGeom>
          <a:ln>
            <a:solidFill>
              <a:srgbClr val="000000"/>
            </a:solidFill>
          </a:ln>
        </p:spPr>
      </p:pic>
      <p:sp>
        <p:nvSpPr>
          <p:cNvPr id="14" name="Isosceles Triangle 10"/>
          <p:cNvSpPr/>
          <p:nvPr/>
        </p:nvSpPr>
        <p:spPr bwMode="auto">
          <a:xfrm rot="16200000">
            <a:off x="3121235" y="1736365"/>
            <a:ext cx="1617139" cy="790402"/>
          </a:xfrm>
          <a:prstGeom prst="triangle">
            <a:avLst>
              <a:gd name="adj" fmla="val 29202"/>
            </a:avLst>
          </a:prstGeom>
          <a:solidFill>
            <a:srgbClr val="002249">
              <a:alpha val="33000"/>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449263">
              <a:lnSpc>
                <a:spcPct val="93000"/>
              </a:lnSpc>
              <a:buClr>
                <a:srgbClr val="000000"/>
              </a:buClr>
              <a:buSzPct val="100000"/>
              <a:buFont typeface="Times New Roman" pitchFamily="18" charset="0"/>
              <a:buNone/>
            </a:pPr>
            <a:endParaRPr lang="en-US" smtClean="0">
              <a:solidFill>
                <a:prstClr val="white"/>
              </a:solidFill>
              <a:latin typeface="Tahoma" pitchFamily="34" charset="0"/>
            </a:endParaRPr>
          </a:p>
        </p:txBody>
      </p:sp>
      <p:sp>
        <p:nvSpPr>
          <p:cNvPr id="15" name="Isosceles Triangle 12"/>
          <p:cNvSpPr/>
          <p:nvPr/>
        </p:nvSpPr>
        <p:spPr bwMode="auto">
          <a:xfrm rot="5400000" flipH="1">
            <a:off x="2696814" y="5422311"/>
            <a:ext cx="2080984" cy="790402"/>
          </a:xfrm>
          <a:prstGeom prst="triangle">
            <a:avLst>
              <a:gd name="adj" fmla="val 94217"/>
            </a:avLst>
          </a:prstGeom>
          <a:solidFill>
            <a:srgbClr val="002249">
              <a:alpha val="33000"/>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449263">
              <a:lnSpc>
                <a:spcPct val="93000"/>
              </a:lnSpc>
              <a:buClr>
                <a:srgbClr val="000000"/>
              </a:buClr>
              <a:buSzPct val="100000"/>
              <a:buFont typeface="Times New Roman" pitchFamily="18" charset="0"/>
              <a:buNone/>
            </a:pPr>
            <a:endParaRPr lang="en-US" smtClean="0">
              <a:solidFill>
                <a:prstClr val="white"/>
              </a:solidFill>
              <a:latin typeface="Tahoma" pitchFamily="34" charset="0"/>
            </a:endParaRPr>
          </a:p>
        </p:txBody>
      </p:sp>
      <p:pic>
        <p:nvPicPr>
          <p:cNvPr id="16" name="Picture 15" descr="Picture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768550"/>
            <a:ext cx="3342105" cy="2065533"/>
          </a:xfrm>
          <a:prstGeom prst="rect">
            <a:avLst/>
          </a:prstGeom>
        </p:spPr>
      </p:pic>
    </p:spTree>
    <p:extLst>
      <p:ext uri="{BB962C8B-B14F-4D97-AF65-F5344CB8AC3E}">
        <p14:creationId xmlns:p14="http://schemas.microsoft.com/office/powerpoint/2010/main" val="2068182293"/>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Text Box 3"/>
          <p:cNvSpPr txBox="1">
            <a:spLocks noChangeArrowheads="1"/>
          </p:cNvSpPr>
          <p:nvPr/>
        </p:nvSpPr>
        <p:spPr bwMode="auto">
          <a:xfrm>
            <a:off x="611188" y="149077"/>
            <a:ext cx="7772400" cy="463846"/>
          </a:xfrm>
          <a:prstGeom prst="rect">
            <a:avLst/>
          </a:prstGeom>
          <a:noFill/>
          <a:ln w="9525">
            <a:noFill/>
            <a:miter lim="800000"/>
            <a:headEnd/>
            <a:tailEnd/>
          </a:ln>
        </p:spPr>
        <p:txBody>
          <a:bodyPr lIns="90000" tIns="46800" rIns="90000" bIns="46800" anchor="ctr">
            <a:prstTxWarp prst="textNoShape">
              <a:avLst/>
            </a:prstTxWarp>
            <a:spAutoFit/>
          </a:bodyPr>
          <a:lstStyle/>
          <a:p>
            <a:pPr algn="ctr" eaLnBrk="1" hangingPunct="1">
              <a:buClr>
                <a:srgbClr val="FF5050"/>
              </a:buClr>
              <a:buSzPct val="100000"/>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smtClean="0">
                <a:solidFill>
                  <a:srgbClr val="FF5050"/>
                </a:solidFill>
                <a:effectLst>
                  <a:outerShdw blurRad="38100" dist="38100" dir="2700000" algn="tl">
                    <a:srgbClr val="DDDDDD"/>
                  </a:outerShdw>
                </a:effectLst>
              </a:rPr>
              <a:t>The Charge:</a:t>
            </a:r>
            <a:endParaRPr lang="en-GB" b="1" dirty="0">
              <a:solidFill>
                <a:srgbClr val="FF5050"/>
              </a:solidFill>
              <a:effectLst>
                <a:outerShdw blurRad="38100" dist="38100" dir="2700000" algn="tl">
                  <a:srgbClr val="DDDDDD"/>
                </a:outerShdw>
              </a:effectLst>
            </a:endParaRPr>
          </a:p>
        </p:txBody>
      </p:sp>
      <p:sp>
        <p:nvSpPr>
          <p:cNvPr id="6" name="TextBox 2"/>
          <p:cNvSpPr txBox="1">
            <a:spLocks noChangeArrowheads="1"/>
          </p:cNvSpPr>
          <p:nvPr/>
        </p:nvSpPr>
        <p:spPr bwMode="auto">
          <a:xfrm>
            <a:off x="107504" y="764704"/>
            <a:ext cx="8943975" cy="1649682"/>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a:prstTxWarp prst="textNoShape">
              <a:avLst/>
            </a:prstTxWarp>
            <a:spAutoFit/>
          </a:bodyPr>
          <a:lstStyle/>
          <a:p>
            <a:pPr marL="274637" lvl="1" defTabSz="449263">
              <a:lnSpc>
                <a:spcPct val="110000"/>
              </a:lnSpc>
              <a:buClr>
                <a:srgbClr val="000000"/>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2300" dirty="0" smtClean="0">
                <a:solidFill>
                  <a:srgbClr val="000000"/>
                </a:solidFill>
                <a:latin typeface="Gill Sans"/>
                <a:cs typeface="Gill Sans"/>
                <a:sym typeface="Comic Sans MS" pitchFamily="-65" charset="0"/>
              </a:rPr>
              <a:t>“Your </a:t>
            </a:r>
            <a:r>
              <a:rPr lang="en-US" sz="2300" dirty="0">
                <a:solidFill>
                  <a:srgbClr val="000000"/>
                </a:solidFill>
                <a:latin typeface="Gill Sans"/>
                <a:cs typeface="Gill Sans"/>
                <a:sym typeface="Comic Sans MS" pitchFamily="-65" charset="0"/>
              </a:rPr>
              <a:t>talk should be presented as a compact </a:t>
            </a:r>
            <a:r>
              <a:rPr lang="en-US" sz="2300" dirty="0" smtClean="0">
                <a:solidFill>
                  <a:srgbClr val="000000"/>
                </a:solidFill>
                <a:latin typeface="Gill Sans"/>
                <a:cs typeface="Gill Sans"/>
                <a:sym typeface="Comic Sans MS" pitchFamily="-65" charset="0"/>
              </a:rPr>
              <a:t>presentation </a:t>
            </a:r>
            <a:r>
              <a:rPr lang="en-US" sz="2300" dirty="0">
                <a:solidFill>
                  <a:srgbClr val="000000"/>
                </a:solidFill>
                <a:latin typeface="Gill Sans"/>
                <a:cs typeface="Gill Sans"/>
                <a:sym typeface="Comic Sans MS" pitchFamily="-65" charset="0"/>
              </a:rPr>
              <a:t>of </a:t>
            </a:r>
            <a:endParaRPr lang="en-US" sz="2300" dirty="0" smtClean="0">
              <a:solidFill>
                <a:srgbClr val="000000"/>
              </a:solidFill>
              <a:latin typeface="Gill Sans"/>
              <a:cs typeface="Gill Sans"/>
              <a:sym typeface="Comic Sans MS" pitchFamily="-65" charset="0"/>
            </a:endParaRPr>
          </a:p>
          <a:p>
            <a:pPr marL="274637" lvl="1" defTabSz="449263">
              <a:lnSpc>
                <a:spcPct val="110000"/>
              </a:lnSpc>
              <a:buClr>
                <a:srgbClr val="000000"/>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2300" b="1" dirty="0" smtClean="0">
                <a:solidFill>
                  <a:srgbClr val="000000"/>
                </a:solidFill>
                <a:latin typeface="Gill Sans"/>
                <a:cs typeface="Gill Sans"/>
                <a:sym typeface="Comic Sans MS" pitchFamily="-65" charset="0"/>
              </a:rPr>
              <a:t>recent </a:t>
            </a:r>
            <a:r>
              <a:rPr lang="en-US" sz="2300" b="1" dirty="0">
                <a:solidFill>
                  <a:srgbClr val="000000"/>
                </a:solidFill>
                <a:latin typeface="Gill Sans"/>
                <a:cs typeface="Gill Sans"/>
                <a:sym typeface="Comic Sans MS" pitchFamily="-65" charset="0"/>
              </a:rPr>
              <a:t>results </a:t>
            </a:r>
            <a:r>
              <a:rPr lang="en-US" sz="2300" dirty="0">
                <a:solidFill>
                  <a:srgbClr val="000000"/>
                </a:solidFill>
                <a:latin typeface="Gill Sans"/>
                <a:cs typeface="Gill Sans"/>
                <a:sym typeface="Comic Sans MS" pitchFamily="-65" charset="0"/>
              </a:rPr>
              <a:t>and </a:t>
            </a:r>
            <a:r>
              <a:rPr lang="en-US" sz="2300" b="1" dirty="0">
                <a:solidFill>
                  <a:srgbClr val="000000"/>
                </a:solidFill>
                <a:latin typeface="Gill Sans"/>
                <a:cs typeface="Gill Sans"/>
                <a:sym typeface="Comic Sans MS" pitchFamily="-65" charset="0"/>
              </a:rPr>
              <a:t>major open questions </a:t>
            </a:r>
            <a:r>
              <a:rPr lang="en-US" sz="2300" dirty="0">
                <a:solidFill>
                  <a:srgbClr val="000000"/>
                </a:solidFill>
                <a:latin typeface="Gill Sans"/>
                <a:cs typeface="Gill Sans"/>
                <a:sym typeface="Comic Sans MS" pitchFamily="-65" charset="0"/>
              </a:rPr>
              <a:t>persisting in the field, with an emphasis on </a:t>
            </a:r>
            <a:r>
              <a:rPr lang="en-US" sz="2300" b="1" dirty="0">
                <a:solidFill>
                  <a:srgbClr val="000000"/>
                </a:solidFill>
                <a:latin typeface="Gill Sans"/>
                <a:cs typeface="Gill Sans"/>
                <a:sym typeface="Comic Sans MS" pitchFamily="-65" charset="0"/>
              </a:rPr>
              <a:t>what can be done </a:t>
            </a:r>
            <a:r>
              <a:rPr lang="en-US" sz="2300" dirty="0">
                <a:solidFill>
                  <a:srgbClr val="000000"/>
                </a:solidFill>
                <a:latin typeface="Gill Sans"/>
                <a:cs typeface="Gill Sans"/>
                <a:sym typeface="Comic Sans MS" pitchFamily="-65" charset="0"/>
              </a:rPr>
              <a:t>in the coming </a:t>
            </a:r>
            <a:r>
              <a:rPr lang="en-US" sz="2300" dirty="0" smtClean="0">
                <a:solidFill>
                  <a:srgbClr val="000000"/>
                </a:solidFill>
                <a:latin typeface="Gill Sans"/>
                <a:cs typeface="Gill Sans"/>
                <a:sym typeface="Comic Sans MS" pitchFamily="-65" charset="0"/>
              </a:rPr>
              <a:t>decade -experimentally</a:t>
            </a:r>
            <a:r>
              <a:rPr lang="en-US" sz="2300" dirty="0">
                <a:solidFill>
                  <a:srgbClr val="000000"/>
                </a:solidFill>
                <a:latin typeface="Gill Sans"/>
                <a:cs typeface="Gill Sans"/>
                <a:sym typeface="Comic Sans MS" pitchFamily="-65" charset="0"/>
              </a:rPr>
              <a:t>, theoretically or </a:t>
            </a:r>
            <a:r>
              <a:rPr lang="en-US" sz="2300" dirty="0" smtClean="0">
                <a:solidFill>
                  <a:srgbClr val="000000"/>
                </a:solidFill>
                <a:latin typeface="Gill Sans"/>
                <a:cs typeface="Gill Sans"/>
                <a:sym typeface="Comic Sans MS" pitchFamily="-65" charset="0"/>
              </a:rPr>
              <a:t>both - to </a:t>
            </a:r>
            <a:r>
              <a:rPr lang="en-US" sz="2300" dirty="0">
                <a:solidFill>
                  <a:srgbClr val="000000"/>
                </a:solidFill>
                <a:latin typeface="Gill Sans"/>
                <a:cs typeface="Gill Sans"/>
                <a:sym typeface="Comic Sans MS" pitchFamily="-65" charset="0"/>
              </a:rPr>
              <a:t>resolve these questions</a:t>
            </a:r>
            <a:r>
              <a:rPr lang="en-US" sz="2300" dirty="0" smtClean="0">
                <a:solidFill>
                  <a:srgbClr val="000000"/>
                </a:solidFill>
                <a:latin typeface="Gill Sans"/>
                <a:cs typeface="Gill Sans"/>
                <a:sym typeface="Comic Sans MS" pitchFamily="-65" charset="0"/>
              </a:rPr>
              <a:t>.”</a:t>
            </a:r>
            <a:endParaRPr lang="en-US" sz="2300" dirty="0">
              <a:solidFill>
                <a:srgbClr val="000000"/>
              </a:solidFill>
              <a:latin typeface="Gill Sans"/>
              <a:cs typeface="Gill Sans"/>
              <a:sym typeface="Comic Sans MS" pitchFamily="-65" charset="0"/>
            </a:endParaRPr>
          </a:p>
        </p:txBody>
      </p:sp>
      <p:sp>
        <p:nvSpPr>
          <p:cNvPr id="8" name="TextBox 2"/>
          <p:cNvSpPr txBox="1">
            <a:spLocks noChangeArrowheads="1"/>
          </p:cNvSpPr>
          <p:nvPr/>
        </p:nvSpPr>
        <p:spPr bwMode="auto">
          <a:xfrm>
            <a:off x="971600" y="4293096"/>
            <a:ext cx="6840760" cy="471796"/>
          </a:xfrm>
          <a:prstGeom prst="rect">
            <a:avLst/>
          </a:prstGeom>
          <a:solidFill>
            <a:schemeClr val="bg2">
              <a:lumMod val="20000"/>
              <a:lumOff val="80000"/>
            </a:schemeClr>
          </a:solidFill>
          <a:ln>
            <a:headEnd/>
            <a:tailEnd/>
          </a:ln>
          <a:effectLst/>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marL="274637" lvl="1" defTabSz="449263">
              <a:lnSpc>
                <a:spcPct val="110000"/>
              </a:lnSpc>
              <a:buClr>
                <a:srgbClr val="000000"/>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dirty="0" smtClean="0">
                <a:solidFill>
                  <a:srgbClr val="000000"/>
                </a:solidFill>
                <a:latin typeface="Gill Sans"/>
                <a:cs typeface="Gill Sans"/>
                <a:sym typeface="Comic Sans MS" pitchFamily="-65" charset="0"/>
              </a:rPr>
              <a:t>What </a:t>
            </a:r>
            <a:r>
              <a:rPr lang="en-US" b="1" dirty="0" smtClean="0">
                <a:solidFill>
                  <a:srgbClr val="000000"/>
                </a:solidFill>
                <a:latin typeface="Gill Sans"/>
                <a:cs typeface="Gill Sans"/>
                <a:sym typeface="Comic Sans MS" pitchFamily="-65" charset="0"/>
              </a:rPr>
              <a:t>tools</a:t>
            </a:r>
            <a:r>
              <a:rPr lang="en-US" dirty="0" smtClean="0">
                <a:solidFill>
                  <a:srgbClr val="000000"/>
                </a:solidFill>
                <a:latin typeface="Gill Sans"/>
                <a:cs typeface="Gill Sans"/>
                <a:sym typeface="Comic Sans MS" pitchFamily="-65" charset="0"/>
              </a:rPr>
              <a:t> will we use to resolve the questions?</a:t>
            </a:r>
            <a:endParaRPr lang="en-US" dirty="0">
              <a:solidFill>
                <a:srgbClr val="000000"/>
              </a:solidFill>
              <a:latin typeface="Gill Sans"/>
              <a:cs typeface="Gill Sans"/>
              <a:sym typeface="Comic Sans MS" pitchFamily="-65" charset="0"/>
            </a:endParaRPr>
          </a:p>
        </p:txBody>
      </p:sp>
    </p:spTree>
    <p:extLst>
      <p:ext uri="{BB962C8B-B14F-4D97-AF65-F5344CB8AC3E}">
        <p14:creationId xmlns:p14="http://schemas.microsoft.com/office/powerpoint/2010/main" val="953468771"/>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406872" y="4653136"/>
            <a:ext cx="6325368" cy="148842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Verdana" pitchFamily="-65" charset="0"/>
            </a:endParaRPr>
          </a:p>
        </p:txBody>
      </p:sp>
      <p:sp>
        <p:nvSpPr>
          <p:cNvPr id="11" name="Rectangle 10"/>
          <p:cNvSpPr/>
          <p:nvPr/>
        </p:nvSpPr>
        <p:spPr bwMode="auto">
          <a:xfrm>
            <a:off x="440217" y="2659108"/>
            <a:ext cx="5559621" cy="148842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Verdana" pitchFamily="-65" charset="0"/>
            </a:endParaRPr>
          </a:p>
        </p:txBody>
      </p:sp>
      <p:sp>
        <p:nvSpPr>
          <p:cNvPr id="5" name="Rectangle 4"/>
          <p:cNvSpPr/>
          <p:nvPr/>
        </p:nvSpPr>
        <p:spPr bwMode="auto">
          <a:xfrm>
            <a:off x="467543" y="1009336"/>
            <a:ext cx="4978295" cy="148842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Verdana" pitchFamily="-65" charset="0"/>
            </a:endParaRPr>
          </a:p>
        </p:txBody>
      </p:sp>
      <p:sp>
        <p:nvSpPr>
          <p:cNvPr id="2" name="Title 1"/>
          <p:cNvSpPr>
            <a:spLocks noGrp="1"/>
          </p:cNvSpPr>
          <p:nvPr>
            <p:ph type="title"/>
          </p:nvPr>
        </p:nvSpPr>
        <p:spPr>
          <a:xfrm>
            <a:off x="641144" y="-21115"/>
            <a:ext cx="7764463" cy="1135063"/>
          </a:xfrm>
        </p:spPr>
        <p:txBody>
          <a:bodyPr/>
          <a:lstStyle/>
          <a:p>
            <a:r>
              <a:rPr lang="en-GB" sz="2800" b="1" dirty="0" smtClean="0">
                <a:solidFill>
                  <a:srgbClr val="FF0000"/>
                </a:solidFill>
                <a:latin typeface="Gill Sans"/>
                <a:ea typeface="ＭＳ Ｐゴシック" pitchFamily="-65" charset="-128"/>
                <a:cs typeface="Gill Sans"/>
              </a:rPr>
              <a:t>New Questions</a:t>
            </a:r>
            <a:r>
              <a:rPr lang="en-GB" sz="2800" b="1" smtClean="0">
                <a:solidFill>
                  <a:srgbClr val="FF0000"/>
                </a:solidFill>
                <a:latin typeface="Gill Sans"/>
                <a:ea typeface="ＭＳ Ｐゴシック" pitchFamily="-65" charset="-128"/>
                <a:cs typeface="Gill Sans"/>
              </a:rPr>
              <a:t>: CTA Science Themes</a:t>
            </a:r>
            <a:endParaRPr lang="en-US" sz="2800" dirty="0"/>
          </a:p>
        </p:txBody>
      </p:sp>
      <p:sp>
        <p:nvSpPr>
          <p:cNvPr id="12" name="Content Placeholder 2"/>
          <p:cNvSpPr>
            <a:spLocks noGrp="1"/>
          </p:cNvSpPr>
          <p:nvPr>
            <p:ph idx="1"/>
          </p:nvPr>
        </p:nvSpPr>
        <p:spPr>
          <a:xfrm>
            <a:off x="467544" y="1170681"/>
            <a:ext cx="7632072" cy="5066631"/>
          </a:xfrm>
        </p:spPr>
        <p:txBody>
          <a:bodyPr>
            <a:normAutofit fontScale="62500" lnSpcReduction="20000"/>
          </a:bodyPr>
          <a:lstStyle/>
          <a:p>
            <a:pPr marL="0" indent="0">
              <a:buNone/>
            </a:pPr>
            <a:r>
              <a:rPr lang="en-US" b="1" dirty="0">
                <a:solidFill>
                  <a:srgbClr val="00204E"/>
                </a:solidFill>
                <a:latin typeface="Fira sans"/>
                <a:cs typeface="Fira sans"/>
              </a:rPr>
              <a:t>Cosmic Particle Acceleration</a:t>
            </a:r>
          </a:p>
          <a:p>
            <a:pPr lvl="1"/>
            <a:r>
              <a:rPr lang="en-US" dirty="0">
                <a:solidFill>
                  <a:srgbClr val="00204E"/>
                </a:solidFill>
                <a:latin typeface="Fira sans"/>
                <a:cs typeface="Fira sans"/>
              </a:rPr>
              <a:t>How and where are particles accelerated?</a:t>
            </a:r>
          </a:p>
          <a:p>
            <a:pPr lvl="1"/>
            <a:r>
              <a:rPr lang="en-US" dirty="0">
                <a:solidFill>
                  <a:srgbClr val="00204E"/>
                </a:solidFill>
                <a:latin typeface="Fira sans"/>
                <a:cs typeface="Fira sans"/>
              </a:rPr>
              <a:t>How do they propagate?</a:t>
            </a:r>
          </a:p>
          <a:p>
            <a:pPr lvl="1"/>
            <a:r>
              <a:rPr lang="en-US" dirty="0">
                <a:solidFill>
                  <a:srgbClr val="00204E"/>
                </a:solidFill>
                <a:latin typeface="Fira sans"/>
                <a:cs typeface="Fira sans"/>
              </a:rPr>
              <a:t>What is their impact on the environment?</a:t>
            </a:r>
          </a:p>
          <a:p>
            <a:pPr marL="0" indent="0">
              <a:buNone/>
            </a:pPr>
            <a:r>
              <a:rPr lang="en-US" dirty="0">
                <a:solidFill>
                  <a:srgbClr val="00204E"/>
                </a:solidFill>
                <a:latin typeface="Fira sans"/>
                <a:cs typeface="Fira sans"/>
              </a:rPr>
              <a:t>	</a:t>
            </a:r>
          </a:p>
          <a:p>
            <a:pPr marL="0" indent="0">
              <a:buNone/>
            </a:pPr>
            <a:r>
              <a:rPr lang="en-US" b="1" dirty="0">
                <a:solidFill>
                  <a:srgbClr val="00204E"/>
                </a:solidFill>
                <a:latin typeface="Fira sans"/>
                <a:cs typeface="Fira sans"/>
              </a:rPr>
              <a:t>Probing Extreme Environments</a:t>
            </a:r>
          </a:p>
          <a:p>
            <a:pPr lvl="1"/>
            <a:r>
              <a:rPr lang="en-US" dirty="0">
                <a:solidFill>
                  <a:srgbClr val="00204E"/>
                </a:solidFill>
                <a:latin typeface="Fira sans"/>
                <a:cs typeface="Fira sans"/>
              </a:rPr>
              <a:t>Processes close to neutron stars and black holes</a:t>
            </a:r>
          </a:p>
          <a:p>
            <a:pPr lvl="1"/>
            <a:r>
              <a:rPr lang="en-US" dirty="0">
                <a:solidFill>
                  <a:srgbClr val="00204E"/>
                </a:solidFill>
                <a:latin typeface="Fira sans"/>
                <a:cs typeface="Fira sans"/>
              </a:rPr>
              <a:t>Processes in relativistic jets, winds and explosions</a:t>
            </a:r>
          </a:p>
          <a:p>
            <a:pPr lvl="1"/>
            <a:r>
              <a:rPr lang="en-US" dirty="0">
                <a:solidFill>
                  <a:srgbClr val="00204E"/>
                </a:solidFill>
                <a:latin typeface="Fira sans"/>
                <a:cs typeface="Fira sans"/>
              </a:rPr>
              <a:t>Exploring cosmic voids</a:t>
            </a:r>
          </a:p>
          <a:p>
            <a:pPr marL="0" indent="0">
              <a:buNone/>
            </a:pPr>
            <a:endParaRPr lang="en-US" dirty="0" smtClean="0">
              <a:solidFill>
                <a:srgbClr val="00204E"/>
              </a:solidFill>
              <a:latin typeface="Fira sans"/>
              <a:cs typeface="Fira sans"/>
            </a:endParaRPr>
          </a:p>
          <a:p>
            <a:pPr marL="0" indent="0">
              <a:buNone/>
            </a:pPr>
            <a:endParaRPr lang="en-US" dirty="0">
              <a:solidFill>
                <a:srgbClr val="00204E"/>
              </a:solidFill>
              <a:latin typeface="Fira sans"/>
              <a:cs typeface="Fira sans"/>
            </a:endParaRPr>
          </a:p>
          <a:p>
            <a:pPr marL="0" indent="0">
              <a:buNone/>
            </a:pPr>
            <a:r>
              <a:rPr lang="en-US" b="1" dirty="0">
                <a:solidFill>
                  <a:srgbClr val="00204E"/>
                </a:solidFill>
                <a:latin typeface="Fira sans"/>
                <a:cs typeface="Fira sans"/>
              </a:rPr>
              <a:t>Physics frontiers – beyond the Standard Model</a:t>
            </a:r>
          </a:p>
          <a:p>
            <a:pPr lvl="1"/>
            <a:r>
              <a:rPr lang="en-US" dirty="0">
                <a:solidFill>
                  <a:srgbClr val="00204E"/>
                </a:solidFill>
                <a:latin typeface="Fira sans"/>
                <a:cs typeface="Fira sans"/>
              </a:rPr>
              <a:t>What is the nature of Dark Matter? How is it distributed?</a:t>
            </a:r>
          </a:p>
          <a:p>
            <a:pPr lvl="1"/>
            <a:r>
              <a:rPr lang="en-US" dirty="0">
                <a:solidFill>
                  <a:srgbClr val="00204E"/>
                </a:solidFill>
                <a:latin typeface="Fira sans"/>
                <a:cs typeface="Fira sans"/>
              </a:rPr>
              <a:t>Is the speed of light a constant for high-energy photons?</a:t>
            </a:r>
          </a:p>
          <a:p>
            <a:pPr lvl="1"/>
            <a:r>
              <a:rPr lang="en-US" dirty="0">
                <a:solidFill>
                  <a:srgbClr val="00204E"/>
                </a:solidFill>
                <a:latin typeface="Fira sans"/>
                <a:cs typeface="Fira sans"/>
              </a:rPr>
              <a:t>Do </a:t>
            </a:r>
            <a:r>
              <a:rPr lang="en-US" dirty="0" err="1">
                <a:solidFill>
                  <a:srgbClr val="00204E"/>
                </a:solidFill>
                <a:latin typeface="Fira sans"/>
                <a:cs typeface="Fira sans"/>
              </a:rPr>
              <a:t>axion</a:t>
            </a:r>
            <a:r>
              <a:rPr lang="en-US" dirty="0">
                <a:solidFill>
                  <a:srgbClr val="00204E"/>
                </a:solidFill>
                <a:latin typeface="Fira sans"/>
                <a:cs typeface="Fira sans"/>
              </a:rPr>
              <a:t>-like particles exist?</a:t>
            </a:r>
            <a:endParaRPr lang="en-US" sz="1600" dirty="0">
              <a:solidFill>
                <a:srgbClr val="00204E"/>
              </a:solidFill>
              <a:latin typeface="Fira sans"/>
              <a:cs typeface="Fira sans"/>
            </a:endParaRPr>
          </a:p>
        </p:txBody>
      </p:sp>
      <p:pic>
        <p:nvPicPr>
          <p:cNvPr id="3" name="Picture 2"/>
          <p:cNvPicPr>
            <a:picLocks noChangeAspect="1"/>
          </p:cNvPicPr>
          <p:nvPr/>
        </p:nvPicPr>
        <p:blipFill>
          <a:blip r:embed="rId2"/>
          <a:stretch>
            <a:fillRect/>
          </a:stretch>
        </p:blipFill>
        <p:spPr>
          <a:xfrm>
            <a:off x="5868144" y="836712"/>
            <a:ext cx="1851770" cy="1841425"/>
          </a:xfrm>
          <a:prstGeom prst="rect">
            <a:avLst/>
          </a:prstGeom>
        </p:spPr>
      </p:pic>
      <p:pic>
        <p:nvPicPr>
          <p:cNvPr id="4" name="Picture 3"/>
          <p:cNvPicPr>
            <a:picLocks noChangeAspect="1"/>
          </p:cNvPicPr>
          <p:nvPr/>
        </p:nvPicPr>
        <p:blipFill>
          <a:blip r:embed="rId3"/>
          <a:stretch>
            <a:fillRect/>
          </a:stretch>
        </p:blipFill>
        <p:spPr>
          <a:xfrm>
            <a:off x="6516216" y="2852936"/>
            <a:ext cx="2584784" cy="1503567"/>
          </a:xfrm>
          <a:prstGeom prst="rect">
            <a:avLst/>
          </a:prstGeom>
        </p:spPr>
      </p:pic>
      <p:pic>
        <p:nvPicPr>
          <p:cNvPr id="6" name="Picture 5"/>
          <p:cNvPicPr>
            <a:picLocks noChangeAspect="1"/>
          </p:cNvPicPr>
          <p:nvPr/>
        </p:nvPicPr>
        <p:blipFill>
          <a:blip r:embed="rId4"/>
          <a:stretch>
            <a:fillRect/>
          </a:stretch>
        </p:blipFill>
        <p:spPr>
          <a:xfrm>
            <a:off x="7068884" y="4725144"/>
            <a:ext cx="1895604" cy="1417721"/>
          </a:xfrm>
          <a:prstGeom prst="rect">
            <a:avLst/>
          </a:prstGeom>
        </p:spPr>
      </p:pic>
      <p:sp>
        <p:nvSpPr>
          <p:cNvPr id="7" name="Rectangle 6"/>
          <p:cNvSpPr/>
          <p:nvPr/>
        </p:nvSpPr>
        <p:spPr>
          <a:xfrm>
            <a:off x="0" y="6398657"/>
            <a:ext cx="9154238" cy="276999"/>
          </a:xfrm>
          <a:prstGeom prst="rect">
            <a:avLst/>
          </a:prstGeom>
        </p:spPr>
        <p:txBody>
          <a:bodyPr wrap="square">
            <a:spAutoFit/>
          </a:bodyPr>
          <a:lstStyle/>
          <a:p>
            <a:r>
              <a:rPr lang="en-US" sz="1200" dirty="0" smtClean="0">
                <a:solidFill>
                  <a:srgbClr val="00204E"/>
                </a:solidFill>
                <a:latin typeface="Fira sans"/>
                <a:cs typeface="Fira sans"/>
              </a:rPr>
              <a:t>See:  </a:t>
            </a:r>
            <a:r>
              <a:rPr lang="en-US" sz="1200" dirty="0" err="1">
                <a:solidFill>
                  <a:srgbClr val="00204E"/>
                </a:solidFill>
                <a:latin typeface="Fira sans"/>
                <a:cs typeface="Fira sans"/>
              </a:rPr>
              <a:t>Astroparticle</a:t>
            </a:r>
            <a:r>
              <a:rPr lang="en-US" sz="1200" dirty="0">
                <a:solidFill>
                  <a:srgbClr val="00204E"/>
                </a:solidFill>
                <a:latin typeface="Fira sans"/>
                <a:cs typeface="Fira sans"/>
              </a:rPr>
              <a:t> Physics, Vol. 43, 1-356 (2013) &amp; CTA Contributions to the 2015 ICRC Conference [arXiv:1508.05894]   </a:t>
            </a:r>
            <a:endParaRPr lang="en-US" sz="1200" dirty="0"/>
          </a:p>
        </p:txBody>
      </p:sp>
    </p:spTree>
    <p:extLst>
      <p:ext uri="{BB962C8B-B14F-4D97-AF65-F5344CB8AC3E}">
        <p14:creationId xmlns:p14="http://schemas.microsoft.com/office/powerpoint/2010/main" val="1740575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intens_ait_84m_gt1000_psf3_gal_0p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652" y="2179258"/>
            <a:ext cx="8715323" cy="4357662"/>
          </a:xfrm>
          <a:prstGeom prst="rect">
            <a:avLst/>
          </a:prstGeom>
        </p:spPr>
      </p:pic>
      <p:sp>
        <p:nvSpPr>
          <p:cNvPr id="29" name="Slide Number Placeholder 3"/>
          <p:cNvSpPr>
            <a:spLocks noGrp="1"/>
          </p:cNvSpPr>
          <p:nvPr>
            <p:ph type="sldNum" sz="quarter" idx="4294967295"/>
          </p:nvPr>
        </p:nvSpPr>
        <p:spPr>
          <a:xfrm>
            <a:off x="8881767" y="6581689"/>
            <a:ext cx="258961" cy="258950"/>
          </a:xfrm>
          <a:prstGeom prst="rect">
            <a:avLst/>
          </a:prstGeom>
        </p:spPr>
        <p:txBody>
          <a:bodyPr vert="horz" lIns="64176" tIns="32081" rIns="64176" bIns="32081" rtlCol="0" anchor="ctr"/>
          <a:lstStyle/>
          <a:p>
            <a:fld id="{04816F6A-C94E-8B48-8472-FB3A8B22B5AF}" type="slidenum">
              <a:rPr lang="en-US">
                <a:solidFill>
                  <a:srgbClr val="00204E">
                    <a:tint val="75000"/>
                  </a:srgbClr>
                </a:solidFill>
              </a:rPr>
              <a:pPr/>
              <a:t>31</a:t>
            </a:fld>
            <a:endParaRPr lang="en-US">
              <a:solidFill>
                <a:srgbClr val="00204E">
                  <a:tint val="75000"/>
                </a:srgbClr>
              </a:solidFill>
            </a:endParaRPr>
          </a:p>
        </p:txBody>
      </p:sp>
      <p:sp>
        <p:nvSpPr>
          <p:cNvPr id="21506" name="Rectangle 2"/>
          <p:cNvSpPr>
            <a:spLocks noGrp="1" noChangeArrowheads="1"/>
          </p:cNvSpPr>
          <p:nvPr>
            <p:ph type="title"/>
          </p:nvPr>
        </p:nvSpPr>
        <p:spPr>
          <a:xfrm>
            <a:off x="685800" y="133697"/>
            <a:ext cx="7764463" cy="1135063"/>
          </a:xfrm>
          <a:ln/>
        </p:spPr>
        <p:txBody>
          <a:bodyPr>
            <a:normAutofit/>
          </a:bodyPr>
          <a:lstStyle/>
          <a:p>
            <a:r>
              <a:rPr lang="en-US" dirty="0">
                <a:solidFill>
                  <a:schemeClr val="bg1"/>
                </a:solidFill>
              </a:rPr>
              <a:t>Broad Spectrum of Science</a:t>
            </a:r>
          </a:p>
        </p:txBody>
      </p:sp>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54" y="2939041"/>
            <a:ext cx="1598414" cy="1211039"/>
          </a:xfrm>
          <a:prstGeom prst="rect">
            <a:avLst/>
          </a:prstGeom>
          <a:noFill/>
          <a:ln w="25400" cap="flat">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pic>
      <p:sp>
        <p:nvSpPr>
          <p:cNvPr id="21508" name="Rectangle 4"/>
          <p:cNvSpPr>
            <a:spLocks/>
          </p:cNvSpPr>
          <p:nvPr/>
        </p:nvSpPr>
        <p:spPr bwMode="auto">
          <a:xfrm>
            <a:off x="120553" y="2577366"/>
            <a:ext cx="1450708" cy="562547"/>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457200" eaLnBrk="1" fontAlgn="auto" hangingPunct="1">
              <a:spcBef>
                <a:spcPts val="0"/>
              </a:spcBef>
              <a:spcAft>
                <a:spcPts val="0"/>
              </a:spcAft>
            </a:pPr>
            <a:r>
              <a:rPr lang="en-US" sz="1477" b="1" dirty="0">
                <a:solidFill>
                  <a:srgbClr val="FFFFFF"/>
                </a:solidFill>
                <a:latin typeface="Helvetica Neue" charset="0"/>
                <a:ea typeface="ＭＳ Ｐゴシック" charset="0"/>
                <a:cs typeface="Helvetica Neue" charset="0"/>
                <a:sym typeface="Helvetica Neue" charset="0"/>
              </a:rPr>
              <a:t>Supernova Remnants</a:t>
            </a:r>
          </a:p>
        </p:txBody>
      </p:sp>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90" y="4313040"/>
            <a:ext cx="1509117" cy="1135141"/>
          </a:xfrm>
          <a:prstGeom prst="rect">
            <a:avLst/>
          </a:prstGeom>
          <a:noFill/>
          <a:ln w="25400" cap="flat">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pic>
      <p:sp>
        <p:nvSpPr>
          <p:cNvPr id="21510" name="Rectangle 6"/>
          <p:cNvSpPr>
            <a:spLocks/>
          </p:cNvSpPr>
          <p:nvPr/>
        </p:nvSpPr>
        <p:spPr bwMode="auto">
          <a:xfrm>
            <a:off x="70316" y="3964846"/>
            <a:ext cx="1393774" cy="508097"/>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457200" eaLnBrk="1" fontAlgn="auto" hangingPunct="1">
              <a:spcBef>
                <a:spcPts val="0"/>
              </a:spcBef>
              <a:spcAft>
                <a:spcPts val="0"/>
              </a:spcAft>
            </a:pPr>
            <a:r>
              <a:rPr lang="en-US" sz="1477" b="1" dirty="0">
                <a:solidFill>
                  <a:srgbClr val="FFFFFF"/>
                </a:solidFill>
                <a:latin typeface="Helvetica Neue" charset="0"/>
                <a:ea typeface="ＭＳ Ｐゴシック" charset="0"/>
                <a:cs typeface="Helvetica Neue" charset="0"/>
                <a:sym typeface="Helvetica Neue" charset="0"/>
              </a:rPr>
              <a:t>Active Galactic Nuclei</a:t>
            </a:r>
          </a:p>
        </p:txBody>
      </p:sp>
      <p:pic>
        <p:nvPicPr>
          <p:cNvPr id="2151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637" y="5411843"/>
            <a:ext cx="1821656" cy="1232247"/>
          </a:xfrm>
          <a:prstGeom prst="rect">
            <a:avLst/>
          </a:prstGeom>
          <a:noFill/>
          <a:ln w="25400" cap="flat">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pic>
      <p:sp>
        <p:nvSpPr>
          <p:cNvPr id="21512" name="Rectangle 8"/>
          <p:cNvSpPr>
            <a:spLocks/>
          </p:cNvSpPr>
          <p:nvPr/>
        </p:nvSpPr>
        <p:spPr bwMode="auto">
          <a:xfrm>
            <a:off x="1035414" y="5143718"/>
            <a:ext cx="1875463" cy="357173"/>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457200" eaLnBrk="1" fontAlgn="auto" hangingPunct="1">
              <a:spcBef>
                <a:spcPts val="0"/>
              </a:spcBef>
              <a:spcAft>
                <a:spcPts val="0"/>
              </a:spcAft>
            </a:pPr>
            <a:r>
              <a:rPr lang="en-US" sz="1477" b="1" dirty="0">
                <a:solidFill>
                  <a:srgbClr val="FFFFFF"/>
                </a:solidFill>
                <a:latin typeface="Helvetica Neue" charset="0"/>
                <a:ea typeface="ＭＳ Ｐゴシック" charset="0"/>
                <a:cs typeface="Helvetica Neue" charset="0"/>
                <a:sym typeface="Helvetica Neue" charset="0"/>
              </a:rPr>
              <a:t>Gamma-ray Bursts</a:t>
            </a:r>
          </a:p>
        </p:txBody>
      </p:sp>
      <p:pic>
        <p:nvPicPr>
          <p:cNvPr id="21513" name="Picture 9"/>
          <p:cNvPicPr>
            <a:picLocks noChangeArrowheads="1"/>
          </p:cNvPicPr>
          <p:nvPr/>
        </p:nvPicPr>
        <p:blipFill>
          <a:blip r:embed="rId7">
            <a:extLst>
              <a:ext uri="{28A0092B-C50C-407E-A947-70E740481C1C}">
                <a14:useLocalDpi xmlns:a14="http://schemas.microsoft.com/office/drawing/2010/main" val="0"/>
              </a:ext>
            </a:extLst>
          </a:blip>
          <a:srcRect l="711" t="16112" r="142" b="10878"/>
          <a:stretch>
            <a:fillRect/>
          </a:stretch>
        </p:blipFill>
        <p:spPr bwMode="auto">
          <a:xfrm>
            <a:off x="3708054" y="2298325"/>
            <a:ext cx="2071687" cy="1473338"/>
          </a:xfrm>
          <a:prstGeom prst="rect">
            <a:avLst/>
          </a:prstGeom>
          <a:noFill/>
          <a:ln w="25400" cap="flat">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pic>
      <p:sp>
        <p:nvSpPr>
          <p:cNvPr id="21514" name="Rectangle 10"/>
          <p:cNvSpPr>
            <a:spLocks/>
          </p:cNvSpPr>
          <p:nvPr/>
        </p:nvSpPr>
        <p:spPr bwMode="auto">
          <a:xfrm>
            <a:off x="3598664" y="1482445"/>
            <a:ext cx="2294930" cy="428608"/>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457200" eaLnBrk="1" fontAlgn="auto" hangingPunct="1">
              <a:spcBef>
                <a:spcPts val="0"/>
              </a:spcBef>
              <a:spcAft>
                <a:spcPts val="0"/>
              </a:spcAft>
            </a:pPr>
            <a:r>
              <a:rPr lang="en-US" sz="2321" b="1" dirty="0">
                <a:solidFill>
                  <a:srgbClr val="FFFFFF"/>
                </a:solidFill>
                <a:latin typeface="Helvetica Neue" charset="0"/>
                <a:ea typeface="ＭＳ Ｐゴシック" charset="0"/>
                <a:cs typeface="Helvetica Neue" charset="0"/>
                <a:sym typeface="Helvetica Neue" charset="0"/>
              </a:rPr>
              <a:t>Dark Matter</a:t>
            </a:r>
          </a:p>
        </p:txBody>
      </p:sp>
      <p:pic>
        <p:nvPicPr>
          <p:cNvPr id="21515" name="Picture 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2380" y="2143178"/>
            <a:ext cx="1616273" cy="1214389"/>
          </a:xfrm>
          <a:prstGeom prst="rect">
            <a:avLst/>
          </a:prstGeom>
          <a:noFill/>
          <a:ln w="25400" cap="flat">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pic>
      <p:sp>
        <p:nvSpPr>
          <p:cNvPr id="21516" name="Rectangle 12"/>
          <p:cNvSpPr>
            <a:spLocks/>
          </p:cNvSpPr>
          <p:nvPr/>
        </p:nvSpPr>
        <p:spPr bwMode="auto">
          <a:xfrm>
            <a:off x="6179541" y="1973521"/>
            <a:ext cx="1393031" cy="294668"/>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457200" eaLnBrk="1" fontAlgn="auto" hangingPunct="1">
              <a:spcBef>
                <a:spcPts val="0"/>
              </a:spcBef>
              <a:spcAft>
                <a:spcPts val="0"/>
              </a:spcAft>
            </a:pPr>
            <a:r>
              <a:rPr lang="en-US" sz="1477" b="1" dirty="0">
                <a:solidFill>
                  <a:srgbClr val="FFFFFF"/>
                </a:solidFill>
                <a:latin typeface="Helvetica Neue" charset="0"/>
                <a:ea typeface="ＭＳ Ｐゴシック" charset="0"/>
                <a:cs typeface="Helvetica Neue" charset="0"/>
                <a:sym typeface="Helvetica Neue" charset="0"/>
              </a:rPr>
              <a:t>Space Time</a:t>
            </a:r>
          </a:p>
        </p:txBody>
      </p:sp>
      <p:pic>
        <p:nvPicPr>
          <p:cNvPr id="21518" name="Picture 14"/>
          <p:cNvPicPr>
            <a:picLocks noChangeArrowheads="1"/>
          </p:cNvPicPr>
          <p:nvPr/>
        </p:nvPicPr>
        <p:blipFill>
          <a:blip r:embed="rId9">
            <a:extLst>
              <a:ext uri="{28A0092B-C50C-407E-A947-70E740481C1C}">
                <a14:useLocalDpi xmlns:a14="http://schemas.microsoft.com/office/drawing/2010/main" val="0"/>
              </a:ext>
            </a:extLst>
          </a:blip>
          <a:srcRect l="2029" t="19658" b="20058"/>
          <a:stretch>
            <a:fillRect/>
          </a:stretch>
        </p:blipFill>
        <p:spPr bwMode="auto">
          <a:xfrm>
            <a:off x="7135344" y="3366609"/>
            <a:ext cx="1723430" cy="758992"/>
          </a:xfrm>
          <a:prstGeom prst="rect">
            <a:avLst/>
          </a:prstGeom>
          <a:noFill/>
          <a:ln w="25400" cap="flat">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pic>
      <p:sp>
        <p:nvSpPr>
          <p:cNvPr id="21519" name="Rectangle 15"/>
          <p:cNvSpPr>
            <a:spLocks/>
          </p:cNvSpPr>
          <p:nvPr/>
        </p:nvSpPr>
        <p:spPr bwMode="auto">
          <a:xfrm>
            <a:off x="7144064" y="2893153"/>
            <a:ext cx="1706105" cy="482263"/>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457200" eaLnBrk="1" fontAlgn="auto" hangingPunct="1">
              <a:spcBef>
                <a:spcPts val="0"/>
              </a:spcBef>
              <a:spcAft>
                <a:spcPts val="0"/>
              </a:spcAft>
            </a:pPr>
            <a:r>
              <a:rPr lang="en-US" sz="1477" b="1" dirty="0">
                <a:solidFill>
                  <a:srgbClr val="FFFFFF"/>
                </a:solidFill>
                <a:latin typeface="Helvetica Neue" charset="0"/>
                <a:ea typeface="ＭＳ Ｐゴシック" charset="0"/>
                <a:cs typeface="Helvetica Neue" charset="0"/>
                <a:sym typeface="Helvetica Neue" charset="0"/>
              </a:rPr>
              <a:t>Extragalactic Background Light</a:t>
            </a:r>
          </a:p>
        </p:txBody>
      </p:sp>
      <p:pic>
        <p:nvPicPr>
          <p:cNvPr id="21520" name="Picture 1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0601" y="2167734"/>
            <a:ext cx="1153046" cy="1058125"/>
          </a:xfrm>
          <a:prstGeom prst="rect">
            <a:avLst/>
          </a:prstGeom>
          <a:noFill/>
          <a:ln w="25400" cap="flat">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pic>
      <p:sp>
        <p:nvSpPr>
          <p:cNvPr id="21521" name="Rectangle 17"/>
          <p:cNvSpPr>
            <a:spLocks/>
          </p:cNvSpPr>
          <p:nvPr/>
        </p:nvSpPr>
        <p:spPr bwMode="auto">
          <a:xfrm>
            <a:off x="1464471" y="2018167"/>
            <a:ext cx="1393031" cy="294668"/>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457200" eaLnBrk="1" fontAlgn="auto" hangingPunct="1">
              <a:spcBef>
                <a:spcPts val="0"/>
              </a:spcBef>
              <a:spcAft>
                <a:spcPts val="0"/>
              </a:spcAft>
            </a:pPr>
            <a:r>
              <a:rPr lang="en-US" sz="1477" b="1" dirty="0">
                <a:solidFill>
                  <a:srgbClr val="FFFFFF"/>
                </a:solidFill>
                <a:latin typeface="Helvetica Neue" charset="0"/>
                <a:ea typeface="ＭＳ Ｐゴシック" charset="0"/>
                <a:cs typeface="Helvetica Neue" charset="0"/>
                <a:sym typeface="Helvetica Neue" charset="0"/>
              </a:rPr>
              <a:t>Cosmic Rays</a:t>
            </a:r>
          </a:p>
        </p:txBody>
      </p:sp>
      <p:sp>
        <p:nvSpPr>
          <p:cNvPr id="21522" name="Rectangle 18"/>
          <p:cNvSpPr>
            <a:spLocks/>
          </p:cNvSpPr>
          <p:nvPr/>
        </p:nvSpPr>
        <p:spPr bwMode="auto">
          <a:xfrm>
            <a:off x="3982570" y="5090133"/>
            <a:ext cx="4072434" cy="1526915"/>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lstStyle/>
          <a:p>
            <a:pPr defTabSz="457200" eaLnBrk="1" fontAlgn="auto" hangingPunct="1">
              <a:spcBef>
                <a:spcPts val="0"/>
              </a:spcBef>
              <a:spcAft>
                <a:spcPts val="0"/>
              </a:spcAft>
            </a:pPr>
            <a:endParaRPr lang="en-US" sz="1266" dirty="0">
              <a:solidFill>
                <a:srgbClr val="00204E"/>
              </a:solidFill>
              <a:latin typeface="Calibri"/>
            </a:endParaRPr>
          </a:p>
        </p:txBody>
      </p:sp>
      <p:sp>
        <p:nvSpPr>
          <p:cNvPr id="21523" name="Rectangle 19"/>
          <p:cNvSpPr>
            <a:spLocks/>
          </p:cNvSpPr>
          <p:nvPr/>
        </p:nvSpPr>
        <p:spPr bwMode="auto">
          <a:xfrm>
            <a:off x="5429525" y="5143431"/>
            <a:ext cx="1393031" cy="571477"/>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457200" eaLnBrk="1" fontAlgn="auto" hangingPunct="1">
              <a:spcBef>
                <a:spcPts val="0"/>
              </a:spcBef>
              <a:spcAft>
                <a:spcPts val="0"/>
              </a:spcAft>
            </a:pPr>
            <a:r>
              <a:rPr lang="en-US" sz="2532" b="1" dirty="0">
                <a:solidFill>
                  <a:srgbClr val="FFFFFF"/>
                </a:solidFill>
                <a:latin typeface="Helvetica Neue" charset="0"/>
                <a:ea typeface="ＭＳ Ｐゴシック" charset="0"/>
                <a:cs typeface="Helvetica Neue" charset="0"/>
                <a:sym typeface="Helvetica Neue" charset="0"/>
              </a:rPr>
              <a:t>... ?</a:t>
            </a:r>
          </a:p>
        </p:txBody>
      </p:sp>
      <p:sp>
        <p:nvSpPr>
          <p:cNvPr id="21524" name="Rectangle 20"/>
          <p:cNvSpPr>
            <a:spLocks/>
          </p:cNvSpPr>
          <p:nvPr/>
        </p:nvSpPr>
        <p:spPr bwMode="auto">
          <a:xfrm>
            <a:off x="214314" y="1455621"/>
            <a:ext cx="3187899" cy="473254"/>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457200" eaLnBrk="1" fontAlgn="auto" hangingPunct="1">
              <a:spcBef>
                <a:spcPts val="0"/>
              </a:spcBef>
              <a:spcAft>
                <a:spcPts val="0"/>
              </a:spcAft>
            </a:pPr>
            <a:r>
              <a:rPr lang="en-US" sz="2321" b="1" dirty="0">
                <a:solidFill>
                  <a:srgbClr val="FFFFFF"/>
                </a:solidFill>
                <a:latin typeface="Helvetica Neue" charset="0"/>
                <a:ea typeface="ＭＳ Ｐゴシック" charset="0"/>
                <a:cs typeface="Helvetica Neue" charset="0"/>
                <a:sym typeface="Helvetica Neue" charset="0"/>
              </a:rPr>
              <a:t>Particle Acceleration</a:t>
            </a:r>
          </a:p>
        </p:txBody>
      </p:sp>
      <p:pic>
        <p:nvPicPr>
          <p:cNvPr id="21525"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0592" y="3482594"/>
            <a:ext cx="1369591" cy="1455480"/>
          </a:xfrm>
          <a:prstGeom prst="rect">
            <a:avLst/>
          </a:prstGeom>
          <a:noFill/>
          <a:ln w="25400" cap="flat">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pic>
      <p:sp>
        <p:nvSpPr>
          <p:cNvPr id="21526" name="Rectangle 22"/>
          <p:cNvSpPr>
            <a:spLocks/>
          </p:cNvSpPr>
          <p:nvPr/>
        </p:nvSpPr>
        <p:spPr bwMode="auto">
          <a:xfrm>
            <a:off x="1761382" y="3321840"/>
            <a:ext cx="1080492" cy="375031"/>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457200" eaLnBrk="1" fontAlgn="auto" hangingPunct="1">
              <a:spcBef>
                <a:spcPts val="0"/>
              </a:spcBef>
              <a:spcAft>
                <a:spcPts val="0"/>
              </a:spcAft>
            </a:pPr>
            <a:r>
              <a:rPr lang="en-US" sz="1477" b="1" dirty="0">
                <a:solidFill>
                  <a:srgbClr val="FFFFFF"/>
                </a:solidFill>
                <a:latin typeface="Helvetica Neue" charset="0"/>
                <a:ea typeface="ＭＳ Ｐゴシック" charset="0"/>
                <a:cs typeface="Helvetica Neue" charset="0"/>
                <a:sym typeface="Helvetica Neue" charset="0"/>
              </a:rPr>
              <a:t>Pulsars</a:t>
            </a:r>
          </a:p>
        </p:txBody>
      </p:sp>
      <p:sp>
        <p:nvSpPr>
          <p:cNvPr id="21529" name="Rectangle 25"/>
          <p:cNvSpPr>
            <a:spLocks/>
          </p:cNvSpPr>
          <p:nvPr/>
        </p:nvSpPr>
        <p:spPr bwMode="auto">
          <a:xfrm>
            <a:off x="4045150" y="2268187"/>
            <a:ext cx="1393031" cy="294668"/>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457200" eaLnBrk="1" fontAlgn="auto" hangingPunct="1">
              <a:spcBef>
                <a:spcPts val="0"/>
              </a:spcBef>
              <a:spcAft>
                <a:spcPts val="0"/>
              </a:spcAft>
            </a:pPr>
            <a:r>
              <a:rPr lang="en-US" sz="1477" b="1" dirty="0">
                <a:solidFill>
                  <a:srgbClr val="FFFFFF"/>
                </a:solidFill>
                <a:latin typeface="Helvetica Neue" charset="0"/>
                <a:ea typeface="ＭＳ Ｐゴシック" charset="0"/>
                <a:cs typeface="Helvetica Neue" charset="0"/>
                <a:sym typeface="Helvetica Neue" charset="0"/>
              </a:rPr>
              <a:t>Annihilation </a:t>
            </a:r>
          </a:p>
        </p:txBody>
      </p:sp>
      <p:sp>
        <p:nvSpPr>
          <p:cNvPr id="21530" name="Rectangle 26"/>
          <p:cNvSpPr>
            <a:spLocks/>
          </p:cNvSpPr>
          <p:nvPr/>
        </p:nvSpPr>
        <p:spPr bwMode="auto">
          <a:xfrm>
            <a:off x="6098977" y="1455656"/>
            <a:ext cx="2294930" cy="428608"/>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457200" eaLnBrk="1" fontAlgn="auto" hangingPunct="1">
              <a:spcBef>
                <a:spcPts val="0"/>
              </a:spcBef>
              <a:spcAft>
                <a:spcPts val="0"/>
              </a:spcAft>
            </a:pPr>
            <a:r>
              <a:rPr lang="en-US" sz="2321" b="1" dirty="0">
                <a:solidFill>
                  <a:srgbClr val="FFFFFF"/>
                </a:solidFill>
                <a:latin typeface="Helvetica Neue" charset="0"/>
                <a:ea typeface="ＭＳ Ｐゴシック" charset="0"/>
                <a:cs typeface="Helvetica Neue" charset="0"/>
                <a:sym typeface="Helvetica Neue" charset="0"/>
              </a:rPr>
              <a:t>Cosmology</a:t>
            </a:r>
          </a:p>
        </p:txBody>
      </p:sp>
      <p:sp>
        <p:nvSpPr>
          <p:cNvPr id="30" name="Rectangle 15"/>
          <p:cNvSpPr>
            <a:spLocks/>
          </p:cNvSpPr>
          <p:nvPr/>
        </p:nvSpPr>
        <p:spPr bwMode="auto">
          <a:xfrm>
            <a:off x="6179541" y="3964848"/>
            <a:ext cx="1446786" cy="482263"/>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457200" eaLnBrk="1" fontAlgn="auto" hangingPunct="1">
              <a:spcBef>
                <a:spcPts val="0"/>
              </a:spcBef>
              <a:spcAft>
                <a:spcPts val="0"/>
              </a:spcAft>
            </a:pPr>
            <a:r>
              <a:rPr lang="en-US" sz="1477" b="1" dirty="0">
                <a:solidFill>
                  <a:srgbClr val="FFFFFF"/>
                </a:solidFill>
                <a:latin typeface="Helvetica Neue" charset="0"/>
                <a:ea typeface="ＭＳ Ｐゴシック" charset="0"/>
                <a:cs typeface="Helvetica Neue" charset="0"/>
                <a:sym typeface="Helvetica Neue" charset="0"/>
              </a:rPr>
              <a:t>Primordial Black Holes</a:t>
            </a:r>
          </a:p>
        </p:txBody>
      </p:sp>
      <p:sp>
        <p:nvSpPr>
          <p:cNvPr id="31" name="Rectangle 15"/>
          <p:cNvSpPr>
            <a:spLocks/>
          </p:cNvSpPr>
          <p:nvPr/>
        </p:nvSpPr>
        <p:spPr bwMode="auto">
          <a:xfrm>
            <a:off x="6501049" y="4554278"/>
            <a:ext cx="2089802" cy="321508"/>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457200" eaLnBrk="1" fontAlgn="auto" hangingPunct="1">
              <a:spcBef>
                <a:spcPts val="0"/>
              </a:spcBef>
              <a:spcAft>
                <a:spcPts val="0"/>
              </a:spcAft>
            </a:pPr>
            <a:r>
              <a:rPr lang="en-US" sz="1477" b="1" dirty="0" err="1">
                <a:solidFill>
                  <a:srgbClr val="FFFFFF"/>
                </a:solidFill>
                <a:latin typeface="Helvetica Neue" charset="0"/>
                <a:ea typeface="ＭＳ Ｐゴシック" charset="0"/>
                <a:cs typeface="Helvetica Neue" charset="0"/>
                <a:sym typeface="Helvetica Neue" charset="0"/>
              </a:rPr>
              <a:t>Axion</a:t>
            </a:r>
            <a:r>
              <a:rPr lang="en-US" sz="1477" b="1" dirty="0">
                <a:solidFill>
                  <a:srgbClr val="FFFFFF"/>
                </a:solidFill>
                <a:latin typeface="Helvetica Neue" charset="0"/>
                <a:ea typeface="ＭＳ Ｐゴシック" charset="0"/>
                <a:cs typeface="Helvetica Neue" charset="0"/>
                <a:sym typeface="Helvetica Neue" charset="0"/>
              </a:rPr>
              <a:t>-like Particles</a:t>
            </a:r>
          </a:p>
        </p:txBody>
      </p:sp>
      <p:sp>
        <p:nvSpPr>
          <p:cNvPr id="2" name="TextBox 1"/>
          <p:cNvSpPr txBox="1"/>
          <p:nvPr/>
        </p:nvSpPr>
        <p:spPr>
          <a:xfrm>
            <a:off x="4036153" y="5679556"/>
            <a:ext cx="4018850" cy="844150"/>
          </a:xfrm>
          <a:prstGeom prst="rect">
            <a:avLst/>
          </a:prstGeom>
          <a:noFill/>
        </p:spPr>
        <p:txBody>
          <a:bodyPr wrap="square" lIns="64273" tIns="32135" rIns="64273" bIns="32135" rtlCol="0">
            <a:spAutoFit/>
          </a:bodyPr>
          <a:lstStyle/>
          <a:p>
            <a:pPr algn="ctr" defTabSz="457200" eaLnBrk="1" fontAlgn="auto" hangingPunct="1">
              <a:spcBef>
                <a:spcPts val="0"/>
              </a:spcBef>
              <a:spcAft>
                <a:spcPts val="0"/>
              </a:spcAft>
            </a:pPr>
            <a:r>
              <a:rPr lang="en-GB" sz="1688" dirty="0">
                <a:solidFill>
                  <a:srgbClr val="FFFFFF"/>
                </a:solidFill>
                <a:latin typeface="Helvetica Neue"/>
                <a:ea typeface="ヒラギノ角ゴ ProN W3"/>
                <a:cs typeface="DejaVu Sans"/>
              </a:rPr>
              <a:t>Opens discovery space by major improvements in sensitivity, </a:t>
            </a:r>
            <a:r>
              <a:rPr lang="en-GB" sz="1688" dirty="0" err="1">
                <a:solidFill>
                  <a:srgbClr val="FFFFFF"/>
                </a:solidFill>
                <a:latin typeface="Helvetica Neue"/>
                <a:ea typeface="ヒラギノ角ゴ ProN W3"/>
                <a:cs typeface="DejaVu Sans"/>
              </a:rPr>
              <a:t>FoV</a:t>
            </a:r>
            <a:r>
              <a:rPr lang="en-GB" sz="1688" dirty="0">
                <a:solidFill>
                  <a:srgbClr val="FFFFFF"/>
                </a:solidFill>
                <a:latin typeface="Helvetica Neue"/>
                <a:ea typeface="ヒラギノ角ゴ ProN W3"/>
                <a:cs typeface="DejaVu Sans"/>
              </a:rPr>
              <a:t>, </a:t>
            </a:r>
          </a:p>
          <a:p>
            <a:pPr algn="ctr" defTabSz="457200" eaLnBrk="1" fontAlgn="auto" hangingPunct="1">
              <a:spcBef>
                <a:spcPts val="0"/>
              </a:spcBef>
              <a:spcAft>
                <a:spcPts val="0"/>
              </a:spcAft>
            </a:pPr>
            <a:r>
              <a:rPr lang="en-GB" sz="1688" dirty="0">
                <a:solidFill>
                  <a:srgbClr val="FFFFFF"/>
                </a:solidFill>
                <a:latin typeface="Helvetica Neue"/>
                <a:ea typeface="ヒラギノ角ゴ ProN W3"/>
                <a:cs typeface="DejaVu Sans"/>
              </a:rPr>
              <a:t>energy range</a:t>
            </a:r>
            <a:endParaRPr lang="en-GB" sz="1688" dirty="0">
              <a:solidFill>
                <a:srgbClr val="FFFFFF"/>
              </a:solidFill>
              <a:latin typeface="Arial"/>
              <a:ea typeface="DejaVu Sans"/>
              <a:cs typeface="DejaVu Sans"/>
            </a:endParaRPr>
          </a:p>
        </p:txBody>
      </p:sp>
    </p:spTree>
    <p:extLst>
      <p:ext uri="{BB962C8B-B14F-4D97-AF65-F5344CB8AC3E}">
        <p14:creationId xmlns:p14="http://schemas.microsoft.com/office/powerpoint/2010/main" val="82958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714" y="1097625"/>
            <a:ext cx="4344524" cy="3028326"/>
          </a:xfrm>
          <a:prstGeom prst="rect">
            <a:avLst/>
          </a:prstGeom>
          <a:ln w="12700">
            <a:solidFill>
              <a:schemeClr val="tx1"/>
            </a:solidFill>
          </a:ln>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4048" y="980728"/>
            <a:ext cx="3744416" cy="2920341"/>
          </a:xfrm>
          <a:prstGeom prst="rect">
            <a:avLst/>
          </a:prstGeom>
          <a:ln>
            <a:solidFill>
              <a:srgbClr val="000000"/>
            </a:solidFill>
          </a:ln>
        </p:spPr>
      </p:pic>
      <p:sp>
        <p:nvSpPr>
          <p:cNvPr id="6" name="Rectangle 3"/>
          <p:cNvSpPr txBox="1">
            <a:spLocks noChangeArrowheads="1"/>
          </p:cNvSpPr>
          <p:nvPr/>
        </p:nvSpPr>
        <p:spPr bwMode="auto">
          <a:xfrm>
            <a:off x="107504" y="152400"/>
            <a:ext cx="8928992" cy="45878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ＭＳ Ｐゴシック" charset="0"/>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65" charset="0"/>
                <a:ea typeface="ＭＳ Ｐゴシック" pitchFamily="-65" charset="-128"/>
                <a:cs typeface="ＭＳ Ｐゴシック" charset="0"/>
              </a:defRPr>
            </a:lvl5pPr>
            <a:lvl6pPr marL="4572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6pPr>
            <a:lvl7pPr marL="9144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7pPr>
            <a:lvl8pPr marL="13716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8pPr>
            <a:lvl9pPr marL="1828800" algn="l" defTabSz="449263" rtl="0" fontAlgn="base">
              <a:spcBef>
                <a:spcPct val="0"/>
              </a:spcBef>
              <a:spcAft>
                <a:spcPct val="0"/>
              </a:spcAft>
              <a:buClr>
                <a:srgbClr val="000000"/>
              </a:buClr>
              <a:buSzPct val="100000"/>
              <a:buFont typeface="Times New Roman" pitchFamily="-65" charset="0"/>
              <a:defRPr sz="4400">
                <a:solidFill>
                  <a:srgbClr val="000000"/>
                </a:solidFill>
                <a:latin typeface="Times New Roman" pitchFamily="-65" charset="0"/>
                <a:ea typeface="ＭＳ Ｐゴシック" pitchFamily="-65" charset="-128"/>
              </a:defRPr>
            </a:lvl9pPr>
          </a:lstStyle>
          <a:p>
            <a:pPr eaLnBrk="1" hangingPunct="1">
              <a:buClr>
                <a:srgbClr val="FF5050"/>
              </a:buClr>
              <a:buFont typeface="Verdana" pitchFamily="-6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smtClean="0">
                <a:solidFill>
                  <a:srgbClr val="FF0000"/>
                </a:solidFill>
                <a:latin typeface="Gill Sans"/>
                <a:ea typeface="ＭＳ Ｐゴシック" pitchFamily="-65" charset="-128"/>
                <a:cs typeface="Gill Sans"/>
              </a:rPr>
              <a:t>Particle Astrophysics and Fundamental Physics</a:t>
            </a:r>
            <a:endParaRPr lang="en-GB" sz="2800" b="1" dirty="0">
              <a:solidFill>
                <a:srgbClr val="FF0000"/>
              </a:solidFill>
              <a:latin typeface="Gill Sans"/>
              <a:ea typeface="ＭＳ Ｐゴシック" pitchFamily="-65" charset="-128"/>
              <a:cs typeface="Gill Sans"/>
            </a:endParaRPr>
          </a:p>
        </p:txBody>
      </p:sp>
      <p:sp>
        <p:nvSpPr>
          <p:cNvPr id="16" name="TextBox 15"/>
          <p:cNvSpPr txBox="1"/>
          <p:nvPr/>
        </p:nvSpPr>
        <p:spPr>
          <a:xfrm>
            <a:off x="611560" y="692696"/>
            <a:ext cx="3312368"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err="1">
                <a:solidFill>
                  <a:srgbClr val="000000"/>
                </a:solidFill>
                <a:latin typeface="Gill Sans"/>
                <a:cs typeface="Gill Sans"/>
              </a:rPr>
              <a:t>Using distant blazars as </a:t>
            </a:r>
            <a:r>
              <a:rPr lang="en-US" sz="1200" b="1" dirty="0" err="1">
                <a:solidFill>
                  <a:srgbClr val="000000"/>
                </a:solidFill>
                <a:latin typeface="Gill Sans"/>
                <a:cs typeface="Gill Sans"/>
              </a:rPr>
              <a:t>cosmological probes</a:t>
            </a:r>
            <a:endParaRPr lang="en-US" sz="1200" b="1" dirty="0">
              <a:solidFill>
                <a:srgbClr val="000000"/>
              </a:solidFill>
              <a:latin typeface="Gill Sans"/>
              <a:cs typeface="Gill Sans"/>
            </a:endParaRPr>
          </a:p>
        </p:txBody>
      </p:sp>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04048" y="3919519"/>
            <a:ext cx="3764273" cy="2677833"/>
          </a:xfrm>
          <a:prstGeom prst="rect">
            <a:avLst/>
          </a:prstGeom>
          <a:ln>
            <a:solidFill>
              <a:srgbClr val="000000"/>
            </a:solidFill>
          </a:ln>
        </p:spPr>
      </p:pic>
      <p:sp>
        <p:nvSpPr>
          <p:cNvPr id="20" name="TextBox 19"/>
          <p:cNvSpPr txBox="1"/>
          <p:nvPr/>
        </p:nvSpPr>
        <p:spPr>
          <a:xfrm>
            <a:off x="4651052" y="764704"/>
            <a:ext cx="4471045"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rgbClr val="000000"/>
                </a:solidFill>
                <a:latin typeface="Gill Sans"/>
                <a:cs typeface="Gill Sans"/>
              </a:rPr>
              <a:t>Hunting for </a:t>
            </a:r>
            <a:r>
              <a:rPr lang="en-US" sz="1200" b="1" dirty="0">
                <a:solidFill>
                  <a:srgbClr val="000000"/>
                </a:solidFill>
                <a:latin typeface="Gill Sans"/>
                <a:cs typeface="Gill Sans"/>
              </a:rPr>
              <a:t>dark matter</a:t>
            </a:r>
            <a:r>
              <a:rPr lang="en-US" sz="1200" dirty="0">
                <a:solidFill>
                  <a:srgbClr val="000000"/>
                </a:solidFill>
                <a:latin typeface="Gill Sans"/>
                <a:cs typeface="Gill Sans"/>
              </a:rPr>
              <a:t> in dwarf spheroidals and galaxy clusters</a:t>
            </a:r>
          </a:p>
        </p:txBody>
      </p:sp>
      <p:sp>
        <p:nvSpPr>
          <p:cNvPr id="21" name="TextBox 20"/>
          <p:cNvSpPr txBox="1"/>
          <p:nvPr/>
        </p:nvSpPr>
        <p:spPr>
          <a:xfrm>
            <a:off x="7524328" y="5949280"/>
            <a:ext cx="1080120"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rgbClr val="000000"/>
                </a:solidFill>
                <a:latin typeface="Gill Sans"/>
                <a:cs typeface="Gill Sans"/>
              </a:rPr>
              <a:t>Coma cluster</a:t>
            </a:r>
          </a:p>
        </p:txBody>
      </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9552" y="4228437"/>
            <a:ext cx="3384376" cy="2609843"/>
          </a:xfrm>
          <a:prstGeom prst="rect">
            <a:avLst/>
          </a:prstGeom>
          <a:ln>
            <a:solidFill>
              <a:srgbClr val="000000"/>
            </a:solidFill>
          </a:ln>
        </p:spPr>
      </p:pic>
      <p:sp>
        <p:nvSpPr>
          <p:cNvPr id="12" name="TextBox 11"/>
          <p:cNvSpPr txBox="1"/>
          <p:nvPr/>
        </p:nvSpPr>
        <p:spPr>
          <a:xfrm>
            <a:off x="1187624" y="4160113"/>
            <a:ext cx="2088232"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1" dirty="0" err="1">
                <a:solidFill>
                  <a:srgbClr val="000000"/>
                </a:solidFill>
                <a:latin typeface="Gill Sans"/>
                <a:cs typeface="Gill Sans"/>
              </a:rPr>
              <a:t>Cosmic ray </a:t>
            </a:r>
            <a:r>
              <a:rPr lang="en-US" sz="1200" dirty="0" err="1">
                <a:solidFill>
                  <a:srgbClr val="000000"/>
                </a:solidFill>
                <a:latin typeface="Gill Sans"/>
                <a:cs typeface="Gill Sans"/>
              </a:rPr>
              <a:t>measurements</a:t>
            </a:r>
            <a:endParaRPr lang="en-US" sz="1200" b="1" dirty="0">
              <a:solidFill>
                <a:srgbClr val="000000"/>
              </a:solidFill>
              <a:latin typeface="Gill Sans"/>
              <a:cs typeface="Gill Sans"/>
            </a:endParaRPr>
          </a:p>
        </p:txBody>
      </p:sp>
    </p:spTree>
    <p:extLst>
      <p:ext uri="{BB962C8B-B14F-4D97-AF65-F5344CB8AC3E}">
        <p14:creationId xmlns:p14="http://schemas.microsoft.com/office/powerpoint/2010/main" val="127098855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1250" name="AutoShape 2"/>
          <p:cNvSpPr>
            <a:spLocks noChangeArrowheads="1"/>
          </p:cNvSpPr>
          <p:nvPr/>
        </p:nvSpPr>
        <p:spPr bwMode="auto">
          <a:xfrm flipV="1">
            <a:off x="0" y="5168900"/>
            <a:ext cx="6604000" cy="1524000"/>
          </a:xfrm>
          <a:custGeom>
            <a:avLst/>
            <a:gdLst>
              <a:gd name="G0" fmla="+- 3120 0 0"/>
              <a:gd name="G1" fmla="+- 21600 0 3120"/>
              <a:gd name="G2" fmla="*/ 3120 1 2"/>
              <a:gd name="G3" fmla="+- 21600 0 G2"/>
              <a:gd name="G4" fmla="+/ 3120 21600 2"/>
              <a:gd name="G5" fmla="+/ G1 0 2"/>
              <a:gd name="G6" fmla="*/ 21600 21600 3120"/>
              <a:gd name="G7" fmla="*/ G6 1 2"/>
              <a:gd name="G8" fmla="+- 21600 0 G7"/>
              <a:gd name="G9" fmla="*/ 21600 1 2"/>
              <a:gd name="G10" fmla="+- 3120 0 G9"/>
              <a:gd name="G11" fmla="?: G10 G8 0"/>
              <a:gd name="G12" fmla="?: G10 G7 21600"/>
              <a:gd name="T0" fmla="*/ 20040 w 21600"/>
              <a:gd name="T1" fmla="*/ 10800 h 21600"/>
              <a:gd name="T2" fmla="*/ 10800 w 21600"/>
              <a:gd name="T3" fmla="*/ 21600 h 21600"/>
              <a:gd name="T4" fmla="*/ 1560 w 21600"/>
              <a:gd name="T5" fmla="*/ 10800 h 21600"/>
              <a:gd name="T6" fmla="*/ 10800 w 21600"/>
              <a:gd name="T7" fmla="*/ 0 h 21600"/>
              <a:gd name="T8" fmla="*/ 3360 w 21600"/>
              <a:gd name="T9" fmla="*/ 3360 h 21600"/>
              <a:gd name="T10" fmla="*/ 18240 w 21600"/>
              <a:gd name="T11" fmla="*/ 18240 h 21600"/>
            </a:gdLst>
            <a:ahLst/>
            <a:cxnLst>
              <a:cxn ang="0">
                <a:pos x="T0" y="T1"/>
              </a:cxn>
              <a:cxn ang="0">
                <a:pos x="T2" y="T3"/>
              </a:cxn>
              <a:cxn ang="0">
                <a:pos x="T4" y="T5"/>
              </a:cxn>
              <a:cxn ang="0">
                <a:pos x="T6" y="T7"/>
              </a:cxn>
            </a:cxnLst>
            <a:rect l="T8" t="T9" r="T10" b="T11"/>
            <a:pathLst>
              <a:path w="21600" h="21600">
                <a:moveTo>
                  <a:pt x="0" y="0"/>
                </a:moveTo>
                <a:lnTo>
                  <a:pt x="3120" y="21600"/>
                </a:lnTo>
                <a:lnTo>
                  <a:pt x="18480" y="21600"/>
                </a:lnTo>
                <a:lnTo>
                  <a:pt x="21600" y="0"/>
                </a:lnTo>
                <a:close/>
              </a:path>
            </a:pathLst>
          </a:custGeom>
          <a:gradFill rotWithShape="0">
            <a:gsLst>
              <a:gs pos="0">
                <a:srgbClr val="339933">
                  <a:gamma/>
                  <a:shade val="46275"/>
                  <a:invGamma/>
                </a:srgbClr>
              </a:gs>
              <a:gs pos="100000">
                <a:srgbClr val="339933"/>
              </a:gs>
            </a:gsLst>
            <a:lin ang="5400000" scaled="1"/>
          </a:gradFill>
          <a:ln w="9525">
            <a:solidFill>
              <a:schemeClr val="tx1"/>
            </a:solidFill>
            <a:miter lim="800000"/>
            <a:headEnd/>
            <a:tailEnd/>
          </a:ln>
          <a:effectLst/>
        </p:spPr>
        <p:txBody>
          <a:bodyPr wrap="none" anchor="ctr">
            <a:prstTxWarp prst="textNoShape">
              <a:avLst/>
            </a:prstTxWarp>
          </a:bodyPr>
          <a:lstStyle/>
          <a:p>
            <a:endParaRPr lang="en-US">
              <a:solidFill>
                <a:srgbClr val="FFFFFF"/>
              </a:solidFill>
            </a:endParaRPr>
          </a:p>
        </p:txBody>
      </p:sp>
      <p:grpSp>
        <p:nvGrpSpPr>
          <p:cNvPr id="181251" name="Group 3"/>
          <p:cNvGrpSpPr>
            <a:grpSpLocks/>
          </p:cNvGrpSpPr>
          <p:nvPr/>
        </p:nvGrpSpPr>
        <p:grpSpPr bwMode="auto">
          <a:xfrm>
            <a:off x="977900" y="355600"/>
            <a:ext cx="4610100" cy="6134100"/>
            <a:chOff x="616" y="224"/>
            <a:chExt cx="2904" cy="3864"/>
          </a:xfrm>
        </p:grpSpPr>
        <p:grpSp>
          <p:nvGrpSpPr>
            <p:cNvPr id="181252" name="Group 4"/>
            <p:cNvGrpSpPr>
              <a:grpSpLocks/>
            </p:cNvGrpSpPr>
            <p:nvPr/>
          </p:nvGrpSpPr>
          <p:grpSpPr bwMode="auto">
            <a:xfrm>
              <a:off x="616" y="224"/>
              <a:ext cx="2904" cy="3504"/>
              <a:chOff x="616" y="224"/>
              <a:chExt cx="2904" cy="3504"/>
            </a:xfrm>
          </p:grpSpPr>
          <p:sp>
            <p:nvSpPr>
              <p:cNvPr id="181253" name="Line 5"/>
              <p:cNvSpPr>
                <a:spLocks noChangeShapeType="1"/>
              </p:cNvSpPr>
              <p:nvPr/>
            </p:nvSpPr>
            <p:spPr bwMode="auto">
              <a:xfrm>
                <a:off x="2056" y="224"/>
                <a:ext cx="0" cy="576"/>
              </a:xfrm>
              <a:prstGeom prst="line">
                <a:avLst/>
              </a:prstGeom>
              <a:noFill/>
              <a:ln w="3175">
                <a:solidFill>
                  <a:srgbClr val="EAEAEA"/>
                </a:solidFill>
                <a:round/>
                <a:headEnd/>
                <a:tailEnd/>
              </a:ln>
              <a:effectLst/>
            </p:spPr>
            <p:txBody>
              <a:bodyPr>
                <a:prstTxWarp prst="textNoShape">
                  <a:avLst/>
                </a:prstTxWarp>
              </a:bodyPr>
              <a:lstStyle/>
              <a:p>
                <a:endParaRPr lang="en-US">
                  <a:solidFill>
                    <a:srgbClr val="FFFFFF"/>
                  </a:solidFill>
                </a:endParaRPr>
              </a:p>
            </p:txBody>
          </p:sp>
          <p:pic>
            <p:nvPicPr>
              <p:cNvPr id="181254" name="Picture 6" descr="view_yz_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16" y="830"/>
                <a:ext cx="552" cy="1043"/>
              </a:xfrm>
              <a:prstGeom prst="rect">
                <a:avLst/>
              </a:prstGeom>
              <a:noFill/>
            </p:spPr>
          </p:pic>
          <p:sp>
            <p:nvSpPr>
              <p:cNvPr id="181255" name="AutoShape 7"/>
              <p:cNvSpPr>
                <a:spLocks noChangeArrowheads="1"/>
              </p:cNvSpPr>
              <p:nvPr/>
            </p:nvSpPr>
            <p:spPr bwMode="auto">
              <a:xfrm>
                <a:off x="616" y="1568"/>
                <a:ext cx="2904" cy="2160"/>
              </a:xfrm>
              <a:prstGeom prst="triangle">
                <a:avLst>
                  <a:gd name="adj" fmla="val 50000"/>
                </a:avLst>
              </a:prstGeom>
              <a:gradFill rotWithShape="0">
                <a:gsLst>
                  <a:gs pos="0">
                    <a:srgbClr val="99CCFF"/>
                  </a:gs>
                  <a:gs pos="100000">
                    <a:srgbClr val="0000FF"/>
                  </a:gs>
                </a:gsLst>
                <a:lin ang="5400000" scaled="1"/>
              </a:gradFill>
              <a:ln w="9525">
                <a:noFill/>
                <a:miter lim="800000"/>
                <a:headEnd/>
                <a:tailEnd/>
              </a:ln>
              <a:effectLst/>
            </p:spPr>
            <p:txBody>
              <a:bodyPr wrap="none" anchor="ctr">
                <a:prstTxWarp prst="textNoShape">
                  <a:avLst/>
                </a:prstTxWarp>
              </a:bodyPr>
              <a:lstStyle/>
              <a:p>
                <a:endParaRPr lang="en-US">
                  <a:solidFill>
                    <a:srgbClr val="FFFFFF"/>
                  </a:solidFill>
                </a:endParaRPr>
              </a:p>
            </p:txBody>
          </p:sp>
        </p:grpSp>
        <p:sp>
          <p:nvSpPr>
            <p:cNvPr id="181256" name="Oval 8"/>
            <p:cNvSpPr>
              <a:spLocks noChangeArrowheads="1"/>
            </p:cNvSpPr>
            <p:nvPr/>
          </p:nvSpPr>
          <p:spPr bwMode="auto">
            <a:xfrm>
              <a:off x="624" y="3384"/>
              <a:ext cx="2896" cy="704"/>
            </a:xfrm>
            <a:prstGeom prst="ellipse">
              <a:avLst/>
            </a:prstGeom>
            <a:gradFill rotWithShape="0">
              <a:gsLst>
                <a:gs pos="0">
                  <a:srgbClr val="0066FF"/>
                </a:gs>
                <a:gs pos="100000">
                  <a:srgbClr val="3399FF"/>
                </a:gs>
              </a:gsLst>
              <a:lin ang="5400000" scaled="1"/>
            </a:gradFill>
            <a:ln w="28575">
              <a:noFill/>
              <a:round/>
              <a:headEnd/>
              <a:tailEnd/>
            </a:ln>
            <a:effectLst/>
          </p:spPr>
          <p:txBody>
            <a:bodyPr wrap="none" anchor="ctr">
              <a:prstTxWarp prst="textNoShape">
                <a:avLst/>
              </a:prstTxWarp>
            </a:bodyPr>
            <a:lstStyle/>
            <a:p>
              <a:endParaRPr lang="en-US">
                <a:solidFill>
                  <a:srgbClr val="FFFFFF"/>
                </a:solidFill>
              </a:endParaRPr>
            </a:p>
          </p:txBody>
        </p:sp>
      </p:grpSp>
      <p:grpSp>
        <p:nvGrpSpPr>
          <p:cNvPr id="181257" name="Group 9"/>
          <p:cNvGrpSpPr>
            <a:grpSpLocks/>
          </p:cNvGrpSpPr>
          <p:nvPr/>
        </p:nvGrpSpPr>
        <p:grpSpPr bwMode="auto">
          <a:xfrm>
            <a:off x="4267200" y="152400"/>
            <a:ext cx="4799013" cy="4797425"/>
            <a:chOff x="2688" y="96"/>
            <a:chExt cx="3023" cy="3022"/>
          </a:xfrm>
        </p:grpSpPr>
        <p:grpSp>
          <p:nvGrpSpPr>
            <p:cNvPr id="181258" name="Group 10"/>
            <p:cNvGrpSpPr>
              <a:grpSpLocks/>
            </p:cNvGrpSpPr>
            <p:nvPr/>
          </p:nvGrpSpPr>
          <p:grpSpPr bwMode="auto">
            <a:xfrm>
              <a:off x="3168" y="96"/>
              <a:ext cx="2543" cy="2592"/>
              <a:chOff x="3752" y="792"/>
              <a:chExt cx="1912" cy="1920"/>
            </a:xfrm>
          </p:grpSpPr>
          <p:sp>
            <p:nvSpPr>
              <p:cNvPr id="181259" name="Rectangle 11"/>
              <p:cNvSpPr>
                <a:spLocks noChangeArrowheads="1"/>
              </p:cNvSpPr>
              <p:nvPr/>
            </p:nvSpPr>
            <p:spPr bwMode="auto">
              <a:xfrm>
                <a:off x="3752" y="800"/>
                <a:ext cx="1912" cy="1912"/>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solidFill>
                    <a:srgbClr val="FFFFFF"/>
                  </a:solidFill>
                </a:endParaRPr>
              </a:p>
            </p:txBody>
          </p:sp>
          <p:pic>
            <p:nvPicPr>
              <p:cNvPr id="181260" name="Picture 12" descr="event"/>
              <p:cNvPicPr>
                <a:picLocks noChangeAspect="1" noChangeArrowheads="1"/>
              </p:cNvPicPr>
              <p:nvPr/>
            </p:nvPicPr>
            <p:blipFill>
              <a:blip r:embed="rId4"/>
              <a:srcRect/>
              <a:stretch>
                <a:fillRect/>
              </a:stretch>
            </p:blipFill>
            <p:spPr bwMode="auto">
              <a:xfrm>
                <a:off x="3881" y="890"/>
                <a:ext cx="1696" cy="1723"/>
              </a:xfrm>
              <a:prstGeom prst="rect">
                <a:avLst/>
              </a:prstGeom>
              <a:noFill/>
            </p:spPr>
          </p:pic>
          <p:sp>
            <p:nvSpPr>
              <p:cNvPr id="181261" name="AutoShape 13"/>
              <p:cNvSpPr>
                <a:spLocks noChangeArrowheads="1"/>
              </p:cNvSpPr>
              <p:nvPr/>
            </p:nvSpPr>
            <p:spPr bwMode="auto">
              <a:xfrm>
                <a:off x="3784" y="792"/>
                <a:ext cx="1872" cy="1912"/>
              </a:xfrm>
              <a:custGeom>
                <a:avLst/>
                <a:gdLst>
                  <a:gd name="G0" fmla="+- 2492 0 0"/>
                  <a:gd name="G1" fmla="+- 21600 0 2492"/>
                  <a:gd name="G2" fmla="+- 21600 0 2492"/>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492" y="10800"/>
                    </a:moveTo>
                    <a:cubicBezTo>
                      <a:pt x="2492" y="15388"/>
                      <a:pt x="6212" y="19108"/>
                      <a:pt x="10800" y="19108"/>
                    </a:cubicBezTo>
                    <a:cubicBezTo>
                      <a:pt x="15388" y="19108"/>
                      <a:pt x="19108" y="15388"/>
                      <a:pt x="19108" y="10800"/>
                    </a:cubicBezTo>
                    <a:cubicBezTo>
                      <a:pt x="19108" y="6212"/>
                      <a:pt x="15388" y="2492"/>
                      <a:pt x="10800" y="2492"/>
                    </a:cubicBezTo>
                    <a:cubicBezTo>
                      <a:pt x="6212" y="2492"/>
                      <a:pt x="2492" y="6212"/>
                      <a:pt x="2492" y="10800"/>
                    </a:cubicBezTo>
                    <a:close/>
                  </a:path>
                </a:pathLst>
              </a:custGeom>
              <a:solidFill>
                <a:schemeClr val="tx1"/>
              </a:solidFill>
              <a:ln w="9525">
                <a:noFill/>
                <a:round/>
                <a:headEnd/>
                <a:tailEnd/>
              </a:ln>
              <a:effectLst/>
            </p:spPr>
            <p:txBody>
              <a:bodyPr wrap="none" anchor="ctr">
                <a:prstTxWarp prst="textNoShape">
                  <a:avLst/>
                </a:prstTxWarp>
              </a:bodyPr>
              <a:lstStyle/>
              <a:p>
                <a:endParaRPr lang="en-US">
                  <a:solidFill>
                    <a:srgbClr val="FFFFFF"/>
                  </a:solidFill>
                </a:endParaRPr>
              </a:p>
            </p:txBody>
          </p:sp>
          <p:sp>
            <p:nvSpPr>
              <p:cNvPr id="181262" name="Freeform 14"/>
              <p:cNvSpPr>
                <a:spLocks/>
              </p:cNvSpPr>
              <p:nvPr/>
            </p:nvSpPr>
            <p:spPr bwMode="auto">
              <a:xfrm>
                <a:off x="3768" y="856"/>
                <a:ext cx="704" cy="624"/>
              </a:xfrm>
              <a:custGeom>
                <a:avLst/>
                <a:gdLst/>
                <a:ahLst/>
                <a:cxnLst>
                  <a:cxn ang="0">
                    <a:pos x="0" y="0"/>
                  </a:cxn>
                  <a:cxn ang="0">
                    <a:pos x="704" y="8"/>
                  </a:cxn>
                  <a:cxn ang="0">
                    <a:pos x="192" y="624"/>
                  </a:cxn>
                  <a:cxn ang="0">
                    <a:pos x="40" y="576"/>
                  </a:cxn>
                  <a:cxn ang="0">
                    <a:pos x="0" y="0"/>
                  </a:cxn>
                </a:cxnLst>
                <a:rect l="0" t="0" r="r" b="b"/>
                <a:pathLst>
                  <a:path w="704" h="624">
                    <a:moveTo>
                      <a:pt x="0" y="0"/>
                    </a:moveTo>
                    <a:lnTo>
                      <a:pt x="704" y="8"/>
                    </a:lnTo>
                    <a:lnTo>
                      <a:pt x="192" y="624"/>
                    </a:lnTo>
                    <a:lnTo>
                      <a:pt x="40" y="576"/>
                    </a:lnTo>
                    <a:lnTo>
                      <a:pt x="0" y="0"/>
                    </a:lnTo>
                    <a:close/>
                  </a:path>
                </a:pathLst>
              </a:custGeom>
              <a:solidFill>
                <a:schemeClr val="tx1"/>
              </a:solid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263" name="Freeform 15"/>
              <p:cNvSpPr>
                <a:spLocks/>
              </p:cNvSpPr>
              <p:nvPr/>
            </p:nvSpPr>
            <p:spPr bwMode="auto">
              <a:xfrm flipH="1">
                <a:off x="4928" y="832"/>
                <a:ext cx="704" cy="624"/>
              </a:xfrm>
              <a:custGeom>
                <a:avLst/>
                <a:gdLst/>
                <a:ahLst/>
                <a:cxnLst>
                  <a:cxn ang="0">
                    <a:pos x="0" y="0"/>
                  </a:cxn>
                  <a:cxn ang="0">
                    <a:pos x="704" y="8"/>
                  </a:cxn>
                  <a:cxn ang="0">
                    <a:pos x="192" y="624"/>
                  </a:cxn>
                  <a:cxn ang="0">
                    <a:pos x="40" y="576"/>
                  </a:cxn>
                  <a:cxn ang="0">
                    <a:pos x="0" y="0"/>
                  </a:cxn>
                </a:cxnLst>
                <a:rect l="0" t="0" r="r" b="b"/>
                <a:pathLst>
                  <a:path w="704" h="624">
                    <a:moveTo>
                      <a:pt x="0" y="0"/>
                    </a:moveTo>
                    <a:lnTo>
                      <a:pt x="704" y="8"/>
                    </a:lnTo>
                    <a:lnTo>
                      <a:pt x="192" y="624"/>
                    </a:lnTo>
                    <a:lnTo>
                      <a:pt x="40" y="576"/>
                    </a:lnTo>
                    <a:lnTo>
                      <a:pt x="0" y="0"/>
                    </a:lnTo>
                    <a:close/>
                  </a:path>
                </a:pathLst>
              </a:custGeom>
              <a:solidFill>
                <a:schemeClr val="tx1"/>
              </a:solid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264" name="Freeform 16"/>
              <p:cNvSpPr>
                <a:spLocks/>
              </p:cNvSpPr>
              <p:nvPr/>
            </p:nvSpPr>
            <p:spPr bwMode="auto">
              <a:xfrm flipV="1">
                <a:off x="3752" y="2040"/>
                <a:ext cx="704" cy="624"/>
              </a:xfrm>
              <a:custGeom>
                <a:avLst/>
                <a:gdLst/>
                <a:ahLst/>
                <a:cxnLst>
                  <a:cxn ang="0">
                    <a:pos x="0" y="0"/>
                  </a:cxn>
                  <a:cxn ang="0">
                    <a:pos x="704" y="8"/>
                  </a:cxn>
                  <a:cxn ang="0">
                    <a:pos x="192" y="624"/>
                  </a:cxn>
                  <a:cxn ang="0">
                    <a:pos x="40" y="576"/>
                  </a:cxn>
                  <a:cxn ang="0">
                    <a:pos x="0" y="0"/>
                  </a:cxn>
                </a:cxnLst>
                <a:rect l="0" t="0" r="r" b="b"/>
                <a:pathLst>
                  <a:path w="704" h="624">
                    <a:moveTo>
                      <a:pt x="0" y="0"/>
                    </a:moveTo>
                    <a:lnTo>
                      <a:pt x="704" y="8"/>
                    </a:lnTo>
                    <a:lnTo>
                      <a:pt x="192" y="624"/>
                    </a:lnTo>
                    <a:lnTo>
                      <a:pt x="40" y="576"/>
                    </a:lnTo>
                    <a:lnTo>
                      <a:pt x="0" y="0"/>
                    </a:lnTo>
                    <a:close/>
                  </a:path>
                </a:pathLst>
              </a:custGeom>
              <a:solidFill>
                <a:schemeClr val="tx1"/>
              </a:solid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265" name="Freeform 17"/>
              <p:cNvSpPr>
                <a:spLocks/>
              </p:cNvSpPr>
              <p:nvPr/>
            </p:nvSpPr>
            <p:spPr bwMode="auto">
              <a:xfrm flipH="1" flipV="1">
                <a:off x="4960" y="2016"/>
                <a:ext cx="704" cy="624"/>
              </a:xfrm>
              <a:custGeom>
                <a:avLst/>
                <a:gdLst/>
                <a:ahLst/>
                <a:cxnLst>
                  <a:cxn ang="0">
                    <a:pos x="0" y="0"/>
                  </a:cxn>
                  <a:cxn ang="0">
                    <a:pos x="704" y="8"/>
                  </a:cxn>
                  <a:cxn ang="0">
                    <a:pos x="192" y="624"/>
                  </a:cxn>
                  <a:cxn ang="0">
                    <a:pos x="40" y="576"/>
                  </a:cxn>
                  <a:cxn ang="0">
                    <a:pos x="0" y="0"/>
                  </a:cxn>
                </a:cxnLst>
                <a:rect l="0" t="0" r="r" b="b"/>
                <a:pathLst>
                  <a:path w="704" h="624">
                    <a:moveTo>
                      <a:pt x="0" y="0"/>
                    </a:moveTo>
                    <a:lnTo>
                      <a:pt x="704" y="8"/>
                    </a:lnTo>
                    <a:lnTo>
                      <a:pt x="192" y="624"/>
                    </a:lnTo>
                    <a:lnTo>
                      <a:pt x="40" y="576"/>
                    </a:lnTo>
                    <a:lnTo>
                      <a:pt x="0" y="0"/>
                    </a:lnTo>
                    <a:close/>
                  </a:path>
                </a:pathLst>
              </a:custGeom>
              <a:solidFill>
                <a:schemeClr val="tx1"/>
              </a:solid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266" name="Oval 18"/>
              <p:cNvSpPr>
                <a:spLocks noChangeArrowheads="1"/>
              </p:cNvSpPr>
              <p:nvPr/>
            </p:nvSpPr>
            <p:spPr bwMode="auto">
              <a:xfrm>
                <a:off x="3984" y="1016"/>
                <a:ext cx="1464" cy="1464"/>
              </a:xfrm>
              <a:prstGeom prst="ellipse">
                <a:avLst/>
              </a:prstGeom>
              <a:noFill/>
              <a:ln w="9525">
                <a:solidFill>
                  <a:schemeClr val="bg1"/>
                </a:solidFill>
                <a:round/>
                <a:headEnd/>
                <a:tailEnd/>
              </a:ln>
              <a:effectLst/>
            </p:spPr>
            <p:txBody>
              <a:bodyPr wrap="none" anchor="ctr">
                <a:prstTxWarp prst="textNoShape">
                  <a:avLst/>
                </a:prstTxWarp>
              </a:bodyPr>
              <a:lstStyle/>
              <a:p>
                <a:endParaRPr lang="en-US">
                  <a:solidFill>
                    <a:srgbClr val="FFFFFF"/>
                  </a:solidFill>
                </a:endParaRPr>
              </a:p>
            </p:txBody>
          </p:sp>
        </p:grpSp>
        <p:sp>
          <p:nvSpPr>
            <p:cNvPr id="181267" name="Line 19"/>
            <p:cNvSpPr>
              <a:spLocks noChangeShapeType="1"/>
            </p:cNvSpPr>
            <p:nvPr/>
          </p:nvSpPr>
          <p:spPr bwMode="auto">
            <a:xfrm flipV="1">
              <a:off x="2688" y="2112"/>
              <a:ext cx="1042" cy="1006"/>
            </a:xfrm>
            <a:prstGeom prst="line">
              <a:avLst/>
            </a:prstGeom>
            <a:noFill/>
            <a:ln w="57150">
              <a:solidFill>
                <a:schemeClr val="bg1"/>
              </a:solidFill>
              <a:round/>
              <a:headEnd/>
              <a:tailEnd type="triangle" w="med" len="med"/>
            </a:ln>
            <a:effectLst/>
          </p:spPr>
          <p:txBody>
            <a:bodyPr>
              <a:prstTxWarp prst="textNoShape">
                <a:avLst/>
              </a:prstTxWarp>
            </a:bodyPr>
            <a:lstStyle/>
            <a:p>
              <a:endParaRPr lang="en-US">
                <a:solidFill>
                  <a:srgbClr val="FFFFFF"/>
                </a:solidFill>
              </a:endParaRPr>
            </a:p>
          </p:txBody>
        </p:sp>
      </p:grpSp>
      <p:grpSp>
        <p:nvGrpSpPr>
          <p:cNvPr id="181268" name="Group 20"/>
          <p:cNvGrpSpPr>
            <a:grpSpLocks/>
          </p:cNvGrpSpPr>
          <p:nvPr/>
        </p:nvGrpSpPr>
        <p:grpSpPr bwMode="auto">
          <a:xfrm rot="15608666">
            <a:off x="7037388" y="1900238"/>
            <a:ext cx="344487" cy="687387"/>
            <a:chOff x="626" y="417"/>
            <a:chExt cx="296" cy="589"/>
          </a:xfrm>
        </p:grpSpPr>
        <p:sp>
          <p:nvSpPr>
            <p:cNvPr id="181269" name="Freeform 21"/>
            <p:cNvSpPr>
              <a:spLocks/>
            </p:cNvSpPr>
            <p:nvPr/>
          </p:nvSpPr>
          <p:spPr bwMode="auto">
            <a:xfrm>
              <a:off x="626" y="417"/>
              <a:ext cx="292" cy="493"/>
            </a:xfrm>
            <a:custGeom>
              <a:avLst/>
              <a:gdLst/>
              <a:ahLst/>
              <a:cxnLst>
                <a:cxn ang="0">
                  <a:pos x="167" y="0"/>
                </a:cxn>
                <a:cxn ang="0">
                  <a:pos x="0" y="485"/>
                </a:cxn>
                <a:cxn ang="0">
                  <a:pos x="300" y="476"/>
                </a:cxn>
                <a:cxn ang="0">
                  <a:pos x="167" y="0"/>
                </a:cxn>
              </a:cxnLst>
              <a:rect l="0" t="0" r="r" b="b"/>
              <a:pathLst>
                <a:path w="300" h="485">
                  <a:moveTo>
                    <a:pt x="167" y="0"/>
                  </a:moveTo>
                  <a:lnTo>
                    <a:pt x="0" y="485"/>
                  </a:lnTo>
                  <a:lnTo>
                    <a:pt x="300" y="476"/>
                  </a:lnTo>
                  <a:lnTo>
                    <a:pt x="167" y="0"/>
                  </a:lnTo>
                  <a:close/>
                </a:path>
              </a:pathLst>
            </a:custGeom>
            <a:solidFill>
              <a:srgbClr val="FFFF00"/>
            </a:solid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270" name="Oval 22"/>
            <p:cNvSpPr>
              <a:spLocks noChangeArrowheads="1"/>
            </p:cNvSpPr>
            <p:nvPr/>
          </p:nvSpPr>
          <p:spPr bwMode="auto">
            <a:xfrm>
              <a:off x="630" y="823"/>
              <a:ext cx="292" cy="183"/>
            </a:xfrm>
            <a:prstGeom prst="ellipse">
              <a:avLst/>
            </a:prstGeom>
            <a:solidFill>
              <a:srgbClr val="CC9900"/>
            </a:solidFill>
            <a:ln w="9525">
              <a:noFill/>
              <a:round/>
              <a:headEnd/>
              <a:tailEnd/>
            </a:ln>
            <a:effectLst/>
          </p:spPr>
          <p:txBody>
            <a:bodyPr wrap="none" anchor="ctr">
              <a:prstTxWarp prst="textNoShape">
                <a:avLst/>
              </a:prstTxWarp>
            </a:bodyPr>
            <a:lstStyle/>
            <a:p>
              <a:endParaRPr lang="en-US">
                <a:solidFill>
                  <a:srgbClr val="FFFFFF"/>
                </a:solidFill>
              </a:endParaRPr>
            </a:p>
          </p:txBody>
        </p:sp>
      </p:grpSp>
      <p:grpSp>
        <p:nvGrpSpPr>
          <p:cNvPr id="181271" name="Group 23"/>
          <p:cNvGrpSpPr>
            <a:grpSpLocks/>
          </p:cNvGrpSpPr>
          <p:nvPr/>
        </p:nvGrpSpPr>
        <p:grpSpPr bwMode="auto">
          <a:xfrm rot="15608666">
            <a:off x="7788276" y="1516062"/>
            <a:ext cx="381000" cy="1152525"/>
            <a:chOff x="626" y="890"/>
            <a:chExt cx="326" cy="988"/>
          </a:xfrm>
        </p:grpSpPr>
        <p:sp>
          <p:nvSpPr>
            <p:cNvPr id="181272" name="Freeform 24"/>
            <p:cNvSpPr>
              <a:spLocks/>
            </p:cNvSpPr>
            <p:nvPr/>
          </p:nvSpPr>
          <p:spPr bwMode="auto">
            <a:xfrm>
              <a:off x="626" y="890"/>
              <a:ext cx="326" cy="871"/>
            </a:xfrm>
            <a:custGeom>
              <a:avLst/>
              <a:gdLst/>
              <a:ahLst/>
              <a:cxnLst>
                <a:cxn ang="0">
                  <a:pos x="92" y="45"/>
                </a:cxn>
                <a:cxn ang="0">
                  <a:pos x="0" y="871"/>
                </a:cxn>
                <a:cxn ang="0">
                  <a:pos x="326" y="871"/>
                </a:cxn>
                <a:cxn ang="0">
                  <a:pos x="200" y="20"/>
                </a:cxn>
                <a:cxn ang="0">
                  <a:pos x="148" y="0"/>
                </a:cxn>
                <a:cxn ang="0">
                  <a:pos x="92" y="45"/>
                </a:cxn>
              </a:cxnLst>
              <a:rect l="0" t="0" r="r" b="b"/>
              <a:pathLst>
                <a:path w="326" h="871">
                  <a:moveTo>
                    <a:pt x="92" y="45"/>
                  </a:moveTo>
                  <a:cubicBezTo>
                    <a:pt x="46" y="458"/>
                    <a:pt x="0" y="871"/>
                    <a:pt x="0" y="871"/>
                  </a:cubicBezTo>
                  <a:lnTo>
                    <a:pt x="326" y="871"/>
                  </a:lnTo>
                  <a:cubicBezTo>
                    <a:pt x="326" y="871"/>
                    <a:pt x="230" y="165"/>
                    <a:pt x="200" y="20"/>
                  </a:cubicBezTo>
                  <a:cubicBezTo>
                    <a:pt x="174" y="10"/>
                    <a:pt x="168" y="2"/>
                    <a:pt x="148" y="0"/>
                  </a:cubicBezTo>
                  <a:cubicBezTo>
                    <a:pt x="130" y="0"/>
                    <a:pt x="117" y="20"/>
                    <a:pt x="92" y="45"/>
                  </a:cubicBezTo>
                  <a:close/>
                </a:path>
              </a:pathLst>
            </a:custGeom>
            <a:solidFill>
              <a:srgbClr val="FFFF00"/>
            </a:solidFill>
            <a:ln w="9525">
              <a:noFill/>
              <a:round/>
              <a:headEnd/>
              <a:tailEnd/>
            </a:ln>
            <a:effectLst/>
          </p:spPr>
          <p:txBody>
            <a:bodyPr>
              <a:prstTxWarp prst="textNoShape">
                <a:avLst/>
              </a:prstTxWarp>
            </a:bodyPr>
            <a:lstStyle/>
            <a:p>
              <a:endParaRPr lang="en-US">
                <a:solidFill>
                  <a:srgbClr val="FFFFFF"/>
                </a:solidFill>
              </a:endParaRPr>
            </a:p>
          </p:txBody>
        </p:sp>
        <p:sp>
          <p:nvSpPr>
            <p:cNvPr id="181273" name="Oval 25"/>
            <p:cNvSpPr>
              <a:spLocks noChangeArrowheads="1"/>
            </p:cNvSpPr>
            <p:nvPr/>
          </p:nvSpPr>
          <p:spPr bwMode="auto">
            <a:xfrm>
              <a:off x="651" y="1695"/>
              <a:ext cx="292" cy="183"/>
            </a:xfrm>
            <a:prstGeom prst="ellipse">
              <a:avLst/>
            </a:prstGeom>
            <a:solidFill>
              <a:srgbClr val="CC9900"/>
            </a:solidFill>
            <a:ln w="9525">
              <a:noFill/>
              <a:round/>
              <a:headEnd/>
              <a:tailEnd/>
            </a:ln>
            <a:effectLst/>
          </p:spPr>
          <p:txBody>
            <a:bodyPr wrap="none" anchor="ctr">
              <a:prstTxWarp prst="textNoShape">
                <a:avLst/>
              </a:prstTxWarp>
            </a:bodyPr>
            <a:lstStyle/>
            <a:p>
              <a:endParaRPr lang="en-US">
                <a:solidFill>
                  <a:srgbClr val="FFFFFF"/>
                </a:solidFill>
              </a:endParaRPr>
            </a:p>
          </p:txBody>
        </p:sp>
      </p:grpSp>
      <p:sp>
        <p:nvSpPr>
          <p:cNvPr id="181274" name="AutoShape 26"/>
          <p:cNvSpPr>
            <a:spLocks noChangeArrowheads="1"/>
          </p:cNvSpPr>
          <p:nvPr/>
        </p:nvSpPr>
        <p:spPr bwMode="auto">
          <a:xfrm>
            <a:off x="3087688" y="941388"/>
            <a:ext cx="346075" cy="2717800"/>
          </a:xfrm>
          <a:prstGeom prst="can">
            <a:avLst>
              <a:gd name="adj" fmla="val 39448"/>
            </a:avLst>
          </a:prstGeom>
          <a:solidFill>
            <a:srgbClr val="FFFF00"/>
          </a:solidFill>
          <a:ln w="9525">
            <a:solidFill>
              <a:srgbClr val="4D4D4D"/>
            </a:solidFill>
            <a:round/>
            <a:headEnd/>
            <a:tailEnd/>
          </a:ln>
          <a:effectLst/>
        </p:spPr>
        <p:txBody>
          <a:bodyPr wrap="none" anchor="ctr">
            <a:prstTxWarp prst="textNoShape">
              <a:avLst/>
            </a:prstTxWarp>
          </a:bodyPr>
          <a:lstStyle/>
          <a:p>
            <a:endParaRPr lang="en-US">
              <a:solidFill>
                <a:srgbClr val="FFFFFF"/>
              </a:solidFill>
            </a:endParaRPr>
          </a:p>
        </p:txBody>
      </p:sp>
      <p:sp>
        <p:nvSpPr>
          <p:cNvPr id="181275" name="Line 27"/>
          <p:cNvSpPr>
            <a:spLocks noChangeShapeType="1"/>
          </p:cNvSpPr>
          <p:nvPr/>
        </p:nvSpPr>
        <p:spPr bwMode="auto">
          <a:xfrm flipH="1">
            <a:off x="5738813" y="2292350"/>
            <a:ext cx="1152525" cy="185738"/>
          </a:xfrm>
          <a:prstGeom prst="line">
            <a:avLst/>
          </a:prstGeom>
          <a:noFill/>
          <a:ln w="38100">
            <a:solidFill>
              <a:srgbClr val="FFFF00"/>
            </a:solidFill>
            <a:prstDash val="sysDot"/>
            <a:round/>
            <a:headEnd/>
            <a:tailEnd/>
          </a:ln>
          <a:effectLst/>
        </p:spPr>
        <p:txBody>
          <a:bodyPr>
            <a:prstTxWarp prst="textNoShape">
              <a:avLst/>
            </a:prstTxWarp>
          </a:bodyPr>
          <a:lstStyle/>
          <a:p>
            <a:endParaRPr lang="en-US">
              <a:solidFill>
                <a:srgbClr val="FFFFFF"/>
              </a:solidFill>
            </a:endParaRPr>
          </a:p>
        </p:txBody>
      </p:sp>
      <p:grpSp>
        <p:nvGrpSpPr>
          <p:cNvPr id="181276" name="Group 28"/>
          <p:cNvGrpSpPr>
            <a:grpSpLocks/>
          </p:cNvGrpSpPr>
          <p:nvPr/>
        </p:nvGrpSpPr>
        <p:grpSpPr bwMode="auto">
          <a:xfrm>
            <a:off x="3509963" y="4730750"/>
            <a:ext cx="787400" cy="1398588"/>
            <a:chOff x="2385" y="3172"/>
            <a:chExt cx="313" cy="556"/>
          </a:xfrm>
        </p:grpSpPr>
        <p:sp>
          <p:nvSpPr>
            <p:cNvPr id="181277" name="Oval 29"/>
            <p:cNvSpPr>
              <a:spLocks noChangeArrowheads="1"/>
            </p:cNvSpPr>
            <p:nvPr/>
          </p:nvSpPr>
          <p:spPr bwMode="auto">
            <a:xfrm rot="-38004">
              <a:off x="2445" y="3552"/>
              <a:ext cx="209" cy="43"/>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endParaRPr lang="en-US">
                <a:solidFill>
                  <a:srgbClr val="FFFFFF"/>
                </a:solidFill>
              </a:endParaRPr>
            </a:p>
          </p:txBody>
        </p:sp>
        <p:sp>
          <p:nvSpPr>
            <p:cNvPr id="181278" name="Oval 30"/>
            <p:cNvSpPr>
              <a:spLocks noChangeArrowheads="1"/>
            </p:cNvSpPr>
            <p:nvPr/>
          </p:nvSpPr>
          <p:spPr bwMode="auto">
            <a:xfrm rot="-38004">
              <a:off x="2414" y="3525"/>
              <a:ext cx="266" cy="58"/>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endParaRPr lang="en-US">
                <a:solidFill>
                  <a:srgbClr val="FFFFFF"/>
                </a:solidFill>
              </a:endParaRPr>
            </a:p>
          </p:txBody>
        </p:sp>
        <p:sp>
          <p:nvSpPr>
            <p:cNvPr id="181279" name="Oval 31"/>
            <p:cNvSpPr>
              <a:spLocks noChangeArrowheads="1"/>
            </p:cNvSpPr>
            <p:nvPr/>
          </p:nvSpPr>
          <p:spPr bwMode="auto">
            <a:xfrm rot="-38004">
              <a:off x="2390" y="3519"/>
              <a:ext cx="308" cy="52"/>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endParaRPr lang="en-US">
                <a:solidFill>
                  <a:srgbClr val="FFFFFF"/>
                </a:solidFill>
              </a:endParaRPr>
            </a:p>
          </p:txBody>
        </p:sp>
        <p:sp>
          <p:nvSpPr>
            <p:cNvPr id="181280" name="AutoShape 32"/>
            <p:cNvSpPr>
              <a:spLocks noChangeArrowheads="1"/>
            </p:cNvSpPr>
            <p:nvPr/>
          </p:nvSpPr>
          <p:spPr bwMode="auto">
            <a:xfrm rot="-38004">
              <a:off x="2504" y="3172"/>
              <a:ext cx="89" cy="67"/>
            </a:xfrm>
            <a:prstGeom prst="can">
              <a:avLst>
                <a:gd name="adj" fmla="val 25000"/>
              </a:avLst>
            </a:prstGeom>
            <a:solidFill>
              <a:schemeClr val="bg1"/>
            </a:solidFill>
            <a:ln w="9525">
              <a:solidFill>
                <a:schemeClr val="tx1"/>
              </a:solidFill>
              <a:round/>
              <a:headEnd/>
              <a:tailEnd/>
            </a:ln>
            <a:effectLst/>
          </p:spPr>
          <p:txBody>
            <a:bodyPr wrap="none" anchor="ctr">
              <a:prstTxWarp prst="textNoShape">
                <a:avLst/>
              </a:prstTxWarp>
            </a:bodyPr>
            <a:lstStyle/>
            <a:p>
              <a:endParaRPr lang="en-US">
                <a:solidFill>
                  <a:srgbClr val="FFFFFF"/>
                </a:solidFill>
              </a:endParaRPr>
            </a:p>
          </p:txBody>
        </p:sp>
        <p:sp>
          <p:nvSpPr>
            <p:cNvPr id="181281" name="Line 33"/>
            <p:cNvSpPr>
              <a:spLocks noChangeShapeType="1"/>
            </p:cNvSpPr>
            <p:nvPr/>
          </p:nvSpPr>
          <p:spPr bwMode="auto">
            <a:xfrm rot="21561996" flipV="1">
              <a:off x="2385" y="3226"/>
              <a:ext cx="119" cy="318"/>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282" name="Line 34"/>
            <p:cNvSpPr>
              <a:spLocks noChangeShapeType="1"/>
            </p:cNvSpPr>
            <p:nvPr/>
          </p:nvSpPr>
          <p:spPr bwMode="auto">
            <a:xfrm rot="-38004" flipH="1" flipV="1">
              <a:off x="2546" y="3230"/>
              <a:ext cx="1" cy="340"/>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283" name="Line 35"/>
            <p:cNvSpPr>
              <a:spLocks noChangeShapeType="1"/>
            </p:cNvSpPr>
            <p:nvPr/>
          </p:nvSpPr>
          <p:spPr bwMode="auto">
            <a:xfrm rot="-38004" flipH="1" flipV="1">
              <a:off x="2593" y="3233"/>
              <a:ext cx="103" cy="305"/>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284" name="AutoShape 36"/>
            <p:cNvSpPr>
              <a:spLocks noChangeArrowheads="1"/>
            </p:cNvSpPr>
            <p:nvPr/>
          </p:nvSpPr>
          <p:spPr bwMode="auto">
            <a:xfrm>
              <a:off x="2432" y="3643"/>
              <a:ext cx="243" cy="85"/>
            </a:xfrm>
            <a:prstGeom prst="can">
              <a:avLst>
                <a:gd name="adj" fmla="val 50000"/>
              </a:avLst>
            </a:prstGeom>
            <a:solidFill>
              <a:schemeClr val="bg1"/>
            </a:solidFill>
            <a:ln w="9525">
              <a:solidFill>
                <a:schemeClr val="tx1"/>
              </a:solidFill>
              <a:round/>
              <a:headEnd/>
              <a:tailEnd/>
            </a:ln>
            <a:effectLst/>
          </p:spPr>
          <p:txBody>
            <a:bodyPr wrap="none" anchor="ctr">
              <a:prstTxWarp prst="textNoShape">
                <a:avLst/>
              </a:prstTxWarp>
            </a:bodyPr>
            <a:lstStyle/>
            <a:p>
              <a:endParaRPr lang="en-US">
                <a:solidFill>
                  <a:srgbClr val="FFFFFF"/>
                </a:solidFill>
              </a:endParaRPr>
            </a:p>
          </p:txBody>
        </p:sp>
        <p:sp>
          <p:nvSpPr>
            <p:cNvPr id="181285" name="Line 37"/>
            <p:cNvSpPr>
              <a:spLocks noChangeShapeType="1"/>
            </p:cNvSpPr>
            <p:nvPr/>
          </p:nvSpPr>
          <p:spPr bwMode="auto">
            <a:xfrm flipV="1">
              <a:off x="2498" y="3581"/>
              <a:ext cx="54" cy="104"/>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286" name="Line 38"/>
            <p:cNvSpPr>
              <a:spLocks noChangeShapeType="1"/>
            </p:cNvSpPr>
            <p:nvPr/>
          </p:nvSpPr>
          <p:spPr bwMode="auto">
            <a:xfrm>
              <a:off x="2555" y="3584"/>
              <a:ext cx="47" cy="99"/>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287" name="Line 39"/>
            <p:cNvSpPr>
              <a:spLocks noChangeShapeType="1"/>
            </p:cNvSpPr>
            <p:nvPr/>
          </p:nvSpPr>
          <p:spPr bwMode="auto">
            <a:xfrm flipV="1">
              <a:off x="2492" y="3606"/>
              <a:ext cx="22" cy="37"/>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288" name="Line 40"/>
            <p:cNvSpPr>
              <a:spLocks noChangeShapeType="1"/>
            </p:cNvSpPr>
            <p:nvPr/>
          </p:nvSpPr>
          <p:spPr bwMode="auto">
            <a:xfrm flipH="1" flipV="1">
              <a:off x="2582" y="3588"/>
              <a:ext cx="30" cy="51"/>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grpSp>
      <p:grpSp>
        <p:nvGrpSpPr>
          <p:cNvPr id="181289" name="Group 41"/>
          <p:cNvGrpSpPr>
            <a:grpSpLocks/>
          </p:cNvGrpSpPr>
          <p:nvPr/>
        </p:nvGrpSpPr>
        <p:grpSpPr bwMode="auto">
          <a:xfrm>
            <a:off x="3022600" y="185738"/>
            <a:ext cx="476250" cy="820737"/>
            <a:chOff x="1904" y="117"/>
            <a:chExt cx="300" cy="517"/>
          </a:xfrm>
        </p:grpSpPr>
        <p:sp>
          <p:nvSpPr>
            <p:cNvPr id="181290" name="Oval 42"/>
            <p:cNvSpPr>
              <a:spLocks noChangeArrowheads="1"/>
            </p:cNvSpPr>
            <p:nvPr/>
          </p:nvSpPr>
          <p:spPr bwMode="auto">
            <a:xfrm>
              <a:off x="1910" y="538"/>
              <a:ext cx="288" cy="96"/>
            </a:xfrm>
            <a:prstGeom prst="ellipse">
              <a:avLst/>
            </a:prstGeom>
            <a:solidFill>
              <a:srgbClr val="FFFF00"/>
            </a:solidFill>
            <a:ln w="9525">
              <a:solidFill>
                <a:schemeClr val="tx1"/>
              </a:solidFill>
              <a:round/>
              <a:headEnd/>
              <a:tailEnd/>
            </a:ln>
            <a:effectLst/>
          </p:spPr>
          <p:txBody>
            <a:bodyPr wrap="none" anchor="ctr">
              <a:prstTxWarp prst="textNoShape">
                <a:avLst/>
              </a:prstTxWarp>
            </a:bodyPr>
            <a:lstStyle/>
            <a:p>
              <a:endParaRPr lang="en-US">
                <a:solidFill>
                  <a:srgbClr val="FFFFFF"/>
                </a:solidFill>
              </a:endParaRPr>
            </a:p>
          </p:txBody>
        </p:sp>
        <p:sp>
          <p:nvSpPr>
            <p:cNvPr id="181291" name="AutoShape 43"/>
            <p:cNvSpPr>
              <a:spLocks noChangeArrowheads="1"/>
            </p:cNvSpPr>
            <p:nvPr/>
          </p:nvSpPr>
          <p:spPr bwMode="auto">
            <a:xfrm>
              <a:off x="1904" y="117"/>
              <a:ext cx="300" cy="476"/>
            </a:xfrm>
            <a:prstGeom prst="triangle">
              <a:avLst>
                <a:gd name="adj" fmla="val 50000"/>
              </a:avLst>
            </a:prstGeom>
            <a:solidFill>
              <a:srgbClr val="FFFF00"/>
            </a:solidFill>
            <a:ln w="9525">
              <a:noFill/>
              <a:miter lim="800000"/>
              <a:headEnd/>
              <a:tailEnd/>
            </a:ln>
            <a:effectLst/>
          </p:spPr>
          <p:txBody>
            <a:bodyPr wrap="none" anchor="ctr">
              <a:prstTxWarp prst="textNoShape">
                <a:avLst/>
              </a:prstTxWarp>
            </a:bodyPr>
            <a:lstStyle/>
            <a:p>
              <a:endParaRPr lang="en-US">
                <a:solidFill>
                  <a:srgbClr val="FFFFFF"/>
                </a:solidFill>
              </a:endParaRPr>
            </a:p>
          </p:txBody>
        </p:sp>
      </p:grpSp>
      <p:grpSp>
        <p:nvGrpSpPr>
          <p:cNvPr id="181292" name="Group 44"/>
          <p:cNvGrpSpPr>
            <a:grpSpLocks/>
          </p:cNvGrpSpPr>
          <p:nvPr/>
        </p:nvGrpSpPr>
        <p:grpSpPr bwMode="auto">
          <a:xfrm>
            <a:off x="2362200" y="457200"/>
            <a:ext cx="3700463" cy="6199188"/>
            <a:chOff x="1488" y="288"/>
            <a:chExt cx="2331" cy="3905"/>
          </a:xfrm>
        </p:grpSpPr>
        <p:grpSp>
          <p:nvGrpSpPr>
            <p:cNvPr id="181293" name="Group 45"/>
            <p:cNvGrpSpPr>
              <a:grpSpLocks/>
            </p:cNvGrpSpPr>
            <p:nvPr/>
          </p:nvGrpSpPr>
          <p:grpSpPr bwMode="auto">
            <a:xfrm>
              <a:off x="1488" y="3312"/>
              <a:ext cx="496" cy="881"/>
              <a:chOff x="2385" y="3172"/>
              <a:chExt cx="313" cy="556"/>
            </a:xfrm>
          </p:grpSpPr>
          <p:sp>
            <p:nvSpPr>
              <p:cNvPr id="181294" name="Oval 46"/>
              <p:cNvSpPr>
                <a:spLocks noChangeArrowheads="1"/>
              </p:cNvSpPr>
              <p:nvPr/>
            </p:nvSpPr>
            <p:spPr bwMode="auto">
              <a:xfrm rot="-38004">
                <a:off x="2445" y="3552"/>
                <a:ext cx="209" cy="43"/>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endParaRPr lang="en-US">
                  <a:solidFill>
                    <a:srgbClr val="FFFFFF"/>
                  </a:solidFill>
                </a:endParaRPr>
              </a:p>
            </p:txBody>
          </p:sp>
          <p:sp>
            <p:nvSpPr>
              <p:cNvPr id="181295" name="Oval 47"/>
              <p:cNvSpPr>
                <a:spLocks noChangeArrowheads="1"/>
              </p:cNvSpPr>
              <p:nvPr/>
            </p:nvSpPr>
            <p:spPr bwMode="auto">
              <a:xfrm rot="-38004">
                <a:off x="2414" y="3525"/>
                <a:ext cx="266" cy="58"/>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endParaRPr lang="en-US">
                  <a:solidFill>
                    <a:srgbClr val="FFFFFF"/>
                  </a:solidFill>
                </a:endParaRPr>
              </a:p>
            </p:txBody>
          </p:sp>
          <p:sp>
            <p:nvSpPr>
              <p:cNvPr id="181296" name="Oval 48"/>
              <p:cNvSpPr>
                <a:spLocks noChangeArrowheads="1"/>
              </p:cNvSpPr>
              <p:nvPr/>
            </p:nvSpPr>
            <p:spPr bwMode="auto">
              <a:xfrm rot="-38004">
                <a:off x="2390" y="3519"/>
                <a:ext cx="308" cy="52"/>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endParaRPr lang="en-US">
                  <a:solidFill>
                    <a:srgbClr val="FFFFFF"/>
                  </a:solidFill>
                </a:endParaRPr>
              </a:p>
            </p:txBody>
          </p:sp>
          <p:sp>
            <p:nvSpPr>
              <p:cNvPr id="181297" name="AutoShape 49"/>
              <p:cNvSpPr>
                <a:spLocks noChangeArrowheads="1"/>
              </p:cNvSpPr>
              <p:nvPr/>
            </p:nvSpPr>
            <p:spPr bwMode="auto">
              <a:xfrm rot="-38004">
                <a:off x="2504" y="3172"/>
                <a:ext cx="89" cy="67"/>
              </a:xfrm>
              <a:prstGeom prst="can">
                <a:avLst>
                  <a:gd name="adj" fmla="val 25000"/>
                </a:avLst>
              </a:prstGeom>
              <a:solidFill>
                <a:schemeClr val="bg1"/>
              </a:solidFill>
              <a:ln w="9525">
                <a:solidFill>
                  <a:schemeClr val="tx1"/>
                </a:solidFill>
                <a:round/>
                <a:headEnd/>
                <a:tailEnd/>
              </a:ln>
              <a:effectLst/>
            </p:spPr>
            <p:txBody>
              <a:bodyPr wrap="none" anchor="ctr">
                <a:prstTxWarp prst="textNoShape">
                  <a:avLst/>
                </a:prstTxWarp>
              </a:bodyPr>
              <a:lstStyle/>
              <a:p>
                <a:endParaRPr lang="en-US">
                  <a:solidFill>
                    <a:srgbClr val="FFFFFF"/>
                  </a:solidFill>
                </a:endParaRPr>
              </a:p>
            </p:txBody>
          </p:sp>
          <p:sp>
            <p:nvSpPr>
              <p:cNvPr id="181298" name="Line 50"/>
              <p:cNvSpPr>
                <a:spLocks noChangeShapeType="1"/>
              </p:cNvSpPr>
              <p:nvPr/>
            </p:nvSpPr>
            <p:spPr bwMode="auto">
              <a:xfrm rot="21561996" flipV="1">
                <a:off x="2385" y="3226"/>
                <a:ext cx="119" cy="318"/>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299" name="Line 51"/>
              <p:cNvSpPr>
                <a:spLocks noChangeShapeType="1"/>
              </p:cNvSpPr>
              <p:nvPr/>
            </p:nvSpPr>
            <p:spPr bwMode="auto">
              <a:xfrm rot="-38004" flipH="1" flipV="1">
                <a:off x="2546" y="3230"/>
                <a:ext cx="1" cy="340"/>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300" name="Line 52"/>
              <p:cNvSpPr>
                <a:spLocks noChangeShapeType="1"/>
              </p:cNvSpPr>
              <p:nvPr/>
            </p:nvSpPr>
            <p:spPr bwMode="auto">
              <a:xfrm rot="-38004" flipH="1" flipV="1">
                <a:off x="2593" y="3233"/>
                <a:ext cx="103" cy="305"/>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301" name="AutoShape 53"/>
              <p:cNvSpPr>
                <a:spLocks noChangeArrowheads="1"/>
              </p:cNvSpPr>
              <p:nvPr/>
            </p:nvSpPr>
            <p:spPr bwMode="auto">
              <a:xfrm>
                <a:off x="2432" y="3643"/>
                <a:ext cx="243" cy="85"/>
              </a:xfrm>
              <a:prstGeom prst="can">
                <a:avLst>
                  <a:gd name="adj" fmla="val 50000"/>
                </a:avLst>
              </a:prstGeom>
              <a:solidFill>
                <a:schemeClr val="bg1"/>
              </a:solidFill>
              <a:ln w="9525">
                <a:solidFill>
                  <a:schemeClr val="tx1"/>
                </a:solidFill>
                <a:round/>
                <a:headEnd/>
                <a:tailEnd/>
              </a:ln>
              <a:effectLst/>
            </p:spPr>
            <p:txBody>
              <a:bodyPr wrap="none" anchor="ctr">
                <a:prstTxWarp prst="textNoShape">
                  <a:avLst/>
                </a:prstTxWarp>
              </a:bodyPr>
              <a:lstStyle/>
              <a:p>
                <a:endParaRPr lang="en-US">
                  <a:solidFill>
                    <a:srgbClr val="FFFFFF"/>
                  </a:solidFill>
                </a:endParaRPr>
              </a:p>
            </p:txBody>
          </p:sp>
          <p:sp>
            <p:nvSpPr>
              <p:cNvPr id="181302" name="Line 54"/>
              <p:cNvSpPr>
                <a:spLocks noChangeShapeType="1"/>
              </p:cNvSpPr>
              <p:nvPr/>
            </p:nvSpPr>
            <p:spPr bwMode="auto">
              <a:xfrm flipV="1">
                <a:off x="2498" y="3581"/>
                <a:ext cx="54" cy="104"/>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303" name="Line 55"/>
              <p:cNvSpPr>
                <a:spLocks noChangeShapeType="1"/>
              </p:cNvSpPr>
              <p:nvPr/>
            </p:nvSpPr>
            <p:spPr bwMode="auto">
              <a:xfrm>
                <a:off x="2555" y="3584"/>
                <a:ext cx="47" cy="99"/>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304" name="Line 56"/>
              <p:cNvSpPr>
                <a:spLocks noChangeShapeType="1"/>
              </p:cNvSpPr>
              <p:nvPr/>
            </p:nvSpPr>
            <p:spPr bwMode="auto">
              <a:xfrm flipV="1">
                <a:off x="2492" y="3606"/>
                <a:ext cx="22" cy="37"/>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305" name="Line 57"/>
              <p:cNvSpPr>
                <a:spLocks noChangeShapeType="1"/>
              </p:cNvSpPr>
              <p:nvPr/>
            </p:nvSpPr>
            <p:spPr bwMode="auto">
              <a:xfrm flipH="1" flipV="1">
                <a:off x="2582" y="3588"/>
                <a:ext cx="30" cy="51"/>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grpSp>
        <p:grpSp>
          <p:nvGrpSpPr>
            <p:cNvPr id="181306" name="Group 58"/>
            <p:cNvGrpSpPr>
              <a:grpSpLocks/>
            </p:cNvGrpSpPr>
            <p:nvPr/>
          </p:nvGrpSpPr>
          <p:grpSpPr bwMode="auto">
            <a:xfrm rot="13910102">
              <a:off x="2751" y="993"/>
              <a:ext cx="1774" cy="363"/>
              <a:chOff x="3711" y="1294"/>
              <a:chExt cx="1774" cy="363"/>
            </a:xfrm>
          </p:grpSpPr>
          <p:grpSp>
            <p:nvGrpSpPr>
              <p:cNvPr id="181307" name="Group 59"/>
              <p:cNvGrpSpPr>
                <a:grpSpLocks/>
              </p:cNvGrpSpPr>
              <p:nvPr/>
            </p:nvGrpSpPr>
            <p:grpSpPr bwMode="auto">
              <a:xfrm rot="15608666">
                <a:off x="4529" y="1293"/>
                <a:ext cx="217" cy="433"/>
                <a:chOff x="626" y="417"/>
                <a:chExt cx="296" cy="589"/>
              </a:xfrm>
            </p:grpSpPr>
            <p:sp>
              <p:nvSpPr>
                <p:cNvPr id="181308" name="Freeform 60"/>
                <p:cNvSpPr>
                  <a:spLocks/>
                </p:cNvSpPr>
                <p:nvPr/>
              </p:nvSpPr>
              <p:spPr bwMode="auto">
                <a:xfrm>
                  <a:off x="626" y="417"/>
                  <a:ext cx="292" cy="493"/>
                </a:xfrm>
                <a:custGeom>
                  <a:avLst/>
                  <a:gdLst/>
                  <a:ahLst/>
                  <a:cxnLst>
                    <a:cxn ang="0">
                      <a:pos x="167" y="0"/>
                    </a:cxn>
                    <a:cxn ang="0">
                      <a:pos x="0" y="485"/>
                    </a:cxn>
                    <a:cxn ang="0">
                      <a:pos x="300" y="476"/>
                    </a:cxn>
                    <a:cxn ang="0">
                      <a:pos x="167" y="0"/>
                    </a:cxn>
                  </a:cxnLst>
                  <a:rect l="0" t="0" r="r" b="b"/>
                  <a:pathLst>
                    <a:path w="300" h="485">
                      <a:moveTo>
                        <a:pt x="167" y="0"/>
                      </a:moveTo>
                      <a:lnTo>
                        <a:pt x="0" y="485"/>
                      </a:lnTo>
                      <a:lnTo>
                        <a:pt x="300" y="476"/>
                      </a:lnTo>
                      <a:lnTo>
                        <a:pt x="167" y="0"/>
                      </a:lnTo>
                      <a:close/>
                    </a:path>
                  </a:pathLst>
                </a:custGeom>
                <a:solidFill>
                  <a:srgbClr val="FFFF00"/>
                </a:solid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309" name="Oval 61"/>
                <p:cNvSpPr>
                  <a:spLocks noChangeArrowheads="1"/>
                </p:cNvSpPr>
                <p:nvPr/>
              </p:nvSpPr>
              <p:spPr bwMode="auto">
                <a:xfrm>
                  <a:off x="630" y="823"/>
                  <a:ext cx="292" cy="183"/>
                </a:xfrm>
                <a:prstGeom prst="ellipse">
                  <a:avLst/>
                </a:prstGeom>
                <a:solidFill>
                  <a:srgbClr val="CC9900"/>
                </a:solidFill>
                <a:ln w="9525">
                  <a:noFill/>
                  <a:round/>
                  <a:headEnd/>
                  <a:tailEnd/>
                </a:ln>
                <a:effectLst/>
              </p:spPr>
              <p:txBody>
                <a:bodyPr wrap="none" anchor="ctr">
                  <a:prstTxWarp prst="textNoShape">
                    <a:avLst/>
                  </a:prstTxWarp>
                </a:bodyPr>
                <a:lstStyle/>
                <a:p>
                  <a:endParaRPr lang="en-US">
                    <a:solidFill>
                      <a:srgbClr val="FFFFFF"/>
                    </a:solidFill>
                  </a:endParaRPr>
                </a:p>
              </p:txBody>
            </p:sp>
          </p:grpSp>
          <p:grpSp>
            <p:nvGrpSpPr>
              <p:cNvPr id="181310" name="Group 62"/>
              <p:cNvGrpSpPr>
                <a:grpSpLocks/>
              </p:cNvGrpSpPr>
              <p:nvPr/>
            </p:nvGrpSpPr>
            <p:grpSpPr bwMode="auto">
              <a:xfrm rot="15608666">
                <a:off x="5002" y="1051"/>
                <a:ext cx="240" cy="726"/>
                <a:chOff x="626" y="890"/>
                <a:chExt cx="326" cy="988"/>
              </a:xfrm>
            </p:grpSpPr>
            <p:sp>
              <p:nvSpPr>
                <p:cNvPr id="181311" name="Freeform 63"/>
                <p:cNvSpPr>
                  <a:spLocks/>
                </p:cNvSpPr>
                <p:nvPr/>
              </p:nvSpPr>
              <p:spPr bwMode="auto">
                <a:xfrm>
                  <a:off x="626" y="890"/>
                  <a:ext cx="326" cy="871"/>
                </a:xfrm>
                <a:custGeom>
                  <a:avLst/>
                  <a:gdLst/>
                  <a:ahLst/>
                  <a:cxnLst>
                    <a:cxn ang="0">
                      <a:pos x="92" y="45"/>
                    </a:cxn>
                    <a:cxn ang="0">
                      <a:pos x="0" y="871"/>
                    </a:cxn>
                    <a:cxn ang="0">
                      <a:pos x="326" y="871"/>
                    </a:cxn>
                    <a:cxn ang="0">
                      <a:pos x="200" y="20"/>
                    </a:cxn>
                    <a:cxn ang="0">
                      <a:pos x="148" y="0"/>
                    </a:cxn>
                    <a:cxn ang="0">
                      <a:pos x="92" y="45"/>
                    </a:cxn>
                  </a:cxnLst>
                  <a:rect l="0" t="0" r="r" b="b"/>
                  <a:pathLst>
                    <a:path w="326" h="871">
                      <a:moveTo>
                        <a:pt x="92" y="45"/>
                      </a:moveTo>
                      <a:cubicBezTo>
                        <a:pt x="46" y="458"/>
                        <a:pt x="0" y="871"/>
                        <a:pt x="0" y="871"/>
                      </a:cubicBezTo>
                      <a:lnTo>
                        <a:pt x="326" y="871"/>
                      </a:lnTo>
                      <a:cubicBezTo>
                        <a:pt x="326" y="871"/>
                        <a:pt x="230" y="165"/>
                        <a:pt x="200" y="20"/>
                      </a:cubicBezTo>
                      <a:cubicBezTo>
                        <a:pt x="174" y="10"/>
                        <a:pt x="168" y="2"/>
                        <a:pt x="148" y="0"/>
                      </a:cubicBezTo>
                      <a:cubicBezTo>
                        <a:pt x="130" y="0"/>
                        <a:pt x="117" y="20"/>
                        <a:pt x="92" y="45"/>
                      </a:cubicBezTo>
                      <a:close/>
                    </a:path>
                  </a:pathLst>
                </a:custGeom>
                <a:solidFill>
                  <a:srgbClr val="FFFF00"/>
                </a:solidFill>
                <a:ln w="9525">
                  <a:noFill/>
                  <a:round/>
                  <a:headEnd/>
                  <a:tailEnd/>
                </a:ln>
                <a:effectLst/>
              </p:spPr>
              <p:txBody>
                <a:bodyPr>
                  <a:prstTxWarp prst="textNoShape">
                    <a:avLst/>
                  </a:prstTxWarp>
                </a:bodyPr>
                <a:lstStyle/>
                <a:p>
                  <a:endParaRPr lang="en-US">
                    <a:solidFill>
                      <a:srgbClr val="FFFFFF"/>
                    </a:solidFill>
                  </a:endParaRPr>
                </a:p>
              </p:txBody>
            </p:sp>
            <p:sp>
              <p:nvSpPr>
                <p:cNvPr id="181312" name="Oval 64"/>
                <p:cNvSpPr>
                  <a:spLocks noChangeArrowheads="1"/>
                </p:cNvSpPr>
                <p:nvPr/>
              </p:nvSpPr>
              <p:spPr bwMode="auto">
                <a:xfrm>
                  <a:off x="651" y="1695"/>
                  <a:ext cx="292" cy="183"/>
                </a:xfrm>
                <a:prstGeom prst="ellipse">
                  <a:avLst/>
                </a:prstGeom>
                <a:solidFill>
                  <a:srgbClr val="CC9900"/>
                </a:solidFill>
                <a:ln w="9525">
                  <a:noFill/>
                  <a:round/>
                  <a:headEnd/>
                  <a:tailEnd/>
                </a:ln>
                <a:effectLst/>
              </p:spPr>
              <p:txBody>
                <a:bodyPr wrap="none" anchor="ctr">
                  <a:prstTxWarp prst="textNoShape">
                    <a:avLst/>
                  </a:prstTxWarp>
                </a:bodyPr>
                <a:lstStyle/>
                <a:p>
                  <a:endParaRPr lang="en-US">
                    <a:solidFill>
                      <a:srgbClr val="FFFFFF"/>
                    </a:solidFill>
                  </a:endParaRPr>
                </a:p>
              </p:txBody>
            </p:sp>
          </p:grpSp>
          <p:sp>
            <p:nvSpPr>
              <p:cNvPr id="181313" name="Line 65"/>
              <p:cNvSpPr>
                <a:spLocks noChangeShapeType="1"/>
              </p:cNvSpPr>
              <p:nvPr/>
            </p:nvSpPr>
            <p:spPr bwMode="auto">
              <a:xfrm flipH="1">
                <a:off x="3711" y="1540"/>
                <a:ext cx="726" cy="117"/>
              </a:xfrm>
              <a:prstGeom prst="line">
                <a:avLst/>
              </a:prstGeom>
              <a:noFill/>
              <a:ln w="38100">
                <a:solidFill>
                  <a:srgbClr val="FFFF00"/>
                </a:solidFill>
                <a:prstDash val="sysDot"/>
                <a:round/>
                <a:headEnd/>
                <a:tailEnd/>
              </a:ln>
              <a:effectLst/>
            </p:spPr>
            <p:txBody>
              <a:bodyPr>
                <a:prstTxWarp prst="textNoShape">
                  <a:avLst/>
                </a:prstTxWarp>
              </a:bodyPr>
              <a:lstStyle/>
              <a:p>
                <a:endParaRPr lang="en-US">
                  <a:solidFill>
                    <a:srgbClr val="FFFFFF"/>
                  </a:solidFill>
                </a:endParaRPr>
              </a:p>
            </p:txBody>
          </p:sp>
        </p:grpSp>
      </p:grpSp>
      <p:grpSp>
        <p:nvGrpSpPr>
          <p:cNvPr id="181314" name="Group 66"/>
          <p:cNvGrpSpPr>
            <a:grpSpLocks/>
          </p:cNvGrpSpPr>
          <p:nvPr/>
        </p:nvGrpSpPr>
        <p:grpSpPr bwMode="auto">
          <a:xfrm>
            <a:off x="1524000" y="228600"/>
            <a:ext cx="5376863" cy="5818188"/>
            <a:chOff x="960" y="144"/>
            <a:chExt cx="3387" cy="3665"/>
          </a:xfrm>
        </p:grpSpPr>
        <p:grpSp>
          <p:nvGrpSpPr>
            <p:cNvPr id="181315" name="Group 67"/>
            <p:cNvGrpSpPr>
              <a:grpSpLocks/>
            </p:cNvGrpSpPr>
            <p:nvPr/>
          </p:nvGrpSpPr>
          <p:grpSpPr bwMode="auto">
            <a:xfrm>
              <a:off x="960" y="2928"/>
              <a:ext cx="496" cy="881"/>
              <a:chOff x="2385" y="3172"/>
              <a:chExt cx="313" cy="556"/>
            </a:xfrm>
          </p:grpSpPr>
          <p:sp>
            <p:nvSpPr>
              <p:cNvPr id="181316" name="Oval 68"/>
              <p:cNvSpPr>
                <a:spLocks noChangeArrowheads="1"/>
              </p:cNvSpPr>
              <p:nvPr/>
            </p:nvSpPr>
            <p:spPr bwMode="auto">
              <a:xfrm rot="-38004">
                <a:off x="2445" y="3552"/>
                <a:ext cx="209" cy="43"/>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endParaRPr lang="en-US">
                  <a:solidFill>
                    <a:srgbClr val="FFFFFF"/>
                  </a:solidFill>
                </a:endParaRPr>
              </a:p>
            </p:txBody>
          </p:sp>
          <p:sp>
            <p:nvSpPr>
              <p:cNvPr id="181317" name="Oval 69"/>
              <p:cNvSpPr>
                <a:spLocks noChangeArrowheads="1"/>
              </p:cNvSpPr>
              <p:nvPr/>
            </p:nvSpPr>
            <p:spPr bwMode="auto">
              <a:xfrm rot="-38004">
                <a:off x="2414" y="3525"/>
                <a:ext cx="266" cy="58"/>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endParaRPr lang="en-US">
                  <a:solidFill>
                    <a:srgbClr val="FFFFFF"/>
                  </a:solidFill>
                </a:endParaRPr>
              </a:p>
            </p:txBody>
          </p:sp>
          <p:sp>
            <p:nvSpPr>
              <p:cNvPr id="181318" name="Oval 70"/>
              <p:cNvSpPr>
                <a:spLocks noChangeArrowheads="1"/>
              </p:cNvSpPr>
              <p:nvPr/>
            </p:nvSpPr>
            <p:spPr bwMode="auto">
              <a:xfrm rot="-38004">
                <a:off x="2390" y="3519"/>
                <a:ext cx="308" cy="52"/>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endParaRPr lang="en-US">
                  <a:solidFill>
                    <a:srgbClr val="FFFFFF"/>
                  </a:solidFill>
                </a:endParaRPr>
              </a:p>
            </p:txBody>
          </p:sp>
          <p:sp>
            <p:nvSpPr>
              <p:cNvPr id="181319" name="AutoShape 71"/>
              <p:cNvSpPr>
                <a:spLocks noChangeArrowheads="1"/>
              </p:cNvSpPr>
              <p:nvPr/>
            </p:nvSpPr>
            <p:spPr bwMode="auto">
              <a:xfrm rot="-38004">
                <a:off x="2504" y="3172"/>
                <a:ext cx="89" cy="67"/>
              </a:xfrm>
              <a:prstGeom prst="can">
                <a:avLst>
                  <a:gd name="adj" fmla="val 25000"/>
                </a:avLst>
              </a:prstGeom>
              <a:solidFill>
                <a:schemeClr val="bg1"/>
              </a:solidFill>
              <a:ln w="9525">
                <a:solidFill>
                  <a:schemeClr val="tx1"/>
                </a:solidFill>
                <a:round/>
                <a:headEnd/>
                <a:tailEnd/>
              </a:ln>
              <a:effectLst/>
            </p:spPr>
            <p:txBody>
              <a:bodyPr wrap="none" anchor="ctr">
                <a:prstTxWarp prst="textNoShape">
                  <a:avLst/>
                </a:prstTxWarp>
              </a:bodyPr>
              <a:lstStyle/>
              <a:p>
                <a:endParaRPr lang="en-US">
                  <a:solidFill>
                    <a:srgbClr val="FFFFFF"/>
                  </a:solidFill>
                </a:endParaRPr>
              </a:p>
            </p:txBody>
          </p:sp>
          <p:sp>
            <p:nvSpPr>
              <p:cNvPr id="181320" name="Line 72"/>
              <p:cNvSpPr>
                <a:spLocks noChangeShapeType="1"/>
              </p:cNvSpPr>
              <p:nvPr/>
            </p:nvSpPr>
            <p:spPr bwMode="auto">
              <a:xfrm rot="21561996" flipV="1">
                <a:off x="2385" y="3226"/>
                <a:ext cx="119" cy="318"/>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321" name="Line 73"/>
              <p:cNvSpPr>
                <a:spLocks noChangeShapeType="1"/>
              </p:cNvSpPr>
              <p:nvPr/>
            </p:nvSpPr>
            <p:spPr bwMode="auto">
              <a:xfrm rot="-38004" flipH="1" flipV="1">
                <a:off x="2546" y="3230"/>
                <a:ext cx="1" cy="340"/>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322" name="Line 74"/>
              <p:cNvSpPr>
                <a:spLocks noChangeShapeType="1"/>
              </p:cNvSpPr>
              <p:nvPr/>
            </p:nvSpPr>
            <p:spPr bwMode="auto">
              <a:xfrm rot="-38004" flipH="1" flipV="1">
                <a:off x="2593" y="3233"/>
                <a:ext cx="103" cy="305"/>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323" name="AutoShape 75"/>
              <p:cNvSpPr>
                <a:spLocks noChangeArrowheads="1"/>
              </p:cNvSpPr>
              <p:nvPr/>
            </p:nvSpPr>
            <p:spPr bwMode="auto">
              <a:xfrm>
                <a:off x="2432" y="3643"/>
                <a:ext cx="243" cy="85"/>
              </a:xfrm>
              <a:prstGeom prst="can">
                <a:avLst>
                  <a:gd name="adj" fmla="val 50000"/>
                </a:avLst>
              </a:prstGeom>
              <a:solidFill>
                <a:schemeClr val="bg1"/>
              </a:solidFill>
              <a:ln w="9525">
                <a:solidFill>
                  <a:schemeClr val="tx1"/>
                </a:solidFill>
                <a:round/>
                <a:headEnd/>
                <a:tailEnd/>
              </a:ln>
              <a:effectLst/>
            </p:spPr>
            <p:txBody>
              <a:bodyPr wrap="none" anchor="ctr">
                <a:prstTxWarp prst="textNoShape">
                  <a:avLst/>
                </a:prstTxWarp>
              </a:bodyPr>
              <a:lstStyle/>
              <a:p>
                <a:endParaRPr lang="en-US">
                  <a:solidFill>
                    <a:srgbClr val="FFFFFF"/>
                  </a:solidFill>
                </a:endParaRPr>
              </a:p>
            </p:txBody>
          </p:sp>
          <p:sp>
            <p:nvSpPr>
              <p:cNvPr id="181324" name="Line 76"/>
              <p:cNvSpPr>
                <a:spLocks noChangeShapeType="1"/>
              </p:cNvSpPr>
              <p:nvPr/>
            </p:nvSpPr>
            <p:spPr bwMode="auto">
              <a:xfrm flipV="1">
                <a:off x="2498" y="3581"/>
                <a:ext cx="54" cy="104"/>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325" name="Line 77"/>
              <p:cNvSpPr>
                <a:spLocks noChangeShapeType="1"/>
              </p:cNvSpPr>
              <p:nvPr/>
            </p:nvSpPr>
            <p:spPr bwMode="auto">
              <a:xfrm>
                <a:off x="2555" y="3584"/>
                <a:ext cx="47" cy="99"/>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326" name="Line 78"/>
              <p:cNvSpPr>
                <a:spLocks noChangeShapeType="1"/>
              </p:cNvSpPr>
              <p:nvPr/>
            </p:nvSpPr>
            <p:spPr bwMode="auto">
              <a:xfrm flipV="1">
                <a:off x="2492" y="3606"/>
                <a:ext cx="22" cy="37"/>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327" name="Line 79"/>
              <p:cNvSpPr>
                <a:spLocks noChangeShapeType="1"/>
              </p:cNvSpPr>
              <p:nvPr/>
            </p:nvSpPr>
            <p:spPr bwMode="auto">
              <a:xfrm flipH="1" flipV="1">
                <a:off x="2582" y="3588"/>
                <a:ext cx="30" cy="51"/>
              </a:xfrm>
              <a:prstGeom prst="line">
                <a:avLst/>
              </a:prstGeom>
              <a:noFill/>
              <a:ln w="9525">
                <a:solidFill>
                  <a:schemeClr val="tx1"/>
                </a:solidFill>
                <a:round/>
                <a:headEnd/>
                <a:tailEnd/>
              </a:ln>
              <a:effectLst/>
            </p:spPr>
            <p:txBody>
              <a:bodyPr>
                <a:prstTxWarp prst="textNoShape">
                  <a:avLst/>
                </a:prstTxWarp>
              </a:bodyPr>
              <a:lstStyle/>
              <a:p>
                <a:endParaRPr lang="en-US">
                  <a:solidFill>
                    <a:srgbClr val="FFFFFF"/>
                  </a:solidFill>
                </a:endParaRPr>
              </a:p>
            </p:txBody>
          </p:sp>
        </p:grpSp>
        <p:grpSp>
          <p:nvGrpSpPr>
            <p:cNvPr id="181328" name="Group 80"/>
            <p:cNvGrpSpPr>
              <a:grpSpLocks/>
            </p:cNvGrpSpPr>
            <p:nvPr/>
          </p:nvGrpSpPr>
          <p:grpSpPr bwMode="auto">
            <a:xfrm rot="-3604991">
              <a:off x="3279" y="849"/>
              <a:ext cx="1774" cy="363"/>
              <a:chOff x="3711" y="1294"/>
              <a:chExt cx="1774" cy="363"/>
            </a:xfrm>
          </p:grpSpPr>
          <p:grpSp>
            <p:nvGrpSpPr>
              <p:cNvPr id="181329" name="Group 81"/>
              <p:cNvGrpSpPr>
                <a:grpSpLocks/>
              </p:cNvGrpSpPr>
              <p:nvPr/>
            </p:nvGrpSpPr>
            <p:grpSpPr bwMode="auto">
              <a:xfrm rot="15608666">
                <a:off x="4529" y="1293"/>
                <a:ext cx="217" cy="433"/>
                <a:chOff x="626" y="417"/>
                <a:chExt cx="296" cy="589"/>
              </a:xfrm>
            </p:grpSpPr>
            <p:sp>
              <p:nvSpPr>
                <p:cNvPr id="181330" name="Freeform 82"/>
                <p:cNvSpPr>
                  <a:spLocks/>
                </p:cNvSpPr>
                <p:nvPr/>
              </p:nvSpPr>
              <p:spPr bwMode="auto">
                <a:xfrm>
                  <a:off x="626" y="417"/>
                  <a:ext cx="292" cy="493"/>
                </a:xfrm>
                <a:custGeom>
                  <a:avLst/>
                  <a:gdLst/>
                  <a:ahLst/>
                  <a:cxnLst>
                    <a:cxn ang="0">
                      <a:pos x="167" y="0"/>
                    </a:cxn>
                    <a:cxn ang="0">
                      <a:pos x="0" y="485"/>
                    </a:cxn>
                    <a:cxn ang="0">
                      <a:pos x="300" y="476"/>
                    </a:cxn>
                    <a:cxn ang="0">
                      <a:pos x="167" y="0"/>
                    </a:cxn>
                  </a:cxnLst>
                  <a:rect l="0" t="0" r="r" b="b"/>
                  <a:pathLst>
                    <a:path w="300" h="485">
                      <a:moveTo>
                        <a:pt x="167" y="0"/>
                      </a:moveTo>
                      <a:lnTo>
                        <a:pt x="0" y="485"/>
                      </a:lnTo>
                      <a:lnTo>
                        <a:pt x="300" y="476"/>
                      </a:lnTo>
                      <a:lnTo>
                        <a:pt x="167" y="0"/>
                      </a:lnTo>
                      <a:close/>
                    </a:path>
                  </a:pathLst>
                </a:custGeom>
                <a:solidFill>
                  <a:srgbClr val="FFFF00"/>
                </a:solidFill>
                <a:ln w="9525">
                  <a:solidFill>
                    <a:schemeClr val="tx1"/>
                  </a:solidFill>
                  <a:round/>
                  <a:headEnd/>
                  <a:tailEnd/>
                </a:ln>
                <a:effectLst/>
              </p:spPr>
              <p:txBody>
                <a:bodyPr>
                  <a:prstTxWarp prst="textNoShape">
                    <a:avLst/>
                  </a:prstTxWarp>
                </a:bodyPr>
                <a:lstStyle/>
                <a:p>
                  <a:endParaRPr lang="en-US">
                    <a:solidFill>
                      <a:srgbClr val="FFFFFF"/>
                    </a:solidFill>
                  </a:endParaRPr>
                </a:p>
              </p:txBody>
            </p:sp>
            <p:sp>
              <p:nvSpPr>
                <p:cNvPr id="181331" name="Oval 83"/>
                <p:cNvSpPr>
                  <a:spLocks noChangeArrowheads="1"/>
                </p:cNvSpPr>
                <p:nvPr/>
              </p:nvSpPr>
              <p:spPr bwMode="auto">
                <a:xfrm>
                  <a:off x="630" y="823"/>
                  <a:ext cx="292" cy="183"/>
                </a:xfrm>
                <a:prstGeom prst="ellipse">
                  <a:avLst/>
                </a:prstGeom>
                <a:solidFill>
                  <a:srgbClr val="CC9900"/>
                </a:solidFill>
                <a:ln w="9525">
                  <a:noFill/>
                  <a:round/>
                  <a:headEnd/>
                  <a:tailEnd/>
                </a:ln>
                <a:effectLst/>
              </p:spPr>
              <p:txBody>
                <a:bodyPr wrap="none" anchor="ctr">
                  <a:prstTxWarp prst="textNoShape">
                    <a:avLst/>
                  </a:prstTxWarp>
                </a:bodyPr>
                <a:lstStyle/>
                <a:p>
                  <a:endParaRPr lang="en-US">
                    <a:solidFill>
                      <a:srgbClr val="FFFFFF"/>
                    </a:solidFill>
                  </a:endParaRPr>
                </a:p>
              </p:txBody>
            </p:sp>
          </p:grpSp>
          <p:grpSp>
            <p:nvGrpSpPr>
              <p:cNvPr id="181332" name="Group 84"/>
              <p:cNvGrpSpPr>
                <a:grpSpLocks/>
              </p:cNvGrpSpPr>
              <p:nvPr/>
            </p:nvGrpSpPr>
            <p:grpSpPr bwMode="auto">
              <a:xfrm rot="15608666">
                <a:off x="5002" y="1051"/>
                <a:ext cx="240" cy="726"/>
                <a:chOff x="626" y="890"/>
                <a:chExt cx="326" cy="988"/>
              </a:xfrm>
            </p:grpSpPr>
            <p:sp>
              <p:nvSpPr>
                <p:cNvPr id="181333" name="Freeform 85"/>
                <p:cNvSpPr>
                  <a:spLocks/>
                </p:cNvSpPr>
                <p:nvPr/>
              </p:nvSpPr>
              <p:spPr bwMode="auto">
                <a:xfrm>
                  <a:off x="626" y="890"/>
                  <a:ext cx="326" cy="871"/>
                </a:xfrm>
                <a:custGeom>
                  <a:avLst/>
                  <a:gdLst/>
                  <a:ahLst/>
                  <a:cxnLst>
                    <a:cxn ang="0">
                      <a:pos x="92" y="45"/>
                    </a:cxn>
                    <a:cxn ang="0">
                      <a:pos x="0" y="871"/>
                    </a:cxn>
                    <a:cxn ang="0">
                      <a:pos x="326" y="871"/>
                    </a:cxn>
                    <a:cxn ang="0">
                      <a:pos x="200" y="20"/>
                    </a:cxn>
                    <a:cxn ang="0">
                      <a:pos x="148" y="0"/>
                    </a:cxn>
                    <a:cxn ang="0">
                      <a:pos x="92" y="45"/>
                    </a:cxn>
                  </a:cxnLst>
                  <a:rect l="0" t="0" r="r" b="b"/>
                  <a:pathLst>
                    <a:path w="326" h="871">
                      <a:moveTo>
                        <a:pt x="92" y="45"/>
                      </a:moveTo>
                      <a:cubicBezTo>
                        <a:pt x="46" y="458"/>
                        <a:pt x="0" y="871"/>
                        <a:pt x="0" y="871"/>
                      </a:cubicBezTo>
                      <a:lnTo>
                        <a:pt x="326" y="871"/>
                      </a:lnTo>
                      <a:cubicBezTo>
                        <a:pt x="326" y="871"/>
                        <a:pt x="230" y="165"/>
                        <a:pt x="200" y="20"/>
                      </a:cubicBezTo>
                      <a:cubicBezTo>
                        <a:pt x="174" y="10"/>
                        <a:pt x="168" y="2"/>
                        <a:pt x="148" y="0"/>
                      </a:cubicBezTo>
                      <a:cubicBezTo>
                        <a:pt x="130" y="0"/>
                        <a:pt x="117" y="20"/>
                        <a:pt x="92" y="45"/>
                      </a:cubicBezTo>
                      <a:close/>
                    </a:path>
                  </a:pathLst>
                </a:custGeom>
                <a:solidFill>
                  <a:srgbClr val="FFFF00"/>
                </a:solidFill>
                <a:ln w="9525">
                  <a:noFill/>
                  <a:round/>
                  <a:headEnd/>
                  <a:tailEnd/>
                </a:ln>
                <a:effectLst/>
              </p:spPr>
              <p:txBody>
                <a:bodyPr>
                  <a:prstTxWarp prst="textNoShape">
                    <a:avLst/>
                  </a:prstTxWarp>
                </a:bodyPr>
                <a:lstStyle/>
                <a:p>
                  <a:endParaRPr lang="en-US">
                    <a:solidFill>
                      <a:srgbClr val="FFFFFF"/>
                    </a:solidFill>
                  </a:endParaRPr>
                </a:p>
              </p:txBody>
            </p:sp>
            <p:sp>
              <p:nvSpPr>
                <p:cNvPr id="181334" name="Oval 86"/>
                <p:cNvSpPr>
                  <a:spLocks noChangeArrowheads="1"/>
                </p:cNvSpPr>
                <p:nvPr/>
              </p:nvSpPr>
              <p:spPr bwMode="auto">
                <a:xfrm>
                  <a:off x="651" y="1695"/>
                  <a:ext cx="292" cy="183"/>
                </a:xfrm>
                <a:prstGeom prst="ellipse">
                  <a:avLst/>
                </a:prstGeom>
                <a:solidFill>
                  <a:srgbClr val="CC9900"/>
                </a:solidFill>
                <a:ln w="9525">
                  <a:noFill/>
                  <a:round/>
                  <a:headEnd/>
                  <a:tailEnd/>
                </a:ln>
                <a:effectLst/>
              </p:spPr>
              <p:txBody>
                <a:bodyPr wrap="none" anchor="ctr">
                  <a:prstTxWarp prst="textNoShape">
                    <a:avLst/>
                  </a:prstTxWarp>
                </a:bodyPr>
                <a:lstStyle/>
                <a:p>
                  <a:endParaRPr lang="en-US">
                    <a:solidFill>
                      <a:srgbClr val="FFFFFF"/>
                    </a:solidFill>
                  </a:endParaRPr>
                </a:p>
              </p:txBody>
            </p:sp>
          </p:grpSp>
          <p:sp>
            <p:nvSpPr>
              <p:cNvPr id="181335" name="Line 87"/>
              <p:cNvSpPr>
                <a:spLocks noChangeShapeType="1"/>
              </p:cNvSpPr>
              <p:nvPr/>
            </p:nvSpPr>
            <p:spPr bwMode="auto">
              <a:xfrm flipH="1">
                <a:off x="3711" y="1540"/>
                <a:ext cx="726" cy="117"/>
              </a:xfrm>
              <a:prstGeom prst="line">
                <a:avLst/>
              </a:prstGeom>
              <a:noFill/>
              <a:ln w="38100">
                <a:solidFill>
                  <a:srgbClr val="FFFF00"/>
                </a:solidFill>
                <a:prstDash val="sysDot"/>
                <a:round/>
                <a:headEnd/>
                <a:tailEnd/>
              </a:ln>
              <a:effectLst/>
            </p:spPr>
            <p:txBody>
              <a:bodyPr>
                <a:prstTxWarp prst="textNoShape">
                  <a:avLst/>
                </a:prstTxWarp>
              </a:bodyPr>
              <a:lstStyle/>
              <a:p>
                <a:endParaRPr lang="en-US">
                  <a:solidFill>
                    <a:srgbClr val="FFFFFF"/>
                  </a:solidFill>
                </a:endParaRPr>
              </a:p>
            </p:txBody>
          </p:sp>
        </p:grpSp>
      </p:grpSp>
    </p:spTree>
    <p:extLst>
      <p:ext uri="{BB962C8B-B14F-4D97-AF65-F5344CB8AC3E}">
        <p14:creationId xmlns:p14="http://schemas.microsoft.com/office/powerpoint/2010/main" val="1885257383"/>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1251"/>
                                        </p:tgtEl>
                                        <p:attrNameLst>
                                          <p:attrName>style.visibility</p:attrName>
                                        </p:attrNameLst>
                                      </p:cBhvr>
                                      <p:to>
                                        <p:strVal val="visible"/>
                                      </p:to>
                                    </p:set>
                                    <p:animEffect transition="in" filter="wipe(up)">
                                      <p:cBhvr>
                                        <p:cTn id="7" dur="500"/>
                                        <p:tgtEl>
                                          <p:spTgt spid="18125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1257"/>
                                        </p:tgtEl>
                                        <p:attrNameLst>
                                          <p:attrName>style.visibility</p:attrName>
                                        </p:attrNameLst>
                                      </p:cBhvr>
                                      <p:to>
                                        <p:strVal val="visible"/>
                                      </p:to>
                                    </p:set>
                                    <p:animEffect transition="in" filter="box(in)">
                                      <p:cBhvr>
                                        <p:cTn id="12" dur="500"/>
                                        <p:tgtEl>
                                          <p:spTgt spid="1812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1274"/>
                                        </p:tgtEl>
                                        <p:attrNameLst>
                                          <p:attrName>style.visibility</p:attrName>
                                        </p:attrNameLst>
                                      </p:cBhvr>
                                      <p:to>
                                        <p:strVal val="visible"/>
                                      </p:to>
                                    </p:set>
                                    <p:animEffect transition="in" filter="wipe(down)">
                                      <p:cBhvr>
                                        <p:cTn id="17" dur="500"/>
                                        <p:tgtEl>
                                          <p:spTgt spid="181274"/>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81289"/>
                                        </p:tgtEl>
                                        <p:attrNameLst>
                                          <p:attrName>style.visibility</p:attrName>
                                        </p:attrNameLst>
                                      </p:cBhvr>
                                      <p:to>
                                        <p:strVal val="visible"/>
                                      </p:to>
                                    </p:set>
                                    <p:animEffect transition="in" filter="wipe(down)">
                                      <p:cBhvr>
                                        <p:cTn id="21" dur="500"/>
                                        <p:tgtEl>
                                          <p:spTgt spid="18128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81271"/>
                                        </p:tgtEl>
                                        <p:attrNameLst>
                                          <p:attrName>style.visibility</p:attrName>
                                        </p:attrNameLst>
                                      </p:cBhvr>
                                      <p:to>
                                        <p:strVal val="visible"/>
                                      </p:to>
                                    </p:set>
                                    <p:animEffect transition="in" filter="wipe(right)">
                                      <p:cBhvr>
                                        <p:cTn id="26" dur="500"/>
                                        <p:tgtEl>
                                          <p:spTgt spid="181271"/>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181268"/>
                                        </p:tgtEl>
                                        <p:attrNameLst>
                                          <p:attrName>style.visibility</p:attrName>
                                        </p:attrNameLst>
                                      </p:cBhvr>
                                      <p:to>
                                        <p:strVal val="visible"/>
                                      </p:to>
                                    </p:set>
                                    <p:animEffect transition="in" filter="wipe(right)">
                                      <p:cBhvr>
                                        <p:cTn id="30" dur="500"/>
                                        <p:tgtEl>
                                          <p:spTgt spid="181268"/>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181275"/>
                                        </p:tgtEl>
                                        <p:attrNameLst>
                                          <p:attrName>style.visibility</p:attrName>
                                        </p:attrNameLst>
                                      </p:cBhvr>
                                      <p:to>
                                        <p:strVal val="visible"/>
                                      </p:to>
                                    </p:set>
                                    <p:animEffect transition="in" filter="wipe(right)">
                                      <p:cBhvr>
                                        <p:cTn id="34" dur="500"/>
                                        <p:tgtEl>
                                          <p:spTgt spid="18127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181292"/>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499"/>
                                          </p:stCondLst>
                                        </p:cTn>
                                        <p:tgtEl>
                                          <p:spTgt spid="181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74" grpId="0" animBg="1"/>
      <p:bldP spid="18127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12" name="Picture 8" descr="C:\Documents and Settings\phyjh\My Documents\My Pictures\delawarepics\worldmap.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0432" y="1219200"/>
            <a:ext cx="7620000" cy="4283075"/>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5496" y="116632"/>
            <a:ext cx="5652115" cy="1530747"/>
          </a:xfrm>
          <a:prstGeom prst="rect">
            <a:avLst/>
          </a:prstGeom>
        </p:spPr>
      </p:pic>
      <p:pic>
        <p:nvPicPr>
          <p:cNvPr id="17" name="Picture 16" descr="DSCF721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79712" y="4941168"/>
            <a:ext cx="5616624" cy="1375832"/>
          </a:xfrm>
          <a:prstGeom prst="rect">
            <a:avLst/>
          </a:prstGeom>
        </p:spPr>
      </p:pic>
      <p:sp>
        <p:nvSpPr>
          <p:cNvPr id="47117" name="Line 13"/>
          <p:cNvSpPr>
            <a:spLocks noChangeShapeType="1"/>
          </p:cNvSpPr>
          <p:nvPr/>
        </p:nvSpPr>
        <p:spPr bwMode="auto">
          <a:xfrm flipV="1">
            <a:off x="3635896" y="4038600"/>
            <a:ext cx="1166936" cy="974576"/>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47120" name="Line 16"/>
          <p:cNvSpPr>
            <a:spLocks noChangeShapeType="1"/>
          </p:cNvSpPr>
          <p:nvPr/>
        </p:nvSpPr>
        <p:spPr bwMode="auto">
          <a:xfrm>
            <a:off x="1698104" y="1556792"/>
            <a:ext cx="437728" cy="1186408"/>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47123" name="Text Box 19"/>
          <p:cNvSpPr txBox="1">
            <a:spLocks noChangeArrowheads="1"/>
          </p:cNvSpPr>
          <p:nvPr/>
        </p:nvSpPr>
        <p:spPr bwMode="auto">
          <a:xfrm>
            <a:off x="1907704" y="5229200"/>
            <a:ext cx="1517650" cy="457200"/>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b="1" dirty="0">
                <a:solidFill>
                  <a:srgbClr val="FFFFFF"/>
                </a:solidFill>
              </a:rPr>
              <a:t>H.E.S.S.</a:t>
            </a:r>
            <a:endParaRPr lang="en-GB" b="1" dirty="0">
              <a:solidFill>
                <a:srgbClr val="FFFFFF"/>
              </a:solidFill>
              <a:latin typeface="Times New Roman" charset="0"/>
            </a:endParaRPr>
          </a:p>
        </p:txBody>
      </p:sp>
      <p:sp>
        <p:nvSpPr>
          <p:cNvPr id="47125" name="Text Box 21"/>
          <p:cNvSpPr txBox="1">
            <a:spLocks noChangeArrowheads="1"/>
          </p:cNvSpPr>
          <p:nvPr/>
        </p:nvSpPr>
        <p:spPr bwMode="auto">
          <a:xfrm>
            <a:off x="257944" y="404664"/>
            <a:ext cx="1690688" cy="457200"/>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b="1" dirty="0">
                <a:solidFill>
                  <a:srgbClr val="FFFFFF"/>
                </a:solidFill>
              </a:rPr>
              <a:t>VERITAS</a:t>
            </a:r>
          </a:p>
        </p:txBody>
      </p:sp>
      <p:pic>
        <p:nvPicPr>
          <p:cNvPr id="15" name="Picture 12" descr="magic_stereo2_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416752" y="1916832"/>
            <a:ext cx="2611632" cy="1296144"/>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 Box 21"/>
          <p:cNvSpPr txBox="1">
            <a:spLocks noChangeArrowheads="1"/>
          </p:cNvSpPr>
          <p:nvPr/>
        </p:nvSpPr>
        <p:spPr bwMode="auto">
          <a:xfrm>
            <a:off x="5370512" y="1844824"/>
            <a:ext cx="1796886" cy="461665"/>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b="1" dirty="0" smtClean="0">
                <a:solidFill>
                  <a:srgbClr val="FFFFFF"/>
                </a:solidFill>
              </a:rPr>
              <a:t>MAGIC II</a:t>
            </a:r>
            <a:endParaRPr lang="en-GB" b="1" dirty="0">
              <a:solidFill>
                <a:srgbClr val="FFFFFF"/>
              </a:solidFill>
            </a:endParaRPr>
          </a:p>
        </p:txBody>
      </p:sp>
      <p:sp>
        <p:nvSpPr>
          <p:cNvPr id="47119" name="Line 15"/>
          <p:cNvSpPr>
            <a:spLocks noChangeShapeType="1"/>
          </p:cNvSpPr>
          <p:nvPr/>
        </p:nvSpPr>
        <p:spPr bwMode="auto">
          <a:xfrm flipH="1">
            <a:off x="4117032" y="2204864"/>
            <a:ext cx="1325488" cy="690736"/>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14" name="Text Box 19"/>
          <p:cNvSpPr txBox="1">
            <a:spLocks noChangeArrowheads="1"/>
          </p:cNvSpPr>
          <p:nvPr/>
        </p:nvSpPr>
        <p:spPr bwMode="auto">
          <a:xfrm>
            <a:off x="5292080" y="4911551"/>
            <a:ext cx="1976022" cy="461665"/>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b="1" dirty="0">
                <a:solidFill>
                  <a:srgbClr val="FFFFFF"/>
                </a:solidFill>
              </a:rPr>
              <a:t>H.E.S.S. II</a:t>
            </a:r>
            <a:endParaRPr lang="en-GB" b="1" dirty="0">
              <a:solidFill>
                <a:srgbClr val="FFFFFF"/>
              </a:solidFill>
              <a:latin typeface="Times New Roman" charset="0"/>
            </a:endParaRPr>
          </a:p>
        </p:txBody>
      </p:sp>
      <p:sp>
        <p:nvSpPr>
          <p:cNvPr id="2" name="TextBox 1"/>
          <p:cNvSpPr txBox="1"/>
          <p:nvPr/>
        </p:nvSpPr>
        <p:spPr>
          <a:xfrm>
            <a:off x="6140229" y="360239"/>
            <a:ext cx="2255746" cy="461665"/>
          </a:xfrm>
          <a:prstGeom prst="rect">
            <a:avLst/>
          </a:prstGeom>
          <a:noFill/>
        </p:spPr>
        <p:txBody>
          <a:bodyPr wrap="none" rtlCol="0">
            <a:spAutoFit/>
          </a:bodyPr>
          <a:lstStyle/>
          <a:p>
            <a:r>
              <a:rPr lang="en-US" b="1" dirty="0" smtClean="0"/>
              <a:t>The Present</a:t>
            </a:r>
            <a:endParaRPr lang="en-US" b="1" dirty="0"/>
          </a:p>
        </p:txBody>
      </p:sp>
    </p:spTree>
    <p:extLst>
      <p:ext uri="{BB962C8B-B14F-4D97-AF65-F5344CB8AC3E}">
        <p14:creationId xmlns:p14="http://schemas.microsoft.com/office/powerpoint/2010/main" val="161449074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 descr="PastedGraphic-2_blackSky.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86200"/>
            <a:ext cx="9144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Title 1"/>
          <p:cNvSpPr>
            <a:spLocks noGrp="1"/>
          </p:cNvSpPr>
          <p:nvPr>
            <p:ph type="title"/>
          </p:nvPr>
        </p:nvSpPr>
        <p:spPr>
          <a:xfrm>
            <a:off x="0" y="0"/>
            <a:ext cx="9144000" cy="750888"/>
          </a:xfrm>
        </p:spPr>
        <p:txBody>
          <a:bodyPr>
            <a:normAutofit/>
          </a:bodyPr>
          <a:lstStyle/>
          <a:p>
            <a:r>
              <a:rPr lang="en-US" sz="3200" b="1" dirty="0" smtClean="0">
                <a:solidFill>
                  <a:schemeClr val="bg1"/>
                </a:solidFill>
                <a:latin typeface="Calibri" charset="0"/>
                <a:ea typeface="ＭＳ Ｐゴシック" charset="0"/>
                <a:cs typeface="ＭＳ Ｐゴシック" charset="0"/>
              </a:rPr>
              <a:t>The Future</a:t>
            </a:r>
            <a:r>
              <a:rPr lang="en-US" sz="3200" dirty="0" smtClean="0">
                <a:solidFill>
                  <a:schemeClr val="bg1"/>
                </a:solidFill>
                <a:latin typeface="Calibri" charset="0"/>
                <a:ea typeface="ＭＳ Ｐゴシック" charset="0"/>
                <a:cs typeface="ＭＳ Ｐゴシック" charset="0"/>
              </a:rPr>
              <a:t>: The Cherenkov Telescope Array</a:t>
            </a:r>
            <a:endParaRPr lang="en-US" sz="3200" dirty="0">
              <a:solidFill>
                <a:schemeClr val="bg1"/>
              </a:solidFill>
              <a:latin typeface="Calibri" charset="0"/>
              <a:ea typeface="ＭＳ Ｐゴシック" charset="0"/>
              <a:cs typeface="ＭＳ Ｐゴシック" charset="0"/>
            </a:endParaRPr>
          </a:p>
        </p:txBody>
      </p:sp>
      <p:sp>
        <p:nvSpPr>
          <p:cNvPr id="26628" name="TextBox 11"/>
          <p:cNvSpPr txBox="1">
            <a:spLocks noChangeArrowheads="1"/>
          </p:cNvSpPr>
          <p:nvPr/>
        </p:nvSpPr>
        <p:spPr bwMode="auto">
          <a:xfrm>
            <a:off x="0" y="992188"/>
            <a:ext cx="3108543"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2000" b="1" u="sng" dirty="0">
                <a:solidFill>
                  <a:prstClr val="white"/>
                </a:solidFill>
              </a:rPr>
              <a:t>Low energies</a:t>
            </a:r>
          </a:p>
          <a:p>
            <a:pPr defTabSz="457200" eaLnBrk="1" hangingPunct="1"/>
            <a:r>
              <a:rPr lang="en-US" sz="1800" dirty="0">
                <a:solidFill>
                  <a:prstClr val="white"/>
                </a:solidFill>
              </a:rPr>
              <a:t>Energy threshold 20-30 GeV</a:t>
            </a:r>
          </a:p>
          <a:p>
            <a:pPr defTabSz="457200" eaLnBrk="1" hangingPunct="1"/>
            <a:r>
              <a:rPr lang="en-US" sz="1800" dirty="0">
                <a:solidFill>
                  <a:prstClr val="white"/>
                </a:solidFill>
              </a:rPr>
              <a:t>23 m diameter</a:t>
            </a:r>
          </a:p>
          <a:p>
            <a:pPr defTabSz="457200" eaLnBrk="1" hangingPunct="1"/>
            <a:r>
              <a:rPr lang="en-US" sz="1800" dirty="0">
                <a:solidFill>
                  <a:prstClr val="white"/>
                </a:solidFill>
              </a:rPr>
              <a:t>4 </a:t>
            </a:r>
            <a:r>
              <a:rPr lang="en-US" sz="1800" dirty="0" smtClean="0">
                <a:solidFill>
                  <a:prstClr val="white"/>
                </a:solidFill>
              </a:rPr>
              <a:t>telescopes (South)</a:t>
            </a:r>
          </a:p>
          <a:p>
            <a:pPr defTabSz="457200" eaLnBrk="1" hangingPunct="1"/>
            <a:r>
              <a:rPr lang="en-US" sz="1800" dirty="0" smtClean="0">
                <a:solidFill>
                  <a:prstClr val="white"/>
                </a:solidFill>
              </a:rPr>
              <a:t>4 telescopes (North)</a:t>
            </a:r>
            <a:endParaRPr lang="en-US" sz="1800" dirty="0">
              <a:solidFill>
                <a:prstClr val="white"/>
              </a:solidFill>
            </a:endParaRPr>
          </a:p>
        </p:txBody>
      </p:sp>
      <p:sp>
        <p:nvSpPr>
          <p:cNvPr id="26629" name="TextBox 12"/>
          <p:cNvSpPr txBox="1">
            <a:spLocks noChangeArrowheads="1"/>
          </p:cNvSpPr>
          <p:nvPr/>
        </p:nvSpPr>
        <p:spPr bwMode="auto">
          <a:xfrm>
            <a:off x="2819400" y="1536700"/>
            <a:ext cx="3352200"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hangingPunct="1"/>
            <a:r>
              <a:rPr lang="en-US" sz="2000" b="1" u="sng" dirty="0">
                <a:solidFill>
                  <a:prstClr val="white"/>
                </a:solidFill>
              </a:rPr>
              <a:t>Medium energies</a:t>
            </a:r>
          </a:p>
          <a:p>
            <a:pPr algn="ctr" defTabSz="457200" eaLnBrk="1" hangingPunct="1"/>
            <a:r>
              <a:rPr lang="en-US" sz="1800" dirty="0">
                <a:solidFill>
                  <a:prstClr val="white"/>
                </a:solidFill>
              </a:rPr>
              <a:t>100 GeV – 10 </a:t>
            </a:r>
            <a:r>
              <a:rPr lang="en-US" sz="1800" dirty="0" err="1">
                <a:solidFill>
                  <a:prstClr val="white"/>
                </a:solidFill>
              </a:rPr>
              <a:t>TeV</a:t>
            </a:r>
            <a:endParaRPr lang="en-US" sz="1800" dirty="0">
              <a:solidFill>
                <a:prstClr val="white"/>
              </a:solidFill>
            </a:endParaRPr>
          </a:p>
          <a:p>
            <a:pPr algn="ctr" defTabSz="457200" eaLnBrk="1" hangingPunct="1"/>
            <a:r>
              <a:rPr lang="en-US" sz="1800" dirty="0">
                <a:solidFill>
                  <a:prstClr val="white"/>
                </a:solidFill>
              </a:rPr>
              <a:t>9.5 to 12 m diameter</a:t>
            </a:r>
          </a:p>
          <a:p>
            <a:pPr algn="ctr" defTabSz="457200" eaLnBrk="1" hangingPunct="1"/>
            <a:r>
              <a:rPr lang="en-US" sz="1800" dirty="0" smtClean="0">
                <a:solidFill>
                  <a:prstClr val="white"/>
                </a:solidFill>
              </a:rPr>
              <a:t>25 medium-size telescopes (S)</a:t>
            </a:r>
          </a:p>
          <a:p>
            <a:pPr algn="ctr" defTabSz="457200" eaLnBrk="1" hangingPunct="1"/>
            <a:r>
              <a:rPr lang="en-US" sz="1800" dirty="0" smtClean="0">
                <a:solidFill>
                  <a:prstClr val="white"/>
                </a:solidFill>
              </a:rPr>
              <a:t>15 medium-size telescopes (N)</a:t>
            </a:r>
            <a:endParaRPr lang="en-US" sz="1800" dirty="0">
              <a:solidFill>
                <a:prstClr val="white"/>
              </a:solidFill>
            </a:endParaRPr>
          </a:p>
        </p:txBody>
      </p:sp>
      <p:sp>
        <p:nvSpPr>
          <p:cNvPr id="26630" name="TextBox 13"/>
          <p:cNvSpPr txBox="1">
            <a:spLocks noChangeArrowheads="1"/>
          </p:cNvSpPr>
          <p:nvPr/>
        </p:nvSpPr>
        <p:spPr bwMode="auto">
          <a:xfrm>
            <a:off x="5927943" y="2387600"/>
            <a:ext cx="3162083"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r>
              <a:rPr lang="en-US" sz="2000" b="1" u="sng" dirty="0">
                <a:solidFill>
                  <a:prstClr val="white"/>
                </a:solidFill>
              </a:rPr>
              <a:t>High energies</a:t>
            </a:r>
          </a:p>
          <a:p>
            <a:pPr algn="r" defTabSz="457200" eaLnBrk="1" hangingPunct="1"/>
            <a:r>
              <a:rPr lang="en-US" sz="1800" dirty="0">
                <a:solidFill>
                  <a:prstClr val="white"/>
                </a:solidFill>
              </a:rPr>
              <a:t>10 km</a:t>
            </a:r>
            <a:r>
              <a:rPr lang="en-US" sz="1800" baseline="30000" dirty="0">
                <a:solidFill>
                  <a:prstClr val="white"/>
                </a:solidFill>
              </a:rPr>
              <a:t>2</a:t>
            </a:r>
            <a:r>
              <a:rPr lang="en-US" sz="1800" dirty="0">
                <a:solidFill>
                  <a:prstClr val="white"/>
                </a:solidFill>
              </a:rPr>
              <a:t> </a:t>
            </a:r>
            <a:r>
              <a:rPr lang="en-US" sz="1800" dirty="0" smtClean="0">
                <a:solidFill>
                  <a:prstClr val="white"/>
                </a:solidFill>
              </a:rPr>
              <a:t>effective area  </a:t>
            </a:r>
            <a:endParaRPr lang="en-US" sz="1800" dirty="0">
              <a:solidFill>
                <a:prstClr val="white"/>
              </a:solidFill>
            </a:endParaRPr>
          </a:p>
          <a:p>
            <a:pPr algn="r" defTabSz="457200" eaLnBrk="1" hangingPunct="1"/>
            <a:r>
              <a:rPr lang="en-US" sz="1800" dirty="0" smtClean="0">
                <a:solidFill>
                  <a:prstClr val="white"/>
                </a:solidFill>
              </a:rPr>
              <a:t>4m </a:t>
            </a:r>
            <a:r>
              <a:rPr lang="en-US" sz="1800" dirty="0">
                <a:solidFill>
                  <a:prstClr val="white"/>
                </a:solidFill>
              </a:rPr>
              <a:t>diameter</a:t>
            </a:r>
          </a:p>
          <a:p>
            <a:pPr algn="r" defTabSz="457200" eaLnBrk="1" hangingPunct="1"/>
            <a:r>
              <a:rPr lang="en-US" sz="1800" dirty="0" smtClean="0">
                <a:solidFill>
                  <a:prstClr val="white"/>
                </a:solidFill>
              </a:rPr>
              <a:t>70 small-size telescopes (S)</a:t>
            </a:r>
          </a:p>
        </p:txBody>
      </p:sp>
      <p:cxnSp>
        <p:nvCxnSpPr>
          <p:cNvPr id="26631" name="Straight Arrow Connector 15"/>
          <p:cNvCxnSpPr>
            <a:cxnSpLocks noChangeShapeType="1"/>
          </p:cNvCxnSpPr>
          <p:nvPr/>
        </p:nvCxnSpPr>
        <p:spPr bwMode="auto">
          <a:xfrm>
            <a:off x="1219200" y="2500293"/>
            <a:ext cx="0" cy="1906607"/>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6632" name="Straight Arrow Connector 16"/>
          <p:cNvCxnSpPr>
            <a:cxnSpLocks noChangeShapeType="1"/>
          </p:cNvCxnSpPr>
          <p:nvPr/>
        </p:nvCxnSpPr>
        <p:spPr bwMode="auto">
          <a:xfrm flipH="1">
            <a:off x="4876800" y="3187700"/>
            <a:ext cx="0" cy="1143000"/>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6633" name="Straight Arrow Connector 18"/>
          <p:cNvCxnSpPr>
            <a:cxnSpLocks noChangeShapeType="1"/>
          </p:cNvCxnSpPr>
          <p:nvPr/>
        </p:nvCxnSpPr>
        <p:spPr bwMode="auto">
          <a:xfrm>
            <a:off x="8166100" y="4000500"/>
            <a:ext cx="12700" cy="723900"/>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4588741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01836" y="1392898"/>
            <a:ext cx="8340328" cy="4746129"/>
          </a:xfrm>
        </p:spPr>
        <p:txBody>
          <a:bodyPr/>
          <a:lstStyle/>
          <a:p>
            <a:endParaRPr lang="en-US"/>
          </a:p>
        </p:txBody>
      </p:sp>
      <p:sp>
        <p:nvSpPr>
          <p:cNvPr id="28673" name="Espace réservé du pied de page 3"/>
          <p:cNvSpPr>
            <a:spLocks noGrp="1"/>
          </p:cNvSpPr>
          <p:nvPr>
            <p:ph type="ftr" sz="quarter" idx="4294967295"/>
          </p:nvPr>
        </p:nvSpPr>
        <p:spPr>
          <a:xfrm>
            <a:off x="3124200" y="6269944"/>
            <a:ext cx="2895600" cy="365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cs typeface="ＭＳ Ｐゴシック" charset="0"/>
              </a:defRPr>
            </a:lvl1pPr>
            <a:lvl2pPr eaLnBrk="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defRPr>
            </a:lvl2pPr>
            <a:lvl3pPr eaLnBrk="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defRPr>
            </a:lvl3pPr>
            <a:lvl4pPr eaLnBrk="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defRPr>
            </a:lvl4pPr>
            <a:lvl5pPr eaLnBrk="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defRPr>
            </a:lvl5pPr>
            <a:lvl6pPr marL="2280994" indent="-207363" defTabSz="407526" eaLnBrk="0" fontAlgn="base" hangingPunct="0">
              <a:lnSpc>
                <a:spcPct val="96000"/>
              </a:lnSpc>
              <a:spcBef>
                <a:spcPct val="0"/>
              </a:spcBef>
              <a:spcAft>
                <a:spcPct val="0"/>
              </a:spcAft>
              <a:buClr>
                <a:srgbClr val="000000"/>
              </a:buClr>
              <a:buSzPct val="100000"/>
              <a:buFont typeface="Times New Roman" charset="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defRPr>
            </a:lvl6pPr>
            <a:lvl7pPr marL="2695720" indent="-207363" defTabSz="407526" eaLnBrk="0" fontAlgn="base" hangingPunct="0">
              <a:lnSpc>
                <a:spcPct val="96000"/>
              </a:lnSpc>
              <a:spcBef>
                <a:spcPct val="0"/>
              </a:spcBef>
              <a:spcAft>
                <a:spcPct val="0"/>
              </a:spcAft>
              <a:buClr>
                <a:srgbClr val="000000"/>
              </a:buClr>
              <a:buSzPct val="100000"/>
              <a:buFont typeface="Times New Roman" charset="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defRPr>
            </a:lvl7pPr>
            <a:lvl8pPr marL="3110446" indent="-207363" defTabSz="407526" eaLnBrk="0" fontAlgn="base" hangingPunct="0">
              <a:lnSpc>
                <a:spcPct val="96000"/>
              </a:lnSpc>
              <a:spcBef>
                <a:spcPct val="0"/>
              </a:spcBef>
              <a:spcAft>
                <a:spcPct val="0"/>
              </a:spcAft>
              <a:buClr>
                <a:srgbClr val="000000"/>
              </a:buClr>
              <a:buSzPct val="100000"/>
              <a:buFont typeface="Times New Roman" charset="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defRPr>
            </a:lvl8pPr>
            <a:lvl9pPr marL="3525172" indent="-207363" defTabSz="407526" eaLnBrk="0" fontAlgn="base" hangingPunct="0">
              <a:lnSpc>
                <a:spcPct val="96000"/>
              </a:lnSpc>
              <a:spcBef>
                <a:spcPct val="0"/>
              </a:spcBef>
              <a:spcAft>
                <a:spcPct val="0"/>
              </a:spcAft>
              <a:buClr>
                <a:srgbClr val="000000"/>
              </a:buClr>
              <a:buSzPct val="100000"/>
              <a:buFont typeface="Times New Roman" charset="0"/>
              <a:tabLst>
                <a:tab pos="656650" algn="l"/>
                <a:tab pos="1313299" algn="l"/>
                <a:tab pos="1969949" algn="l"/>
                <a:tab pos="2626599" algn="l"/>
                <a:tab pos="3283248" algn="l"/>
                <a:tab pos="3939898" algn="l"/>
                <a:tab pos="4596548" algn="l"/>
                <a:tab pos="5253198" algn="l"/>
                <a:tab pos="5909847" algn="l"/>
                <a:tab pos="6566497" algn="l"/>
              </a:tabLst>
              <a:defRPr sz="2200">
                <a:solidFill>
                  <a:schemeClr val="tx1"/>
                </a:solidFill>
                <a:latin typeface="Arial" charset="0"/>
                <a:ea typeface="ＭＳ Ｐゴシック" charset="0"/>
              </a:defRPr>
            </a:lvl9pPr>
          </a:lstStyle>
          <a:p>
            <a:pPr eaLnBrk="1"/>
            <a:r>
              <a:rPr lang="en-US" sz="1300">
                <a:solidFill>
                  <a:srgbClr val="FFFFFF"/>
                </a:solidFill>
                <a:latin typeface="Arial Rounded MT Bold"/>
                <a:cs typeface="Arial Rounded MT Bold"/>
              </a:rPr>
              <a:t>The Future of Research on Cosmic Gamma Rays (J. Knödlseder)</a:t>
            </a:r>
            <a:endParaRPr lang="en-GB" sz="1300" dirty="0">
              <a:solidFill>
                <a:srgbClr val="FFFFFF"/>
              </a:solidFill>
              <a:latin typeface="Arial Rounded MT Bold"/>
              <a:cs typeface="Arial Rounded MT Bold"/>
            </a:endParaRPr>
          </a:p>
        </p:txBody>
      </p:sp>
      <p:pic>
        <p:nvPicPr>
          <p:cNvPr id="4" name="Image 3" descr="SiteMap.png"/>
          <p:cNvPicPr>
            <a:picLocks noChangeAspect="1"/>
          </p:cNvPicPr>
          <p:nvPr/>
        </p:nvPicPr>
        <p:blipFill rotWithShape="1">
          <a:blip r:embed="rId3" cstate="screen">
            <a:extLst>
              <a:ext uri="{28A0092B-C50C-407E-A947-70E740481C1C}">
                <a14:useLocalDpi xmlns:a14="http://schemas.microsoft.com/office/drawing/2010/main"/>
              </a:ext>
            </a:extLst>
          </a:blip>
          <a:srcRect t="1" b="4466"/>
          <a:stretch/>
        </p:blipFill>
        <p:spPr>
          <a:xfrm>
            <a:off x="0" y="1176045"/>
            <a:ext cx="9382554" cy="5637331"/>
          </a:xfrm>
          <a:prstGeom prst="rect">
            <a:avLst/>
          </a:prstGeom>
        </p:spPr>
      </p:pic>
      <p:pic>
        <p:nvPicPr>
          <p:cNvPr id="9" name="Picture 8" descr="Screen Shot 2015-09-09 at 14.56.35.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65120" y="6377606"/>
            <a:ext cx="2987285" cy="366231"/>
          </a:xfrm>
          <a:prstGeom prst="rect">
            <a:avLst/>
          </a:prstGeom>
        </p:spPr>
      </p:pic>
      <p:sp>
        <p:nvSpPr>
          <p:cNvPr id="12" name="Title 18"/>
          <p:cNvSpPr txBox="1">
            <a:spLocks/>
          </p:cNvSpPr>
          <p:nvPr/>
        </p:nvSpPr>
        <p:spPr>
          <a:xfrm>
            <a:off x="641146" y="238616"/>
            <a:ext cx="6293076" cy="82408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smtClean="0">
                <a:ln>
                  <a:noFill/>
                </a:ln>
                <a:solidFill>
                  <a:srgbClr val="00204E"/>
                </a:solidFill>
                <a:effectLst/>
                <a:uLnTx/>
                <a:uFillTx/>
                <a:latin typeface="Arial"/>
                <a:ea typeface=""/>
                <a:cs typeface="Arial"/>
              </a:rPr>
              <a:t>SITES</a:t>
            </a:r>
            <a:endParaRPr kumimoji="0" lang="en-US" sz="3600" b="1" i="0" u="none" strike="noStrike" kern="1200" cap="none" spc="0" normalizeH="0" baseline="0" noProof="0" dirty="0">
              <a:ln>
                <a:noFill/>
              </a:ln>
              <a:solidFill>
                <a:srgbClr val="00204E"/>
              </a:solidFill>
              <a:effectLst/>
              <a:uLnTx/>
              <a:uFillTx/>
              <a:latin typeface="Arial"/>
              <a:ea typeface=""/>
              <a:cs typeface="Arial"/>
            </a:endParaRPr>
          </a:p>
        </p:txBody>
      </p:sp>
    </p:spTree>
    <p:extLst>
      <p:ext uri="{BB962C8B-B14F-4D97-AF65-F5344CB8AC3E}">
        <p14:creationId xmlns:p14="http://schemas.microsoft.com/office/powerpoint/2010/main" val="360158827"/>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5574" y="779132"/>
            <a:ext cx="2361109" cy="2952328"/>
          </a:xfrm>
          <a:prstGeom prst="rect">
            <a:avLst/>
          </a:prstGeom>
        </p:spPr>
      </p:pic>
      <p:pic>
        <p:nvPicPr>
          <p:cNvPr id="24" name="Picture 23" descr="icrc2013-0776-02.pd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0684" y="840677"/>
            <a:ext cx="3393990" cy="2996515"/>
          </a:xfrm>
          <a:prstGeom prst="rect">
            <a:avLst/>
          </a:prstGeom>
        </p:spPr>
      </p:pic>
      <p:pic>
        <p:nvPicPr>
          <p:cNvPr id="20" name="Picture 19" descr="Screen Shot 2013-07-08 at 10.17.38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19310" y="3911269"/>
            <a:ext cx="3752201" cy="2924944"/>
          </a:xfrm>
          <a:prstGeom prst="rect">
            <a:avLst/>
          </a:prstGeom>
        </p:spPr>
      </p:pic>
      <p:pic>
        <p:nvPicPr>
          <p:cNvPr id="19" name="Picture 18" descr="Screen Shot 2013-07-08 at 10.12.53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27295" y="3935429"/>
            <a:ext cx="2058534" cy="2880320"/>
          </a:xfrm>
          <a:prstGeom prst="rect">
            <a:avLst/>
          </a:prstGeom>
        </p:spPr>
      </p:pic>
      <p:pic>
        <p:nvPicPr>
          <p:cNvPr id="18" name="Picture 17" descr="Screen Shot 2013-07-08 at 10.08.16 P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70711" y="3935429"/>
            <a:ext cx="1656584" cy="2880320"/>
          </a:xfrm>
          <a:prstGeom prst="rect">
            <a:avLst/>
          </a:prstGeom>
        </p:spPr>
      </p:pic>
      <p:pic>
        <p:nvPicPr>
          <p:cNvPr id="3" name="Picture 2" descr="Screen Shot 2013-07-08 at 9.55.00 PM.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4885" y="743694"/>
            <a:ext cx="1668676" cy="2987766"/>
          </a:xfrm>
          <a:prstGeom prst="rect">
            <a:avLst/>
          </a:prstGeom>
        </p:spPr>
      </p:pic>
      <p:sp>
        <p:nvSpPr>
          <p:cNvPr id="12" name="Rectangle 3"/>
          <p:cNvSpPr>
            <a:spLocks noGrp="1" noChangeArrowheads="1"/>
          </p:cNvSpPr>
          <p:nvPr>
            <p:ph type="title"/>
          </p:nvPr>
        </p:nvSpPr>
        <p:spPr>
          <a:xfrm>
            <a:off x="230684" y="107917"/>
            <a:ext cx="8695999" cy="627062"/>
          </a:xfrm>
        </p:spPr>
        <p:txBody>
          <a:bodyPr rIns="35717"/>
          <a:lstStyle/>
          <a:p>
            <a:pPr algn="ctr" defTabSz="914400" eaLnBrk="1" hangingPunct="1"/>
            <a:r>
              <a:rPr lang="en-US" sz="3200" b="1" dirty="0" smtClean="0">
                <a:solidFill>
                  <a:srgbClr val="FF0000"/>
                </a:solidFill>
                <a:latin typeface="Verdana" pitchFamily="-65" charset="0"/>
                <a:ea typeface="ＭＳ Ｐゴシック" pitchFamily="-65" charset="-128"/>
                <a:cs typeface="ＭＳ Ｐゴシック" pitchFamily="-65" charset="-128"/>
                <a:sym typeface="Comic Sans MS" pitchFamily="-65" charset="0"/>
              </a:rPr>
              <a:t>CTA Telescopes </a:t>
            </a:r>
            <a:r>
              <a:rPr lang="en-US" sz="3200" b="1" smtClean="0">
                <a:solidFill>
                  <a:srgbClr val="FF0000"/>
                </a:solidFill>
                <a:latin typeface="Verdana" pitchFamily="-65" charset="0"/>
                <a:ea typeface="ＭＳ Ｐゴシック" pitchFamily="-65" charset="-128"/>
                <a:cs typeface="ＭＳ Ｐゴシック" pitchFamily="-65" charset="-128"/>
                <a:sym typeface="Comic Sans MS" pitchFamily="-65" charset="0"/>
              </a:rPr>
              <a:t>under development</a:t>
            </a:r>
            <a:endParaRPr lang="en-US" sz="3200" b="1" dirty="0">
              <a:solidFill>
                <a:srgbClr val="FF0000"/>
              </a:solidFill>
              <a:latin typeface="Verdana" pitchFamily="-65" charset="0"/>
              <a:ea typeface="ＭＳ Ｐゴシック" pitchFamily="-65" charset="-128"/>
              <a:cs typeface="ＭＳ Ｐゴシック" pitchFamily="-65" charset="-128"/>
              <a:sym typeface="Comic Sans MS" pitchFamily="-65" charset="0"/>
            </a:endParaRPr>
          </a:p>
        </p:txBody>
      </p:sp>
      <p:sp>
        <p:nvSpPr>
          <p:cNvPr id="8" name="TextBox 7"/>
          <p:cNvSpPr txBox="1"/>
          <p:nvPr/>
        </p:nvSpPr>
        <p:spPr>
          <a:xfrm>
            <a:off x="395536" y="3146379"/>
            <a:ext cx="622402" cy="523220"/>
          </a:xfrm>
          <a:prstGeom prst="rect">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smtClean="0">
                <a:solidFill>
                  <a:srgbClr val="000000"/>
                </a:solidFill>
                <a:ea typeface="Arial"/>
                <a:cs typeface="Arial"/>
              </a:rPr>
              <a:t>Large</a:t>
            </a:r>
          </a:p>
          <a:p>
            <a:r>
              <a:rPr lang="en-US" sz="1400" dirty="0" smtClean="0">
                <a:solidFill>
                  <a:srgbClr val="000000"/>
                </a:solidFill>
                <a:ea typeface="Arial"/>
                <a:cs typeface="Arial"/>
              </a:rPr>
              <a:t>~23m</a:t>
            </a:r>
            <a:endParaRPr lang="en-US" sz="1400" dirty="0">
              <a:solidFill>
                <a:srgbClr val="000000"/>
              </a:solidFill>
              <a:ea typeface="Arial"/>
              <a:cs typeface="Arial"/>
            </a:endParaRPr>
          </a:p>
        </p:txBody>
      </p:sp>
      <p:sp>
        <p:nvSpPr>
          <p:cNvPr id="9" name="TextBox 8"/>
          <p:cNvSpPr txBox="1"/>
          <p:nvPr/>
        </p:nvSpPr>
        <p:spPr>
          <a:xfrm>
            <a:off x="4959333" y="3407989"/>
            <a:ext cx="132950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smtClean="0">
                <a:solidFill>
                  <a:srgbClr val="000000"/>
                </a:solidFill>
                <a:ea typeface="Arial"/>
                <a:cs typeface="Arial"/>
              </a:rPr>
              <a:t>Medium-single</a:t>
            </a:r>
            <a:endParaRPr lang="en-US" sz="1400" dirty="0">
              <a:solidFill>
                <a:srgbClr val="000000"/>
              </a:solidFill>
              <a:ea typeface="Arial"/>
              <a:cs typeface="Arial"/>
            </a:endParaRPr>
          </a:p>
        </p:txBody>
      </p:sp>
      <p:sp>
        <p:nvSpPr>
          <p:cNvPr id="11" name="TextBox 10"/>
          <p:cNvSpPr txBox="1"/>
          <p:nvPr/>
        </p:nvSpPr>
        <p:spPr>
          <a:xfrm>
            <a:off x="6529061" y="3407989"/>
            <a:ext cx="1205291"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smtClean="0">
                <a:solidFill>
                  <a:srgbClr val="000000"/>
                </a:solidFill>
                <a:ea typeface="Arial"/>
                <a:cs typeface="Arial"/>
              </a:rPr>
              <a:t>Medium-dual</a:t>
            </a:r>
            <a:endParaRPr lang="en-US" sz="1400" dirty="0">
              <a:solidFill>
                <a:srgbClr val="000000"/>
              </a:solidFill>
              <a:ea typeface="Arial"/>
              <a:cs typeface="Arial"/>
            </a:endParaRPr>
          </a:p>
        </p:txBody>
      </p:sp>
      <p:sp>
        <p:nvSpPr>
          <p:cNvPr id="13" name="TextBox 12"/>
          <p:cNvSpPr txBox="1"/>
          <p:nvPr/>
        </p:nvSpPr>
        <p:spPr>
          <a:xfrm>
            <a:off x="1115616" y="6505599"/>
            <a:ext cx="1655672"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400" dirty="0" smtClean="0">
                <a:solidFill>
                  <a:srgbClr val="000000"/>
                </a:solidFill>
                <a:ea typeface="Arial"/>
                <a:cs typeface="Arial"/>
              </a:rPr>
              <a:t>Small-dual (ASTRI)</a:t>
            </a:r>
            <a:endParaRPr lang="en-US" sz="1400" dirty="0">
              <a:solidFill>
                <a:srgbClr val="000000"/>
              </a:solidFill>
              <a:ea typeface="Arial"/>
              <a:cs typeface="Arial"/>
            </a:endParaRPr>
          </a:p>
        </p:txBody>
      </p:sp>
      <p:sp>
        <p:nvSpPr>
          <p:cNvPr id="14" name="TextBox 13"/>
          <p:cNvSpPr txBox="1"/>
          <p:nvPr/>
        </p:nvSpPr>
        <p:spPr>
          <a:xfrm>
            <a:off x="5779223" y="6521292"/>
            <a:ext cx="1858790"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400" dirty="0" smtClean="0">
                <a:solidFill>
                  <a:srgbClr val="000000"/>
                </a:solidFill>
                <a:ea typeface="Arial"/>
                <a:cs typeface="Arial"/>
              </a:rPr>
              <a:t>Small-single (SST-1M)</a:t>
            </a:r>
            <a:endParaRPr lang="en-US" sz="1400" dirty="0">
              <a:solidFill>
                <a:srgbClr val="000000"/>
              </a:solidFill>
              <a:ea typeface="Arial"/>
              <a:cs typeface="Arial"/>
            </a:endParaRPr>
          </a:p>
        </p:txBody>
      </p:sp>
      <p:sp>
        <p:nvSpPr>
          <p:cNvPr id="15" name="TextBox 14"/>
          <p:cNvSpPr txBox="1"/>
          <p:nvPr/>
        </p:nvSpPr>
        <p:spPr>
          <a:xfrm>
            <a:off x="3115327" y="6499257"/>
            <a:ext cx="1496035"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400" dirty="0" smtClean="0">
                <a:solidFill>
                  <a:srgbClr val="000000"/>
                </a:solidFill>
                <a:ea typeface="Arial"/>
                <a:cs typeface="Arial"/>
              </a:rPr>
              <a:t>Small-dual (GCT)</a:t>
            </a:r>
            <a:endParaRPr lang="en-US" sz="1400" dirty="0">
              <a:solidFill>
                <a:srgbClr val="000000"/>
              </a:solidFill>
              <a:ea typeface="Arial"/>
              <a:cs typeface="Arial"/>
            </a:endParaRPr>
          </a:p>
        </p:txBody>
      </p:sp>
      <p:sp>
        <p:nvSpPr>
          <p:cNvPr id="22" name="TextBox 21"/>
          <p:cNvSpPr txBox="1"/>
          <p:nvPr/>
        </p:nvSpPr>
        <p:spPr>
          <a:xfrm>
            <a:off x="4334444" y="743694"/>
            <a:ext cx="1102770" cy="523220"/>
          </a:xfrm>
          <a:prstGeom prst="rect">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smtClean="0">
                <a:solidFill>
                  <a:srgbClr val="000000"/>
                </a:solidFill>
                <a:ea typeface="Arial"/>
                <a:cs typeface="Arial"/>
              </a:rPr>
              <a:t>Medium</a:t>
            </a:r>
          </a:p>
          <a:p>
            <a:r>
              <a:rPr lang="en-US" sz="1400" dirty="0" smtClean="0">
                <a:solidFill>
                  <a:srgbClr val="000000"/>
                </a:solidFill>
                <a:ea typeface="Arial"/>
                <a:cs typeface="Arial"/>
              </a:rPr>
              <a:t>~12m</a:t>
            </a:r>
            <a:endParaRPr lang="en-US" sz="1400" dirty="0">
              <a:solidFill>
                <a:srgbClr val="000000"/>
              </a:solidFill>
              <a:ea typeface="Arial"/>
              <a:cs typeface="Arial"/>
            </a:endParaRPr>
          </a:p>
        </p:txBody>
      </p:sp>
      <p:sp>
        <p:nvSpPr>
          <p:cNvPr id="23" name="TextBox 22"/>
          <p:cNvSpPr txBox="1"/>
          <p:nvPr/>
        </p:nvSpPr>
        <p:spPr>
          <a:xfrm>
            <a:off x="520306" y="4077072"/>
            <a:ext cx="622402" cy="523220"/>
          </a:xfrm>
          <a:prstGeom prst="rect">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smtClean="0">
                <a:solidFill>
                  <a:srgbClr val="000000"/>
                </a:solidFill>
                <a:ea typeface="Arial"/>
                <a:cs typeface="Arial"/>
              </a:rPr>
              <a:t>Small</a:t>
            </a:r>
          </a:p>
          <a:p>
            <a:r>
              <a:rPr lang="en-US" sz="1400" dirty="0" smtClean="0">
                <a:solidFill>
                  <a:srgbClr val="000000"/>
                </a:solidFill>
                <a:ea typeface="Arial"/>
                <a:cs typeface="Arial"/>
              </a:rPr>
              <a:t>~4m</a:t>
            </a:r>
            <a:endParaRPr lang="en-US" sz="1400" dirty="0">
              <a:solidFill>
                <a:srgbClr val="000000"/>
              </a:solidFill>
              <a:ea typeface="Arial"/>
              <a:cs typeface="Arial"/>
            </a:endParaRPr>
          </a:p>
        </p:txBody>
      </p:sp>
    </p:spTree>
    <p:extLst>
      <p:ext uri="{BB962C8B-B14F-4D97-AF65-F5344CB8AC3E}">
        <p14:creationId xmlns:p14="http://schemas.microsoft.com/office/powerpoint/2010/main" val="186692527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111125" y="1285874"/>
            <a:ext cx="9255126" cy="4807421"/>
          </a:xfrm>
          <a:prstGeom prst="rect">
            <a:avLst/>
          </a:prstGeom>
        </p:spPr>
      </p:pic>
      <p:sp>
        <p:nvSpPr>
          <p:cNvPr id="11" name="Rectangle 10"/>
          <p:cNvSpPr/>
          <p:nvPr/>
        </p:nvSpPr>
        <p:spPr bwMode="auto">
          <a:xfrm>
            <a:off x="-324544" y="692696"/>
            <a:ext cx="9865096" cy="57606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3" name="Rectangle 12"/>
          <p:cNvSpPr/>
          <p:nvPr/>
        </p:nvSpPr>
        <p:spPr bwMode="auto">
          <a:xfrm>
            <a:off x="-324544" y="6021288"/>
            <a:ext cx="9865096" cy="57606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8" name="Rectangle 17"/>
          <p:cNvSpPr/>
          <p:nvPr/>
        </p:nvSpPr>
        <p:spPr bwMode="auto">
          <a:xfrm>
            <a:off x="-468560" y="764704"/>
            <a:ext cx="648072" cy="525658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9" name="Rectangle 18"/>
          <p:cNvSpPr/>
          <p:nvPr/>
        </p:nvSpPr>
        <p:spPr bwMode="auto">
          <a:xfrm>
            <a:off x="8964488" y="764704"/>
            <a:ext cx="648072" cy="5400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pic>
        <p:nvPicPr>
          <p:cNvPr id="10" name="Picture 9"/>
          <p:cNvPicPr>
            <a:picLocks noChangeAspect="1"/>
          </p:cNvPicPr>
          <p:nvPr/>
        </p:nvPicPr>
        <p:blipFill>
          <a:blip r:embed="rId3" cstate="screen">
            <a:extLst>
              <a:ext uri="{BEBA8EAE-BF5A-486C-A8C5-ECC9F3942E4B}">
                <a14:imgProps xmlns:a14="http://schemas.microsoft.com/office/drawing/2010/main">
                  <a14:imgLayer r:embed="rId4">
                    <a14:imgEffect>
                      <a14:backgroundRemoval t="2041" b="98597" l="3190" r="96651">
                        <a14:foregroundMark x1="44976" y1="34184" x2="44976" y2="37500"/>
                        <a14:foregroundMark x1="70654" y1="86352" x2="73206" y2="86990"/>
                        <a14:foregroundMark x1="55821" y1="88010" x2="55821" y2="91199"/>
                        <a14:foregroundMark x1="18501" y1="7781" x2="18501" y2="7781"/>
                        <a14:foregroundMark x1="28708" y1="4337" x2="28708" y2="4337"/>
                        <a14:foregroundMark x1="22488" y1="6378" x2="22488" y2="6378"/>
                        <a14:foregroundMark x1="14833" y1="10587" x2="14833" y2="10587"/>
                        <a14:foregroundMark x1="16427" y1="9311" x2="16427" y2="9311"/>
                        <a14:foregroundMark x1="38596" y1="66709" x2="38596" y2="66709"/>
                        <a14:foregroundMark x1="30622" y1="69005" x2="30622" y2="69005"/>
                        <a14:foregroundMark x1="47687" y1="62755" x2="47687" y2="62755"/>
                        <a14:backgroundMark x1="17703" y1="9821" x2="15152" y2="12245"/>
                        <a14:backgroundMark x1="26475" y1="6378" x2="26475" y2="6378"/>
                        <a14:backgroundMark x1="9729" y1="17985" x2="9729" y2="17985"/>
                        <a14:backgroundMark x1="32536" y1="5740" x2="32536" y2="5740"/>
                        <a14:backgroundMark x1="29984" y1="6760" x2="29984" y2="6760"/>
                        <a14:backgroundMark x1="12600" y1="15944" x2="12600" y2="15944"/>
                        <a14:backgroundMark x1="14833" y1="35587" x2="14833" y2="35587"/>
                        <a14:backgroundMark x1="35088" y1="34949" x2="35088" y2="34949"/>
                        <a14:backgroundMark x1="36842" y1="33291" x2="36842" y2="33291"/>
                        <a14:backgroundMark x1="39872" y1="33163" x2="39872" y2="33163"/>
                        <a14:backgroundMark x1="42743" y1="32143" x2="42743" y2="32143"/>
                        <a14:backgroundMark x1="44019" y1="30612" x2="44019" y2="30612"/>
                        <a14:backgroundMark x1="39394" y1="5485" x2="39394" y2="5485"/>
                        <a14:backgroundMark x1="38278" y1="4464" x2="38278" y2="4464"/>
                        <a14:backgroundMark x1="50239" y1="54592" x2="50239" y2="54592"/>
                        <a14:backgroundMark x1="50239" y1="58673" x2="50239" y2="58673"/>
                        <a14:backgroundMark x1="52791" y1="59056" x2="52791" y2="59056"/>
                        <a14:backgroundMark x1="58214" y1="54209" x2="58214" y2="54209"/>
                        <a14:backgroundMark x1="54067" y1="53699" x2="54067" y2="53699"/>
                        <a14:backgroundMark x1="55502" y1="50255" x2="55502" y2="50255"/>
                        <a14:backgroundMark x1="67783" y1="46556" x2="67783" y2="46556"/>
                        <a14:backgroundMark x1="71451" y1="48852" x2="71451" y2="48852"/>
                        <a14:backgroundMark x1="69378" y1="52041" x2="69378" y2="52041"/>
                        <a14:backgroundMark x1="63477" y1="52806" x2="63477" y2="52806"/>
                        <a14:backgroundMark x1="64912" y1="51276" x2="64912" y2="51276"/>
                        <a14:backgroundMark x1="45774" y1="61224" x2="45774" y2="61224"/>
                        <a14:backgroundMark x1="47368" y1="58801" x2="47368" y2="58801"/>
                        <a14:backgroundMark x1="48325" y1="60969" x2="48325" y2="60969"/>
                        <a14:backgroundMark x1="82775" y1="64286" x2="82775" y2="64286"/>
                        <a14:backgroundMark x1="83892" y1="61480" x2="83892" y2="61480"/>
                        <a14:backgroundMark x1="87879" y1="60459" x2="87879" y2="60459"/>
                        <a14:backgroundMark x1="89155" y1="53444" x2="89155" y2="53444"/>
                        <a14:backgroundMark x1="85805" y1="57398" x2="85805" y2="57398"/>
                        <a14:backgroundMark x1="82137" y1="57908" x2="82137" y2="57908"/>
                        <a14:backgroundMark x1="83732" y1="66837" x2="83732" y2="66837"/>
                        <a14:backgroundMark x1="85327" y1="68878" x2="85327" y2="68878"/>
                        <a14:backgroundMark x1="87560" y1="66071" x2="87560" y2="66071"/>
                      </a14:backgroundRemoval>
                    </a14:imgEffect>
                  </a14:imgLayer>
                </a14:imgProps>
              </a:ext>
              <a:ext uri="{28A0092B-C50C-407E-A947-70E740481C1C}">
                <a14:useLocalDpi xmlns:a14="http://schemas.microsoft.com/office/drawing/2010/main"/>
              </a:ext>
            </a:extLst>
          </a:blip>
          <a:stretch>
            <a:fillRect/>
          </a:stretch>
        </p:blipFill>
        <p:spPr>
          <a:xfrm flipH="1">
            <a:off x="2441448" y="2679192"/>
            <a:ext cx="792088" cy="990426"/>
          </a:xfrm>
          <a:prstGeom prst="rect">
            <a:avLst/>
          </a:prstGeom>
        </p:spPr>
      </p:pic>
    </p:spTree>
    <p:extLst>
      <p:ext uri="{BB962C8B-B14F-4D97-AF65-F5344CB8AC3E}">
        <p14:creationId xmlns:p14="http://schemas.microsoft.com/office/powerpoint/2010/main" val="64869548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bg1"/>
            </a:solidFill>
            <a:effectLst/>
            <a:latin typeface="Verdana" pitchFamily="-65"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bg1"/>
            </a:solidFill>
            <a:effectLst/>
            <a:latin typeface="Verdana" pitchFamily="-65"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bg1"/>
            </a:solidFill>
            <a:effectLst/>
            <a:latin typeface="Verdana" pitchFamily="-65"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bg1"/>
            </a:solidFill>
            <a:effectLst/>
            <a:latin typeface="Verdana"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實驗室母片">
  <a:themeElements>
    <a:clrScheme name="1_實驗室母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實驗室母片">
      <a:majorFont>
        <a:latin typeface="Trebuchet MS"/>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l" defTabSz="914400" rtl="0" eaLnBrk="1" fontAlgn="base" latinLnBrk="0" hangingPunct="1">
          <a:lnSpc>
            <a:spcPct val="8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l" defTabSz="914400" rtl="0" eaLnBrk="1" fontAlgn="base" latinLnBrk="0" hangingPunct="1">
          <a:lnSpc>
            <a:spcPct val="8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1_實驗室母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實驗室母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實驗室母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實驗室母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實驗室母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實驗室母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實驗室母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實驗室母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實驗室母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實驗室母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實驗室母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實驗室母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bg1"/>
            </a:solidFill>
            <a:effectLst/>
            <a:latin typeface="Verdana" pitchFamily="-65"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bg1"/>
            </a:solidFill>
            <a:effectLst/>
            <a:latin typeface="Verdana" pitchFamily="-65"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bg1"/>
            </a:solidFill>
            <a:effectLst/>
            <a:latin typeface="Verdana" pitchFamily="-65"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bg1"/>
            </a:solidFill>
            <a:effectLst/>
            <a:latin typeface="Verdana" pitchFamily="-65"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Title &amp; Bulle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le &amp; Bullets">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CTA PowerPoint">
      <a:dk1>
        <a:srgbClr val="00204E"/>
      </a:dk1>
      <a:lt1>
        <a:sysClr val="window" lastClr="FFFFFF"/>
      </a:lt1>
      <a:dk2>
        <a:srgbClr val="595959"/>
      </a:dk2>
      <a:lt2>
        <a:srgbClr val="EEECE1"/>
      </a:lt2>
      <a:accent1>
        <a:srgbClr val="E00034"/>
      </a:accent1>
      <a:accent2>
        <a:srgbClr val="0098C3"/>
      </a:accent2>
      <a:accent3>
        <a:srgbClr val="63B845"/>
      </a:accent3>
      <a:accent4>
        <a:srgbClr val="8064A2"/>
      </a:accent4>
      <a:accent5>
        <a:srgbClr val="F3E653"/>
      </a:accent5>
      <a:accent6>
        <a:srgbClr val="F79D13"/>
      </a:accent6>
      <a:hlink>
        <a:srgbClr val="0098C3"/>
      </a:hlink>
      <a:folHlink>
        <a:srgbClr val="AB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bg1"/>
            </a:solidFill>
            <a:effectLst/>
            <a:latin typeface="Verdana" pitchFamily="-65"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bg1"/>
            </a:solidFill>
            <a:effectLst/>
            <a:latin typeface="Verdana" pitchFamily="-65"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le &amp; Bullets">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160187</TotalTime>
  <Words>2757</Words>
  <Application>Microsoft Macintosh PowerPoint</Application>
  <PresentationFormat>On-screen Show (4:3)</PresentationFormat>
  <Paragraphs>300</Paragraphs>
  <Slides>32</Slides>
  <Notes>28</Notes>
  <HiddenSlides>0</HiddenSlides>
  <MMClips>0</MMClips>
  <ScaleCrop>false</ScaleCrop>
  <HeadingPairs>
    <vt:vector size="6" baseType="variant">
      <vt:variant>
        <vt:lpstr>Fonts Used</vt:lpstr>
      </vt:variant>
      <vt:variant>
        <vt:i4>23</vt:i4>
      </vt:variant>
      <vt:variant>
        <vt:lpstr>Theme</vt:lpstr>
      </vt:variant>
      <vt:variant>
        <vt:i4>9</vt:i4>
      </vt:variant>
      <vt:variant>
        <vt:lpstr>Slide Titles</vt:lpstr>
      </vt:variant>
      <vt:variant>
        <vt:i4>32</vt:i4>
      </vt:variant>
    </vt:vector>
  </HeadingPairs>
  <TitlesOfParts>
    <vt:vector size="64" baseType="lpstr">
      <vt:lpstr>Arial</vt:lpstr>
      <vt:lpstr>Arial Rounded MT Bold</vt:lpstr>
      <vt:lpstr>Calibri</vt:lpstr>
      <vt:lpstr>Comic Sans MS</vt:lpstr>
      <vt:lpstr>DejaVu Sans</vt:lpstr>
      <vt:lpstr>Fira Sans</vt:lpstr>
      <vt:lpstr>Fira Sans</vt:lpstr>
      <vt:lpstr>Franklin Gothic Demi</vt:lpstr>
      <vt:lpstr>Gill Sans</vt:lpstr>
      <vt:lpstr>Helvetica Light</vt:lpstr>
      <vt:lpstr>Helvetica Neue</vt:lpstr>
      <vt:lpstr>Helvetica Neue Light</vt:lpstr>
      <vt:lpstr>Lucida Grande</vt:lpstr>
      <vt:lpstr>Monotype Corsiva</vt:lpstr>
      <vt:lpstr>ＭＳ Ｐゴシック</vt:lpstr>
      <vt:lpstr>Tahoma</vt:lpstr>
      <vt:lpstr>Times New Roman</vt:lpstr>
      <vt:lpstr>Trebuchet MS</vt:lpstr>
      <vt:lpstr>Verdana</vt:lpstr>
      <vt:lpstr>Vladimir Script</vt:lpstr>
      <vt:lpstr>Wingdings</vt:lpstr>
      <vt:lpstr>ヒラギノ角ゴ ProN W3</vt:lpstr>
      <vt:lpstr>新細明體</vt:lpstr>
      <vt:lpstr>Default Design</vt:lpstr>
      <vt:lpstr>1_Default Design</vt:lpstr>
      <vt:lpstr>1_實驗室母片</vt:lpstr>
      <vt:lpstr>3_Default Design</vt:lpstr>
      <vt:lpstr>4_Default Design</vt:lpstr>
      <vt:lpstr>Office Theme</vt:lpstr>
      <vt:lpstr>1_Title &amp; Bullets</vt:lpstr>
      <vt:lpstr>1_Office Theme</vt:lpstr>
      <vt:lpstr>6_Default Design</vt:lpstr>
      <vt:lpstr>PowerPoint Presentation</vt:lpstr>
      <vt:lpstr>PowerPoint Presentation</vt:lpstr>
      <vt:lpstr>PowerPoint Presentation</vt:lpstr>
      <vt:lpstr>PowerPoint Presentation</vt:lpstr>
      <vt:lpstr>PowerPoint Presentation</vt:lpstr>
      <vt:lpstr>The Future: The Cherenkov Telescope Array</vt:lpstr>
      <vt:lpstr>PowerPoint Presentation</vt:lpstr>
      <vt:lpstr>CTA Telescopes under development</vt:lpstr>
      <vt:lpstr>PowerPoint Presentation</vt:lpstr>
      <vt:lpstr>PowerPoint Presentation</vt:lpstr>
      <vt:lpstr>PowerPoint Presentation</vt:lpstr>
      <vt:lpstr>PowerPoint Presentation</vt:lpstr>
      <vt:lpstr>PowerPoint Presentation</vt:lpstr>
      <vt:lpstr>PowerPoint Presentation</vt:lpstr>
      <vt:lpstr>The Future: Surveys with CTA</vt:lpstr>
      <vt:lpstr>Galactic Plane Survey with CTA</vt:lpstr>
      <vt:lpstr>PowerPoint Presentation</vt:lpstr>
      <vt:lpstr>PowerPoint Presentation</vt:lpstr>
      <vt:lpstr>PowerPoint Presentation</vt:lpstr>
      <vt:lpstr> The Crab Pulsar</vt:lpstr>
      <vt:lpstr>PowerPoint Presentation</vt:lpstr>
      <vt:lpstr>PowerPoint Presentation</vt:lpstr>
      <vt:lpstr>PowerPoint Presentation</vt:lpstr>
      <vt:lpstr>PowerPoint Presentation</vt:lpstr>
      <vt:lpstr>Addressing new questions: CTA Key Science Projects</vt:lpstr>
      <vt:lpstr>Time Allocation &amp; Community Access</vt:lpstr>
      <vt:lpstr>PowerPoint Presentation</vt:lpstr>
      <vt:lpstr>IC 443 with VERITAS</vt:lpstr>
      <vt:lpstr>PowerPoint Presentation</vt:lpstr>
      <vt:lpstr>New Questions: CTA Science Themes</vt:lpstr>
      <vt:lpstr>Broad Spectrum of Science</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924</cp:revision>
  <cp:lastPrinted>2011-08-01T18:25:06Z</cp:lastPrinted>
  <dcterms:created xsi:type="dcterms:W3CDTF">2011-07-19T00:51:00Z</dcterms:created>
  <dcterms:modified xsi:type="dcterms:W3CDTF">2017-05-06T16:41:05Z</dcterms:modified>
</cp:coreProperties>
</file>