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38"/>
  </p:notesMasterIdLst>
  <p:sldIdLst>
    <p:sldId id="329" r:id="rId6"/>
    <p:sldId id="330" r:id="rId7"/>
    <p:sldId id="456" r:id="rId8"/>
    <p:sldId id="457" r:id="rId9"/>
    <p:sldId id="450" r:id="rId10"/>
    <p:sldId id="458" r:id="rId11"/>
    <p:sldId id="326" r:id="rId12"/>
    <p:sldId id="462" r:id="rId13"/>
    <p:sldId id="452" r:id="rId14"/>
    <p:sldId id="446" r:id="rId15"/>
    <p:sldId id="317" r:id="rId16"/>
    <p:sldId id="332" r:id="rId17"/>
    <p:sldId id="367" r:id="rId18"/>
    <p:sldId id="359" r:id="rId19"/>
    <p:sldId id="460" r:id="rId20"/>
    <p:sldId id="447" r:id="rId21"/>
    <p:sldId id="444" r:id="rId22"/>
    <p:sldId id="459" r:id="rId23"/>
    <p:sldId id="337" r:id="rId24"/>
    <p:sldId id="328" r:id="rId25"/>
    <p:sldId id="451" r:id="rId26"/>
    <p:sldId id="435" r:id="rId27"/>
    <p:sldId id="443" r:id="rId28"/>
    <p:sldId id="441" r:id="rId29"/>
    <p:sldId id="463" r:id="rId30"/>
    <p:sldId id="432" r:id="rId31"/>
    <p:sldId id="453" r:id="rId32"/>
    <p:sldId id="464" r:id="rId33"/>
    <p:sldId id="445" r:id="rId34"/>
    <p:sldId id="324" r:id="rId35"/>
    <p:sldId id="439" r:id="rId36"/>
    <p:sldId id="333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AE4E3836-EA89-45BC-806B-A5BE399D01CA}">
          <p14:sldIdLst>
            <p14:sldId id="329"/>
            <p14:sldId id="330"/>
          </p14:sldIdLst>
        </p14:section>
        <p14:section name="Introduction" id="{320055A7-51F6-4976-AFC7-A23216C13ED5}">
          <p14:sldIdLst>
            <p14:sldId id="456"/>
            <p14:sldId id="457"/>
            <p14:sldId id="450"/>
            <p14:sldId id="458"/>
            <p14:sldId id="326"/>
            <p14:sldId id="462"/>
            <p14:sldId id="452"/>
            <p14:sldId id="446"/>
            <p14:sldId id="317"/>
            <p14:sldId id="332"/>
            <p14:sldId id="367"/>
            <p14:sldId id="359"/>
            <p14:sldId id="460"/>
            <p14:sldId id="447"/>
            <p14:sldId id="444"/>
            <p14:sldId id="459"/>
            <p14:sldId id="337"/>
          </p14:sldIdLst>
        </p14:section>
        <p14:section name="CR oscillation" id="{B28A582B-9F63-4460-9BEE-287CB41947BB}">
          <p14:sldIdLst>
            <p14:sldId id="328"/>
            <p14:sldId id="451"/>
            <p14:sldId id="435"/>
            <p14:sldId id="443"/>
            <p14:sldId id="441"/>
            <p14:sldId id="463"/>
            <p14:sldId id="432"/>
            <p14:sldId id="453"/>
            <p14:sldId id="464"/>
            <p14:sldId id="445"/>
          </p14:sldIdLst>
        </p14:section>
        <p14:section name="BCK1" id="{7C304E61-3CBC-46D7-A1F6-718CE0E10764}">
          <p14:sldIdLst>
            <p14:sldId id="324"/>
            <p14:sldId id="439"/>
            <p14:sldId id="33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52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77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DCFB08-2DD3-4EFC-AA26-72D4879DB765}" type="datetimeFigureOut">
              <a:rPr lang="it-IT" smtClean="0"/>
              <a:t>18/05/2023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F9EB72-7837-4A91-93D6-20C70472AA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3570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Segnaposto note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sz="1200" dirty="0"/>
                  <a:t>A rough estimate gives</a:t>
                </a:r>
              </a:p>
              <a:p>
                <a:endParaRPr lang="en-US" sz="1200" dirty="0"/>
              </a:p>
              <a:p>
                <a:r>
                  <a:rPr lang="en-US" sz="1200" dirty="0"/>
                  <a:t> </a:t>
                </a:r>
                <a14:m>
                  <m:oMath xmlns:m="http://schemas.openxmlformats.org/officeDocument/2006/math">
                    <m:r>
                      <a:rPr lang="it-IT" sz="1200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it-IT" sz="1200" b="0" i="1" smtClean="0">
                        <a:latin typeface="Cambria Math" panose="02040503050406030204" pitchFamily="18" charset="0"/>
                      </a:rPr>
                      <m:t>≈1        </m:t>
                    </m:r>
                    <m:r>
                      <a:rPr lang="it-IT" sz="1200" i="1">
                        <a:latin typeface="Cambria Math" panose="02040503050406030204" pitchFamily="18" charset="0"/>
                      </a:rPr>
                      <m:t>𝑠𝑙𝑜𝑤</m:t>
                    </m:r>
                    <m:r>
                      <a:rPr lang="it-IT" sz="1200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it-IT" sz="12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it-IT" sz="1200" i="1">
                        <a:latin typeface="Cambria Math" panose="02040503050406030204" pitchFamily="18" charset="0"/>
                      </a:rPr>
                      <m:t>𝑓𝑎𝑠𝑡𝐿</m:t>
                    </m:r>
                  </m:oMath>
                </a14:m>
                <a:r>
                  <a:rPr lang="it-IT" sz="1200" b="0" i="1" dirty="0">
                    <a:latin typeface="Cambria Math" panose="02040503050406030204" pitchFamily="18" charset="0"/>
                  </a:rPr>
                  <a:t>      </a:t>
                </a:r>
              </a:p>
              <a:p>
                <a:endParaRPr lang="it-IT" sz="12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sz="1200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it-IT" sz="1200" b="0" i="1" smtClean="0">
                          <a:latin typeface="Cambria Math" panose="020405030504060302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it-IT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it-IT" sz="1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1200" b="0" i="1" smtClean="0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it-IT" sz="1200" b="0" i="1" smtClean="0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it-IT" sz="1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1200" b="0" i="1" smtClean="0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it-IT" sz="1200" b="0" i="1" smtClean="0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it-IT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it-IT" sz="1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1200" b="0" i="1" smtClean="0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it-IT" sz="1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it-IT" sz="1200" b="0" i="1" smtClean="0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it-IT" sz="1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1200" b="0" i="1" smtClean="0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it-IT" sz="1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it-IT" sz="1200" b="0" i="1" smtClean="0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it-IT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it-IT" sz="1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1200" b="0" i="1" smtClean="0"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it-IT" sz="1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it-IT" sz="1200" b="0" i="1" smtClean="0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it-IT" sz="1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1200" b="0" i="1" smtClean="0"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it-IT" sz="1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it-IT" sz="1200" b="0" i="1" smtClean="0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it-IT" sz="12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e>
                        <m:sup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sz="1200" i="1">
                          <a:latin typeface="Cambria Math" panose="02040503050406030204" pitchFamily="18" charset="0"/>
                        </a:rPr>
                        <m:t>∼1−20 </m:t>
                      </m:r>
                      <m:r>
                        <a:rPr lang="it-IT" sz="1200" i="1">
                          <a:latin typeface="Cambria Math" panose="02040503050406030204" pitchFamily="18" charset="0"/>
                        </a:rPr>
                        <m:t>𝑠𝑙𝑜𝑤𝑅</m:t>
                      </m:r>
                      <m:r>
                        <a:rPr lang="it-IT" sz="12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it-IT" sz="1200" i="1">
                          <a:latin typeface="Cambria Math" panose="02040503050406030204" pitchFamily="18" charset="0"/>
                        </a:rPr>
                        <m:t>𝑠𝑙𝑜𝑤𝐿</m:t>
                      </m:r>
                    </m:oMath>
                  </m:oMathPara>
                </a14:m>
                <a:endParaRPr lang="it-IT" sz="12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sz="1200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it-IT" sz="1200" b="0" i="1" smtClean="0"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it-IT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it-IT" sz="1200" i="1">
                              <a:latin typeface="Cambria Math" panose="02040503050406030204" pitchFamily="18" charset="0"/>
                            </a:rPr>
                            <m:t>𝛾</m:t>
                          </m:r>
                          <m:sSubSup>
                            <m:sSubSupPr>
                              <m:ctrlPr>
                                <a:rPr lang="it-IT" sz="12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1200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it-IT" sz="12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  <m:sup>
                              <m:r>
                                <a:rPr lang="it-IT" sz="1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sSup>
                        <m:sSupPr>
                          <m:ctrlPr>
                            <a:rPr lang="it-IT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it-IT" sz="1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1200" b="0" i="1" smtClean="0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it-IT" sz="1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it-IT" sz="1200" b="0" i="1" smtClean="0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it-IT" sz="1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1200" b="0" i="1" smtClean="0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it-IT" sz="1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it-IT" sz="1200" b="0" i="1" smtClean="0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it-IT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it-IT" sz="1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1200" b="0" i="1" smtClean="0"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it-IT" sz="1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it-IT" sz="1200" b="0" i="1" smtClean="0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it-IT" sz="1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1200" b="0" i="1" smtClean="0"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it-IT" sz="1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it-IT" sz="1200" b="0" i="1" smtClean="0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it-IT" sz="12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e>
                        <m:sup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sz="1200" b="0" i="1" smtClean="0">
                          <a:latin typeface="Cambria Math" panose="02040503050406030204" pitchFamily="18" charset="0"/>
                        </a:rPr>
                        <m:t>≈1−30 </m:t>
                      </m:r>
                      <m:r>
                        <a:rPr lang="it-IT" sz="1200" b="0" i="1" smtClean="0">
                          <a:latin typeface="Cambria Math" panose="02040503050406030204" pitchFamily="18" charset="0"/>
                        </a:rPr>
                        <m:t>𝑠𝑙𝑜𝑤𝑅</m:t>
                      </m:r>
                      <m:r>
                        <a:rPr lang="it-IT" sz="12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it-IT" sz="1200" b="0" i="1" smtClean="0">
                          <a:latin typeface="Cambria Math" panose="02040503050406030204" pitchFamily="18" charset="0"/>
                        </a:rPr>
                        <m:t>𝑓𝑎𝑠𝑡𝐿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" name="Segnaposto note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sz="1200" dirty="0"/>
                  <a:t>A rough estimate gives</a:t>
                </a:r>
              </a:p>
              <a:p>
                <a:endParaRPr lang="en-US" sz="1200" dirty="0"/>
              </a:p>
              <a:p>
                <a:r>
                  <a:rPr lang="en-US" sz="1200" dirty="0"/>
                  <a:t> </a:t>
                </a:r>
                <a:r>
                  <a:rPr lang="it-IT" sz="1200" b="0" i="0">
                    <a:latin typeface="Cambria Math" panose="02040503050406030204" pitchFamily="18" charset="0"/>
                  </a:rPr>
                  <a:t>𝐶≈1        </a:t>
                </a:r>
                <a:r>
                  <a:rPr lang="it-IT" sz="1200" i="0">
                    <a:latin typeface="Cambria Math" panose="02040503050406030204" pitchFamily="18" charset="0"/>
                  </a:rPr>
                  <a:t>𝑠𝑙𝑜𝑤</a:t>
                </a:r>
                <a:r>
                  <a:rPr lang="it-IT" sz="1200" b="0" i="0">
                    <a:latin typeface="Cambria Math" panose="02040503050406030204" pitchFamily="18" charset="0"/>
                  </a:rPr>
                  <a:t>𝑅</a:t>
                </a:r>
                <a:r>
                  <a:rPr lang="it-IT" sz="1200" i="0">
                    <a:latin typeface="Cambria Math" panose="02040503050406030204" pitchFamily="18" charset="0"/>
                  </a:rPr>
                  <a:t>−𝑓𝑎𝑠𝑡𝐿</a:t>
                </a:r>
                <a:r>
                  <a:rPr lang="it-IT" sz="1200" b="0" i="1" dirty="0">
                    <a:latin typeface="Cambria Math" panose="02040503050406030204" pitchFamily="18" charset="0"/>
                  </a:rPr>
                  <a:t>      </a:t>
                </a:r>
              </a:p>
              <a:p>
                <a:endParaRPr lang="it-IT" sz="1200" i="1" dirty="0">
                  <a:latin typeface="Cambria Math" panose="02040503050406030204" pitchFamily="18" charset="0"/>
                </a:endParaRPr>
              </a:p>
              <a:p>
                <a:pPr/>
                <a:r>
                  <a:rPr lang="it-IT" sz="1200" b="0" i="0">
                    <a:latin typeface="Cambria Math" panose="02040503050406030204" pitchFamily="18" charset="0"/>
                  </a:rPr>
                  <a:t>𝐶≈(𝛽_𝐿/𝛽_𝑅 )^2 (𝐵_0𝐿/𝐵_0𝑅 )^2 (𝜌_0𝐿/𝜌_0𝑅   )^2</a:t>
                </a:r>
                <a:r>
                  <a:rPr lang="it-IT" sz="1200" i="0">
                    <a:latin typeface="Cambria Math" panose="02040503050406030204" pitchFamily="18" charset="0"/>
                  </a:rPr>
                  <a:t>∼1−20 𝑠𝑙𝑜𝑤𝑅−𝑠𝑙𝑜𝑤𝐿</a:t>
                </a:r>
                <a:endParaRPr lang="it-IT" sz="1200" b="0" dirty="0"/>
              </a:p>
              <a:p>
                <a:pPr/>
                <a:r>
                  <a:rPr lang="it-IT" sz="1200" b="0" i="0">
                    <a:latin typeface="Cambria Math" panose="02040503050406030204" pitchFamily="18" charset="0"/>
                  </a:rPr>
                  <a:t>𝐶≈4/(</a:t>
                </a:r>
                <a:r>
                  <a:rPr lang="it-IT" sz="1200" i="0">
                    <a:latin typeface="Cambria Math" panose="02040503050406030204" pitchFamily="18" charset="0"/>
                  </a:rPr>
                  <a:t>𝛾𝛽_𝐿^2 </a:t>
                </a:r>
                <a:r>
                  <a:rPr lang="it-IT" sz="1200" b="0" i="0">
                    <a:latin typeface="Cambria Math" panose="02040503050406030204" pitchFamily="18" charset="0"/>
                  </a:rPr>
                  <a:t>) (𝐵_0𝐿/𝐵_0𝑅 )^2 (𝜌_0𝐿/𝜌_0𝑅   )^2≈1−30 𝑠𝑙𝑜𝑤𝑅−𝑓𝑎𝑠𝑡𝐿</a:t>
                </a:r>
                <a:endParaRPr lang="en-US" dirty="0"/>
              </a:p>
            </p:txBody>
          </p:sp>
        </mc:Fallback>
      </mc:AlternateContent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F9EB72-7837-4A91-93D6-20C70472AAA4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046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F9EB72-7837-4A91-93D6-20C70472AAA4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4151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EB244-5C4C-464D-A0EC-4200FFB26024}" type="datetime1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/>
            </a:lvl1pPr>
          </a:lstStyle>
          <a:p>
            <a:fld id="{7F679D5E-1CC6-4FDF-BAAE-4871637B60D9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297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362EA-F825-4144-A457-B904457EF856}" type="datetime1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79D5E-1CC6-4FDF-BAAE-4871637B60D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156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40313-56E1-4A30-B5F4-9DFEA06526DF}" type="datetime1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79D5E-1CC6-4FDF-BAAE-4871637B60D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7694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EB244-5C4C-464D-A0EC-4200FFB26024}" type="datetime1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/>
            </a:lvl1pPr>
          </a:lstStyle>
          <a:p>
            <a:fld id="{7F679D5E-1CC6-4FDF-BAAE-4871637B60D9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360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BA0FF-7695-4B65-A45B-8A36D342E499}" type="datetime1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79D5E-1CC6-4FDF-BAAE-4871637B60D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044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217E0-3C65-4CC0-8D7D-61EBFB2F8B6E}" type="datetime1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79D5E-1CC6-4FDF-BAAE-4871637B60D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86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8BDB6-32A3-4CEC-B191-BE2F7DC87D8B}" type="datetime1">
              <a:rPr lang="en-US" smtClean="0"/>
              <a:t>5/18/2023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79D5E-1CC6-4FDF-BAAE-4871637B60D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804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C5810-18D9-4A49-8854-AF4699AA79C7}" type="datetime1">
              <a:rPr lang="en-US" smtClean="0"/>
              <a:t>5/18/2023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79D5E-1CC6-4FDF-BAAE-4871637B60D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7414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3DB41-0883-48C2-9295-36E936893E39}" type="datetime1">
              <a:rPr lang="en-US" smtClean="0"/>
              <a:t>5/18/2023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79D5E-1CC6-4FDF-BAAE-4871637B60D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3369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B09DD-25E1-4B6D-A6CB-78E5419B9525}" type="datetime1">
              <a:rPr lang="en-US" smtClean="0"/>
              <a:t>5/18/2023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79D5E-1CC6-4FDF-BAAE-4871637B60D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6472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E678A-DD50-48E5-AAEE-7006409CAE45}" type="datetime1">
              <a:rPr lang="en-US" smtClean="0"/>
              <a:t>5/18/2023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79D5E-1CC6-4FDF-BAAE-4871637B60D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73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BA0FF-7695-4B65-A45B-8A36D342E499}" type="datetime1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79D5E-1CC6-4FDF-BAAE-4871637B60D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7481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AC01E-378E-434D-9BA2-B46D72DBAFAC}" type="datetime1">
              <a:rPr lang="en-US" smtClean="0"/>
              <a:t>5/18/2023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79D5E-1CC6-4FDF-BAAE-4871637B60D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4571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362EA-F825-4144-A457-B904457EF856}" type="datetime1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79D5E-1CC6-4FDF-BAAE-4871637B60D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0862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40313-56E1-4A30-B5F4-9DFEA06526DF}" type="datetime1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79D5E-1CC6-4FDF-BAAE-4871637B60D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360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217E0-3C65-4CC0-8D7D-61EBFB2F8B6E}" type="datetime1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79D5E-1CC6-4FDF-BAAE-4871637B60D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24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8BDB6-32A3-4CEC-B191-BE2F7DC87D8B}" type="datetime1">
              <a:rPr lang="en-US" smtClean="0"/>
              <a:t>5/18/2023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79D5E-1CC6-4FDF-BAAE-4871637B60D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518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C5810-18D9-4A49-8854-AF4699AA79C7}" type="datetime1">
              <a:rPr lang="en-US" smtClean="0"/>
              <a:t>5/18/2023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79D5E-1CC6-4FDF-BAAE-4871637B60D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921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3DB41-0883-48C2-9295-36E936893E39}" type="datetime1">
              <a:rPr lang="en-US" smtClean="0"/>
              <a:t>5/18/2023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79D5E-1CC6-4FDF-BAAE-4871637B60D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815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B09DD-25E1-4B6D-A6CB-78E5419B9525}" type="datetime1">
              <a:rPr lang="en-US" smtClean="0"/>
              <a:t>5/18/2023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79D5E-1CC6-4FDF-BAAE-4871637B60D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623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E678A-DD50-48E5-AAEE-7006409CAE45}" type="datetime1">
              <a:rPr lang="en-US" smtClean="0"/>
              <a:t>5/18/2023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79D5E-1CC6-4FDF-BAAE-4871637B60D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2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AC01E-378E-434D-9BA2-B46D72DBAFAC}" type="datetime1">
              <a:rPr lang="en-US" smtClean="0"/>
              <a:t>5/18/2023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79D5E-1CC6-4FDF-BAAE-4871637B60D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128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C4F369-C9DF-4332-95ED-EFB5B53963D8}" type="datetime1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679D5E-1CC6-4FDF-BAAE-4871637B60D9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285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4244" y="7222"/>
            <a:ext cx="10515600" cy="565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4244" y="868218"/>
            <a:ext cx="10515600" cy="4597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C4F369-C9DF-4332-95ED-EFB5B53963D8}" type="datetime1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679D5E-1CC6-4FDF-BAAE-4871637B60D9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248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37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png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290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6.png"/><Relationship Id="rId4" Type="http://schemas.openxmlformats.org/officeDocument/2006/relationships/image" Target="../media/image2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10.png"/><Relationship Id="rId7" Type="http://schemas.openxmlformats.org/officeDocument/2006/relationships/image" Target="../media/image11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0.png"/><Relationship Id="rId5" Type="http://schemas.openxmlformats.org/officeDocument/2006/relationships/image" Target="../media/image200.png"/><Relationship Id="rId4" Type="http://schemas.openxmlformats.org/officeDocument/2006/relationships/image" Target="../media/image19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4.png"/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484" y="2064420"/>
            <a:ext cx="11897032" cy="948816"/>
          </a:xfrm>
        </p:spPr>
        <p:txBody>
          <a:bodyPr anchor="t">
            <a:noAutofit/>
          </a:bodyPr>
          <a:lstStyle/>
          <a:p>
            <a:r>
              <a:rPr lang="en-US" sz="4400" dirty="0"/>
              <a:t>Turbulence in the very local interstellar medium</a:t>
            </a:r>
            <a:br>
              <a:rPr lang="en-US" sz="4400" dirty="0"/>
            </a:br>
            <a:r>
              <a:rPr 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Voyager 1 and 2 in situ observations</a:t>
            </a:r>
            <a:r>
              <a:rPr lang="en-US" sz="3000" dirty="0"/>
              <a:t> </a:t>
            </a:r>
            <a:endParaRPr lang="en-US" sz="30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39330" y="5714389"/>
            <a:ext cx="12191999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Cosmic Ray Anisotropy Workshop</a:t>
            </a:r>
            <a:endParaRPr kumimoji="0" lang="en-US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Layola</a:t>
            </a:r>
            <a:r>
              <a:rPr kumimoji="0" 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University, Chicago IL, May 16-19, 2023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00CFAEA-AB44-42CA-A1C6-D8B5825262DC}"/>
              </a:ext>
            </a:extLst>
          </p:cNvPr>
          <p:cNvSpPr txBox="1">
            <a:spLocks/>
          </p:cNvSpPr>
          <p:nvPr/>
        </p:nvSpPr>
        <p:spPr>
          <a:xfrm>
            <a:off x="1" y="3505203"/>
            <a:ext cx="12191999" cy="14837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Federico Fraternale, N. V.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Pogorelov</a:t>
            </a:r>
            <a:endParaRPr kumimoji="0" lang="en-US" sz="2400" b="0" i="0" u="none" strike="noStrike" kern="1200" cap="none" spc="0" normalizeH="0" baseline="3000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SerifCondensed"/>
                <a:ea typeface="+mj-ea"/>
                <a:cs typeface="+mj-cs"/>
              </a:rPr>
              <a:t>The University of Alabama in Huntsville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571974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1D8B54C8-BDC5-4CEC-A976-E1D38B3B5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79D5E-1CC6-4FDF-BAAE-4871637B60D9}" type="slidenum">
              <a:rPr lang="en-US" smtClean="0"/>
              <a:t>10</a:t>
            </a:fld>
            <a:endParaRPr lang="en-US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1498EF4F-99B4-4C55-B111-3D05A37F99FB}"/>
              </a:ext>
            </a:extLst>
          </p:cNvPr>
          <p:cNvSpPr/>
          <p:nvPr/>
        </p:nvSpPr>
        <p:spPr>
          <a:xfrm>
            <a:off x="395543" y="4591689"/>
            <a:ext cx="106725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Quasi periodic fluctuations in “disturbed” regions behind shocks were observed at V1 by </a:t>
            </a:r>
            <a:r>
              <a:rPr lang="en-US" b="1" dirty="0" err="1">
                <a:latin typeface="+mj-lt"/>
              </a:rPr>
              <a:t>Burlaga</a:t>
            </a:r>
            <a:r>
              <a:rPr lang="en-US" b="1" dirty="0">
                <a:latin typeface="+mj-lt"/>
              </a:rPr>
              <a:t> et al (2016, 2019, 2022). </a:t>
            </a:r>
            <a:r>
              <a:rPr lang="en-US" dirty="0">
                <a:latin typeface="+mj-lt"/>
              </a:rPr>
              <a:t> </a:t>
            </a:r>
            <a:r>
              <a:rPr lang="en-US" b="1" dirty="0">
                <a:latin typeface="+mj-lt"/>
              </a:rPr>
              <a:t>Fraternale &amp; </a:t>
            </a:r>
            <a:r>
              <a:rPr lang="en-US" b="1" dirty="0" err="1">
                <a:latin typeface="+mj-lt"/>
              </a:rPr>
              <a:t>Pogorelov</a:t>
            </a:r>
            <a:r>
              <a:rPr lang="en-US" b="1" dirty="0">
                <a:latin typeface="+mj-lt"/>
              </a:rPr>
              <a:t> (2021) </a:t>
            </a:r>
            <a:r>
              <a:rPr lang="en-US" dirty="0">
                <a:latin typeface="+mj-lt"/>
              </a:rPr>
              <a:t>show they are ubiquitous .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37406852-C33D-45BE-8A0D-07EF21494A4C}"/>
              </a:ext>
            </a:extLst>
          </p:cNvPr>
          <p:cNvSpPr/>
          <p:nvPr/>
        </p:nvSpPr>
        <p:spPr>
          <a:xfrm>
            <a:off x="8820294" y="475964"/>
            <a:ext cx="3285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Fraternale &amp;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Pogorelov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ApJ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2021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7DC6826-EBDC-4B35-9115-BA342F745E97}"/>
              </a:ext>
            </a:extLst>
          </p:cNvPr>
          <p:cNvSpPr txBox="1">
            <a:spLocks/>
          </p:cNvSpPr>
          <p:nvPr/>
        </p:nvSpPr>
        <p:spPr>
          <a:xfrm>
            <a:off x="641350" y="4763"/>
            <a:ext cx="11550650" cy="7508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Fluctuations of B in the VLISM: waveforms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520A44F-A395-42DA-A515-BB57DAD12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787105"/>
            <a:ext cx="12020550" cy="37814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ttangolo 13">
                <a:extLst>
                  <a:ext uri="{FF2B5EF4-FFF2-40B4-BE49-F238E27FC236}">
                    <a16:creationId xmlns:a16="http://schemas.microsoft.com/office/drawing/2014/main" id="{B26ABA72-F349-43A7-8B23-65DF809FFA2C}"/>
                  </a:ext>
                </a:extLst>
              </p:cNvPr>
              <p:cNvSpPr/>
              <p:nvPr/>
            </p:nvSpPr>
            <p:spPr>
              <a:xfrm>
                <a:off x="395543" y="5237824"/>
                <a:ext cx="1123448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j-lt"/>
                  </a:rPr>
                  <a:t>Periodicities range from</a:t>
                </a:r>
                <a14:m>
                  <m:oMath xmlns:m="http://schemas.openxmlformats.org/officeDocument/2006/math">
                    <m:r>
                      <a:rPr lang="it-IT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10−100</m:t>
                    </m:r>
                  </m:oMath>
                </a14:m>
                <a:r>
                  <a:rPr lang="en-US" dirty="0">
                    <a:latin typeface="+mj-lt"/>
                  </a:rPr>
                  <a:t> days (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ℓ∼0.2−2 </m:t>
                    </m:r>
                    <m:r>
                      <m:rPr>
                        <m:sty m:val="p"/>
                      </m:rPr>
                      <a:rPr lang="it-IT" b="0" i="0" smtClean="0">
                        <a:latin typeface="Cambria Math" panose="02040503050406030204" pitchFamily="18" charset="0"/>
                      </a:rPr>
                      <m:t>AU</m:t>
                    </m:r>
                  </m:oMath>
                </a14:m>
                <a:r>
                  <a:rPr lang="en-US" dirty="0">
                    <a:latin typeface="+mj-lt"/>
                  </a:rPr>
                  <a:t>). Mixed compressive/transverse nature</a:t>
                </a:r>
              </a:p>
            </p:txBody>
          </p:sp>
        </mc:Choice>
        <mc:Fallback xmlns="">
          <p:sp>
            <p:nvSpPr>
              <p:cNvPr id="14" name="Rettangolo 13">
                <a:extLst>
                  <a:ext uri="{FF2B5EF4-FFF2-40B4-BE49-F238E27FC236}">
                    <a16:creationId xmlns:a16="http://schemas.microsoft.com/office/drawing/2014/main" id="{B26ABA72-F349-43A7-8B23-65DF809FFA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43" y="5237824"/>
                <a:ext cx="11234482" cy="369332"/>
              </a:xfrm>
              <a:prstGeom prst="rect">
                <a:avLst/>
              </a:prstGeom>
              <a:blipFill>
                <a:blip r:embed="rId3"/>
                <a:stretch>
                  <a:fillRect l="-380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ttangolo 14">
            <a:extLst>
              <a:ext uri="{FF2B5EF4-FFF2-40B4-BE49-F238E27FC236}">
                <a16:creationId xmlns:a16="http://schemas.microsoft.com/office/drawing/2014/main" id="{70F89FA0-C53B-4252-A601-7F46FC9C7553}"/>
              </a:ext>
            </a:extLst>
          </p:cNvPr>
          <p:cNvSpPr/>
          <p:nvPr/>
        </p:nvSpPr>
        <p:spPr>
          <a:xfrm>
            <a:off x="395543" y="5572590"/>
            <a:ext cx="110589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Global numerical simulations (</a:t>
            </a:r>
            <a:r>
              <a:rPr lang="en-US" b="1" dirty="0">
                <a:latin typeface="+mj-lt"/>
              </a:rPr>
              <a:t>Kim et al 2017</a:t>
            </a:r>
            <a:r>
              <a:rPr lang="en-US" dirty="0">
                <a:latin typeface="+mj-lt"/>
              </a:rPr>
              <a:t>, see also </a:t>
            </a:r>
            <a:r>
              <a:rPr lang="en-US" b="1" dirty="0" err="1">
                <a:latin typeface="+mj-lt"/>
              </a:rPr>
              <a:t>Pogorelov</a:t>
            </a:r>
            <a:r>
              <a:rPr lang="en-US" b="1" dirty="0">
                <a:latin typeface="+mj-lt"/>
              </a:rPr>
              <a:t> et al. 2021)</a:t>
            </a:r>
            <a:r>
              <a:rPr lang="en-US" dirty="0">
                <a:latin typeface="+mj-lt"/>
              </a:rPr>
              <a:t> show that </a:t>
            </a:r>
            <a:r>
              <a:rPr lang="en-US" b="1" dirty="0">
                <a:latin typeface="+mj-lt"/>
              </a:rPr>
              <a:t>steepening waves may continuously sweep the OHS</a:t>
            </a:r>
            <a:r>
              <a:rPr lang="en-US" dirty="0">
                <a:latin typeface="+mj-lt"/>
              </a:rPr>
              <a:t> and overtake each other.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ttangolo 16">
                <a:extLst>
                  <a:ext uri="{FF2B5EF4-FFF2-40B4-BE49-F238E27FC236}">
                    <a16:creationId xmlns:a16="http://schemas.microsoft.com/office/drawing/2014/main" id="{C9135831-935F-4679-9327-DB92192370FE}"/>
                  </a:ext>
                </a:extLst>
              </p:cNvPr>
              <p:cNvSpPr/>
              <p:nvPr/>
            </p:nvSpPr>
            <p:spPr>
              <a:xfrm>
                <a:off x="395542" y="6155780"/>
                <a:ext cx="11058930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j-lt"/>
                  </a:rPr>
                  <a:t>“N-wave” profiles (Whitham 1974) </a:t>
                </a:r>
                <a:r>
                  <a:rPr lang="en-US" b="1" dirty="0">
                    <a:latin typeface="+mj-lt"/>
                  </a:rPr>
                  <a:t>largely contributes to the intermittency </a:t>
                </a:r>
                <a:r>
                  <a:rPr lang="en-US" dirty="0">
                    <a:latin typeface="+mj-lt"/>
                  </a:rPr>
                  <a:t>found recently at intermediate scales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dirty="0">
                    <a:latin typeface="+mj-lt"/>
                  </a:rPr>
                  <a:t>) - Fraternale et al 2019, 2021, </a:t>
                </a:r>
                <a:r>
                  <a:rPr lang="en-US" dirty="0" err="1">
                    <a:latin typeface="+mj-lt"/>
                  </a:rPr>
                  <a:t>Burlaga</a:t>
                </a:r>
                <a:r>
                  <a:rPr lang="en-US" dirty="0">
                    <a:latin typeface="+mj-lt"/>
                  </a:rPr>
                  <a:t> et al 2021.  </a:t>
                </a:r>
              </a:p>
            </p:txBody>
          </p:sp>
        </mc:Choice>
        <mc:Fallback xmlns="">
          <p:sp>
            <p:nvSpPr>
              <p:cNvPr id="17" name="Rettangolo 16">
                <a:extLst>
                  <a:ext uri="{FF2B5EF4-FFF2-40B4-BE49-F238E27FC236}">
                    <a16:creationId xmlns:a16="http://schemas.microsoft.com/office/drawing/2014/main" id="{C9135831-935F-4679-9327-DB92192370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42" y="6155780"/>
                <a:ext cx="11058930" cy="646331"/>
              </a:xfrm>
              <a:prstGeom prst="rect">
                <a:avLst/>
              </a:prstGeom>
              <a:blipFill>
                <a:blip r:embed="rId4"/>
                <a:stretch>
                  <a:fillRect l="-386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2F52B82-8A05-442F-BD4D-580DEE47B031}"/>
              </a:ext>
            </a:extLst>
          </p:cNvPr>
          <p:cNvSpPr txBox="1"/>
          <p:nvPr/>
        </p:nvSpPr>
        <p:spPr>
          <a:xfrm>
            <a:off x="2085975" y="964295"/>
            <a:ext cx="16668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“quiet interval”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D6D5BB4-CE05-439F-ADDE-DB3CFF47D3F5}"/>
              </a:ext>
            </a:extLst>
          </p:cNvPr>
          <p:cNvSpPr txBox="1"/>
          <p:nvPr/>
        </p:nvSpPr>
        <p:spPr>
          <a:xfrm>
            <a:off x="5667375" y="964295"/>
            <a:ext cx="22193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“disturbed interval”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009C2944-3D36-4C1F-87B7-B57DB48DDEEB}"/>
              </a:ext>
            </a:extLst>
          </p:cNvPr>
          <p:cNvSpPr txBox="1"/>
          <p:nvPr/>
        </p:nvSpPr>
        <p:spPr>
          <a:xfrm>
            <a:off x="9629775" y="964295"/>
            <a:ext cx="16668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“quiet interval”</a:t>
            </a:r>
          </a:p>
        </p:txBody>
      </p:sp>
    </p:spTree>
    <p:extLst>
      <p:ext uri="{BB962C8B-B14F-4D97-AF65-F5344CB8AC3E}">
        <p14:creationId xmlns:p14="http://schemas.microsoft.com/office/powerpoint/2010/main" val="17570521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20399C1-50F2-47D6-AC72-FBE25CF78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lvl="0"/>
            <a:fld id="{7F679D5E-1CC6-4FDF-BAAE-4871637B60D9}" type="slidenum">
              <a:rPr lang="en-US" noProof="0" smtClean="0"/>
              <a:pPr lvl="0"/>
              <a:t>11</a:t>
            </a:fld>
            <a:endParaRPr lang="en-US" noProof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5EA97F2-5DF8-410E-BE1B-5FC292A1BA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1959" y="936109"/>
            <a:ext cx="7077559" cy="318569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3405AB7-F524-4244-BD19-0F3549E92DB7}"/>
              </a:ext>
            </a:extLst>
          </p:cNvPr>
          <p:cNvSpPr txBox="1">
            <a:spLocks/>
          </p:cNvSpPr>
          <p:nvPr/>
        </p:nvSpPr>
        <p:spPr>
          <a:xfrm>
            <a:off x="641350" y="4763"/>
            <a:ext cx="11550650" cy="7508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/>
              <a:t>Turbulence in the VLISM: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correlation functions</a:t>
            </a:r>
            <a:endParaRPr kumimoji="0" lang="it-IT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905012D-798A-4D16-8F92-C839847A1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060" y="4142111"/>
            <a:ext cx="8785549" cy="2394698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AF6F05CF-5090-46C0-A953-DB5D6C14F15F}"/>
              </a:ext>
            </a:extLst>
          </p:cNvPr>
          <p:cNvSpPr/>
          <p:nvPr/>
        </p:nvSpPr>
        <p:spPr>
          <a:xfrm>
            <a:off x="7470386" y="6536809"/>
            <a:ext cx="33563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Fraternale &amp;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Pogorelov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ApJ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104AFDB8-2717-4EAD-B96D-2EF6955B75E7}"/>
                  </a:ext>
                </a:extLst>
              </p:cNvPr>
              <p:cNvSpPr txBox="1"/>
              <p:nvPr/>
            </p:nvSpPr>
            <p:spPr>
              <a:xfrm>
                <a:off x="9568019" y="1100347"/>
                <a:ext cx="2263761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/>
                  <a:t> system. uncertainty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∼0.03 </m:t>
                      </m:r>
                      <m:r>
                        <m:rPr>
                          <m:sty m:val="p"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nT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for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</m:oMath>
                  </m:oMathPara>
                </a14:m>
                <a:endParaRPr lang="it-IT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&gt;0.03 </m:t>
                      </m:r>
                      <m:r>
                        <m:rPr>
                          <m:sty m:val="p"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for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104AFDB8-2717-4EAD-B96D-2EF6955B75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8019" y="1100347"/>
                <a:ext cx="2263761" cy="830997"/>
              </a:xfrm>
              <a:prstGeom prst="rect">
                <a:avLst/>
              </a:prstGeom>
              <a:blipFill>
                <a:blip r:embed="rId4"/>
                <a:stretch>
                  <a:fillRect l="-3774" t="-9559" r="-1617" b="-4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asellaDiTesto 8">
            <a:extLst>
              <a:ext uri="{FF2B5EF4-FFF2-40B4-BE49-F238E27FC236}">
                <a16:creationId xmlns:a16="http://schemas.microsoft.com/office/drawing/2014/main" id="{B1AFFFDF-54A4-4613-AAE7-5800FA5FFA33}"/>
              </a:ext>
            </a:extLst>
          </p:cNvPr>
          <p:cNvSpPr txBox="1"/>
          <p:nvPr/>
        </p:nvSpPr>
        <p:spPr>
          <a:xfrm>
            <a:off x="9568019" y="2129993"/>
            <a:ext cx="226376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it-IT" dirty="0" err="1"/>
              <a:t>Fluxgate</a:t>
            </a:r>
            <a:r>
              <a:rPr lang="it-IT" dirty="0"/>
              <a:t> </a:t>
            </a:r>
            <a:r>
              <a:rPr lang="it-IT" dirty="0" err="1"/>
              <a:t>magnetometer</a:t>
            </a:r>
            <a:r>
              <a:rPr lang="it-IT" dirty="0"/>
              <a:t> </a:t>
            </a:r>
            <a:r>
              <a:rPr lang="it-IT" dirty="0" err="1"/>
              <a:t>sensitivity</a:t>
            </a:r>
            <a:r>
              <a:rPr lang="it-IT" dirty="0"/>
              <a:t>: 0.005 </a:t>
            </a:r>
            <a:r>
              <a:rPr lang="it-IT" dirty="0" err="1"/>
              <a:t>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0027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987F9F8C-1C23-4599-8DB4-DA6C2712D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79D5E-1CC6-4FDF-BAAE-4871637B60D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B0E1247-8805-4CC4-983C-A1F0BBF09C94}"/>
              </a:ext>
            </a:extLst>
          </p:cNvPr>
          <p:cNvSpPr txBox="1">
            <a:spLocks/>
          </p:cNvSpPr>
          <p:nvPr/>
        </p:nvSpPr>
        <p:spPr>
          <a:xfrm>
            <a:off x="641350" y="4763"/>
            <a:ext cx="11550650" cy="7508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Turbulence in the VLISM: power spectral density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ttangolo 13">
                <a:extLst>
                  <a:ext uri="{FF2B5EF4-FFF2-40B4-BE49-F238E27FC236}">
                    <a16:creationId xmlns:a16="http://schemas.microsoft.com/office/drawing/2014/main" id="{D01790C5-9BBA-4C99-B690-E71EDE141EDA}"/>
                  </a:ext>
                </a:extLst>
              </p:cNvPr>
              <p:cNvSpPr/>
              <p:nvPr/>
            </p:nvSpPr>
            <p:spPr>
              <a:xfrm>
                <a:off x="405483" y="4649861"/>
                <a:ext cx="10114722" cy="4049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it-IT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𝑴𝑯𝑫</m:t>
                    </m:r>
                    <m:r>
                      <a:rPr kumimoji="0" lang="it-IT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it-IT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𝒔𝒄𝒂𝒍𝒆𝒔</m:t>
                    </m:r>
                    <m:r>
                      <a:rPr kumimoji="0" lang="it-IT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, </m:t>
                    </m:r>
                    <m:r>
                      <a:rPr kumimoji="0" lang="it-IT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𝒇</m:t>
                    </m:r>
                    <m:r>
                      <a:rPr kumimoji="0" lang="it-IT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kumimoji="0" lang="it-IT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it-IT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  <m:sSup>
                          <m:sSupPr>
                            <m:ctrlPr>
                              <a:rPr kumimoji="0" lang="it-IT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it-IT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𝟎</m:t>
                            </m:r>
                          </m:e>
                          <m:sup>
                            <m:r>
                              <a:rPr kumimoji="0" lang="it-IT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</m:t>
                            </m:r>
                            <m:r>
                              <a:rPr kumimoji="0" lang="it-IT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𝟖</m:t>
                            </m:r>
                          </m:sup>
                        </m:sSup>
                        <m:r>
                          <a:rPr kumimoji="0" lang="it-IT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 </m:t>
                        </m:r>
                        <m:r>
                          <a:rPr kumimoji="0" lang="it-IT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  <m:sSup>
                          <m:sSupPr>
                            <m:ctrlPr>
                              <a:rPr kumimoji="0" lang="it-IT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it-IT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𝟎</m:t>
                            </m:r>
                          </m:e>
                          <m:sup>
                            <m:r>
                              <a:rPr kumimoji="0" lang="it-IT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</m:t>
                            </m:r>
                            <m:r>
                              <a:rPr kumimoji="0" lang="it-IT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𝟔</m:t>
                            </m:r>
                          </m:sup>
                        </m:sSup>
                      </m:e>
                    </m:d>
                  </m:oMath>
                </a14:m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Hz </a:t>
                </a:r>
              </a:p>
            </p:txBody>
          </p:sp>
        </mc:Choice>
        <mc:Fallback xmlns="">
          <p:sp>
            <p:nvSpPr>
              <p:cNvPr id="14" name="Rettangolo 13">
                <a:extLst>
                  <a:ext uri="{FF2B5EF4-FFF2-40B4-BE49-F238E27FC236}">
                    <a16:creationId xmlns:a16="http://schemas.microsoft.com/office/drawing/2014/main" id="{D01790C5-9BBA-4C99-B690-E71EDE141E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483" y="4649861"/>
                <a:ext cx="10114722" cy="404983"/>
              </a:xfrm>
              <a:prstGeom prst="rect">
                <a:avLst/>
              </a:prstGeom>
              <a:blipFill>
                <a:blip r:embed="rId2"/>
                <a:stretch>
                  <a:fillRect t="-3030" b="-21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ttangolo 14">
            <a:extLst>
              <a:ext uri="{FF2B5EF4-FFF2-40B4-BE49-F238E27FC236}">
                <a16:creationId xmlns:a16="http://schemas.microsoft.com/office/drawing/2014/main" id="{D2943F08-8CFA-4964-8E3E-8C4111F70F83}"/>
              </a:ext>
            </a:extLst>
          </p:cNvPr>
          <p:cNvSpPr/>
          <p:nvPr/>
        </p:nvSpPr>
        <p:spPr>
          <a:xfrm>
            <a:off x="392229" y="5071588"/>
            <a:ext cx="101147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Effect of heliospheric forcing, quasi-periodic waves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23FC9ED9-C484-4CBD-90C6-6E6DEC43E284}"/>
              </a:ext>
            </a:extLst>
          </p:cNvPr>
          <p:cNvSpPr/>
          <p:nvPr/>
        </p:nvSpPr>
        <p:spPr>
          <a:xfrm>
            <a:off x="392229" y="5451656"/>
            <a:ext cx="101147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Spectral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index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occasionally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larger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Kolmogorov’s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8E160619-F7B7-4D8F-B2E5-A5052C34713C}"/>
              </a:ext>
            </a:extLst>
          </p:cNvPr>
          <p:cNvSpPr/>
          <p:nvPr/>
        </p:nvSpPr>
        <p:spPr>
          <a:xfrm>
            <a:off x="405483" y="5870462"/>
            <a:ext cx="101147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Burgers-like turbulence phenomenology (strong wave turbulence)? </a:t>
            </a: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2DD92E09-E3FD-4096-8DBB-D47B27F9C70A}"/>
              </a:ext>
            </a:extLst>
          </p:cNvPr>
          <p:cNvSpPr/>
          <p:nvPr/>
        </p:nvSpPr>
        <p:spPr>
          <a:xfrm>
            <a:off x="379837" y="6405096"/>
            <a:ext cx="44179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Fraternale &amp;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Pogorelov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ApJ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2021 (see tables)</a:t>
            </a:r>
          </a:p>
        </p:txBody>
      </p: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7C6F418D-216C-4307-AF9E-808C2A7103A0}"/>
              </a:ext>
            </a:extLst>
          </p:cNvPr>
          <p:cNvGrpSpPr/>
          <p:nvPr/>
        </p:nvGrpSpPr>
        <p:grpSpPr>
          <a:xfrm>
            <a:off x="0" y="1061730"/>
            <a:ext cx="4116042" cy="3361123"/>
            <a:chOff x="0" y="1061730"/>
            <a:chExt cx="4116042" cy="3361123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D0BEFE74-FC35-4C8F-B221-B9D7E33EDB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7529"/>
            <a:stretch/>
          </p:blipFill>
          <p:spPr>
            <a:xfrm>
              <a:off x="0" y="1061730"/>
              <a:ext cx="4116042" cy="3361123"/>
            </a:xfrm>
            <a:prstGeom prst="rect">
              <a:avLst/>
            </a:prstGeom>
          </p:spPr>
        </p:pic>
        <p:sp>
          <p:nvSpPr>
            <p:cNvPr id="26" name="Rettangolo 25">
              <a:extLst>
                <a:ext uri="{FF2B5EF4-FFF2-40B4-BE49-F238E27FC236}">
                  <a16:creationId xmlns:a16="http://schemas.microsoft.com/office/drawing/2014/main" id="{C417BCAC-D95D-4B4B-9B0E-6CE07CC59683}"/>
                </a:ext>
              </a:extLst>
            </p:cNvPr>
            <p:cNvSpPr/>
            <p:nvPr/>
          </p:nvSpPr>
          <p:spPr>
            <a:xfrm>
              <a:off x="819150" y="3162300"/>
              <a:ext cx="285750" cy="1714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" name="Gruppo 28">
            <a:extLst>
              <a:ext uri="{FF2B5EF4-FFF2-40B4-BE49-F238E27FC236}">
                <a16:creationId xmlns:a16="http://schemas.microsoft.com/office/drawing/2014/main" id="{41F59225-809E-42CB-8E68-156ED74F5725}"/>
              </a:ext>
            </a:extLst>
          </p:cNvPr>
          <p:cNvGrpSpPr/>
          <p:nvPr/>
        </p:nvGrpSpPr>
        <p:grpSpPr>
          <a:xfrm>
            <a:off x="4257674" y="709308"/>
            <a:ext cx="3943441" cy="4113405"/>
            <a:chOff x="4257674" y="709308"/>
            <a:chExt cx="3943441" cy="4113405"/>
          </a:xfrm>
        </p:grpSpPr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BB6EA1A1-1BBD-4403-87D4-9915D28890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577"/>
            <a:stretch/>
          </p:blipFill>
          <p:spPr>
            <a:xfrm>
              <a:off x="4257674" y="709308"/>
              <a:ext cx="3943441" cy="4113405"/>
            </a:xfrm>
            <a:prstGeom prst="rect">
              <a:avLst/>
            </a:prstGeom>
          </p:spPr>
        </p:pic>
        <p:sp>
          <p:nvSpPr>
            <p:cNvPr id="28" name="Rettangolo 27">
              <a:extLst>
                <a:ext uri="{FF2B5EF4-FFF2-40B4-BE49-F238E27FC236}">
                  <a16:creationId xmlns:a16="http://schemas.microsoft.com/office/drawing/2014/main" id="{1D86ED3B-FDC4-4E04-BA16-1D15B1FC6232}"/>
                </a:ext>
              </a:extLst>
            </p:cNvPr>
            <p:cNvSpPr/>
            <p:nvPr/>
          </p:nvSpPr>
          <p:spPr>
            <a:xfrm>
              <a:off x="4781204" y="3181350"/>
              <a:ext cx="285750" cy="1714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" name="Gruppo 30">
            <a:extLst>
              <a:ext uri="{FF2B5EF4-FFF2-40B4-BE49-F238E27FC236}">
                <a16:creationId xmlns:a16="http://schemas.microsoft.com/office/drawing/2014/main" id="{7E214EA8-3A35-460D-AD18-A61A30DFBFDF}"/>
              </a:ext>
            </a:extLst>
          </p:cNvPr>
          <p:cNvGrpSpPr/>
          <p:nvPr/>
        </p:nvGrpSpPr>
        <p:grpSpPr>
          <a:xfrm>
            <a:off x="8200130" y="1042066"/>
            <a:ext cx="3846180" cy="3509775"/>
            <a:chOff x="8200130" y="1042066"/>
            <a:chExt cx="3846180" cy="3509775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8EB2C34D-8075-49BD-B8F0-FCEEECFF02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823"/>
            <a:stretch/>
          </p:blipFill>
          <p:spPr>
            <a:xfrm>
              <a:off x="8200130" y="1042066"/>
              <a:ext cx="3846180" cy="3509775"/>
            </a:xfrm>
            <a:prstGeom prst="rect">
              <a:avLst/>
            </a:prstGeom>
          </p:spPr>
        </p:pic>
        <p:sp>
          <p:nvSpPr>
            <p:cNvPr id="30" name="Rettangolo 29">
              <a:extLst>
                <a:ext uri="{FF2B5EF4-FFF2-40B4-BE49-F238E27FC236}">
                  <a16:creationId xmlns:a16="http://schemas.microsoft.com/office/drawing/2014/main" id="{E1F3FB1B-00AE-4E26-B8FF-CDE0C67DEDD2}"/>
                </a:ext>
              </a:extLst>
            </p:cNvPr>
            <p:cNvSpPr/>
            <p:nvPr/>
          </p:nvSpPr>
          <p:spPr>
            <a:xfrm>
              <a:off x="8679019" y="3133725"/>
              <a:ext cx="285748" cy="2476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269376FC-9F81-46C1-8A1D-D351DEBB4188}"/>
              </a:ext>
            </a:extLst>
          </p:cNvPr>
          <p:cNvSpPr txBox="1"/>
          <p:nvPr/>
        </p:nvSpPr>
        <p:spPr>
          <a:xfrm>
            <a:off x="641350" y="567961"/>
            <a:ext cx="2748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Magnetic field fluctuations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3185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987F9F8C-1C23-4599-8DB4-DA6C2712D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79D5E-1CC6-4FDF-BAAE-4871637B60D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B0E1247-8805-4CC4-983C-A1F0BBF09C94}"/>
              </a:ext>
            </a:extLst>
          </p:cNvPr>
          <p:cNvSpPr txBox="1">
            <a:spLocks/>
          </p:cNvSpPr>
          <p:nvPr/>
        </p:nvSpPr>
        <p:spPr>
          <a:xfrm>
            <a:off x="641350" y="4763"/>
            <a:ext cx="11550650" cy="7508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Turbulence in the VLISM: power spectral density</a:t>
            </a: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9203119E-D009-403F-B4DC-FAB7B2490176}"/>
              </a:ext>
            </a:extLst>
          </p:cNvPr>
          <p:cNvSpPr/>
          <p:nvPr/>
        </p:nvSpPr>
        <p:spPr>
          <a:xfrm>
            <a:off x="9062971" y="5751583"/>
            <a:ext cx="2723546" cy="1101654"/>
          </a:xfrm>
          <a:prstGeom prst="rect">
            <a:avLst/>
          </a:prstGeom>
          <a:solidFill>
            <a:srgbClr val="FFC000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3B08C2DC-D037-48BE-99A8-A63F130466D8}"/>
                  </a:ext>
                </a:extLst>
              </p:cNvPr>
              <p:cNvSpPr txBox="1"/>
              <p:nvPr/>
            </p:nvSpPr>
            <p:spPr>
              <a:xfrm>
                <a:off x="9225217" y="6417025"/>
                <a:ext cx="1098762" cy="2828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ℓ</m:t>
                          </m:r>
                        </m:e>
                        <m:sub>
                          <m:r>
                            <a:rPr kumimoji="0" 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∥</m:t>
                          </m:r>
                        </m:sub>
                      </m:sSub>
                      <m:r>
                        <a:rPr kumimoji="0" lang="it-I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≫</m:t>
                      </m:r>
                      <m:r>
                        <a:rPr kumimoji="0" lang="it-I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𝜆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(?)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3B08C2DC-D037-48BE-99A8-A63F130466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5217" y="6417025"/>
                <a:ext cx="1098762" cy="282898"/>
              </a:xfrm>
              <a:prstGeom prst="rect">
                <a:avLst/>
              </a:prstGeom>
              <a:blipFill>
                <a:blip r:embed="rId2"/>
                <a:stretch>
                  <a:fillRect l="-4972" t="-2174" r="-6630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5391DD58-F540-4354-A06C-BE8E0BA15CB7}"/>
                  </a:ext>
                </a:extLst>
              </p:cNvPr>
              <p:cNvSpPr txBox="1"/>
              <p:nvPr/>
            </p:nvSpPr>
            <p:spPr>
              <a:xfrm>
                <a:off x="9225217" y="5896424"/>
                <a:ext cx="2388474" cy="6779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ℓ</m:t>
                          </m:r>
                        </m:e>
                        <m:sub>
                          <m:r>
                            <a:rPr kumimoji="0" 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⊥</m:t>
                          </m:r>
                        </m:sub>
                      </m:sSub>
                      <m:r>
                        <a:rPr kumimoji="0" lang="it-I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≫</m:t>
                      </m:r>
                      <m:sSup>
                        <m:sSupPr>
                          <m:ctrlPr>
                            <a:rPr kumimoji="0" 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it-IT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it-IT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𝜆</m:t>
                              </m:r>
                              <m:sSub>
                                <m:sSubPr>
                                  <m:ctrlPr>
                                    <a:rPr kumimoji="0" lang="it-IT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it-IT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kumimoji="0" lang="it-IT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𝑐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kumimoji="0" lang="it-IT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it-IT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num>
                            <m:den>
                              <m:r>
                                <a:rPr kumimoji="0" lang="it-IT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kumimoji="0" lang="it-I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≈</m:t>
                      </m:r>
                      <m:sSup>
                        <m:sSupPr>
                          <m:ctrlPr>
                            <a:rPr kumimoji="0" 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10</m:t>
                          </m:r>
                        </m:e>
                        <m:sup>
                          <m:r>
                            <a:rPr kumimoji="0" 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−3</m:t>
                          </m:r>
                        </m:sup>
                      </m:sSup>
                      <m:r>
                        <a:rPr kumimoji="0" lang="it-I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it-I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𝐴𝑈</m:t>
                      </m:r>
                    </m:oMath>
                  </m:oMathPara>
                </a14:m>
                <a:endParaRPr kumimoji="0" lang="it-IT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5391DD58-F540-4354-A06C-BE8E0BA15C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5217" y="5896424"/>
                <a:ext cx="2388474" cy="6779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uppo 28">
            <a:extLst>
              <a:ext uri="{FF2B5EF4-FFF2-40B4-BE49-F238E27FC236}">
                <a16:creationId xmlns:a16="http://schemas.microsoft.com/office/drawing/2014/main" id="{41F59225-809E-42CB-8E68-156ED74F5725}"/>
              </a:ext>
            </a:extLst>
          </p:cNvPr>
          <p:cNvGrpSpPr/>
          <p:nvPr/>
        </p:nvGrpSpPr>
        <p:grpSpPr>
          <a:xfrm>
            <a:off x="4257674" y="709308"/>
            <a:ext cx="3943441" cy="4113405"/>
            <a:chOff x="4257674" y="709308"/>
            <a:chExt cx="3943441" cy="4113405"/>
          </a:xfrm>
        </p:grpSpPr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BB6EA1A1-1BBD-4403-87D4-9915D28890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577"/>
            <a:stretch/>
          </p:blipFill>
          <p:spPr>
            <a:xfrm>
              <a:off x="4257674" y="709308"/>
              <a:ext cx="3943441" cy="4113405"/>
            </a:xfrm>
            <a:prstGeom prst="rect">
              <a:avLst/>
            </a:prstGeom>
          </p:spPr>
        </p:pic>
        <p:sp>
          <p:nvSpPr>
            <p:cNvPr id="28" name="Rettangolo 27">
              <a:extLst>
                <a:ext uri="{FF2B5EF4-FFF2-40B4-BE49-F238E27FC236}">
                  <a16:creationId xmlns:a16="http://schemas.microsoft.com/office/drawing/2014/main" id="{1D86ED3B-FDC4-4E04-BA16-1D15B1FC6232}"/>
                </a:ext>
              </a:extLst>
            </p:cNvPr>
            <p:cNvSpPr/>
            <p:nvPr/>
          </p:nvSpPr>
          <p:spPr>
            <a:xfrm>
              <a:off x="4781204" y="3181350"/>
              <a:ext cx="285750" cy="1714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" name="Gruppo 30">
            <a:extLst>
              <a:ext uri="{FF2B5EF4-FFF2-40B4-BE49-F238E27FC236}">
                <a16:creationId xmlns:a16="http://schemas.microsoft.com/office/drawing/2014/main" id="{7E214EA8-3A35-460D-AD18-A61A30DFBFDF}"/>
              </a:ext>
            </a:extLst>
          </p:cNvPr>
          <p:cNvGrpSpPr/>
          <p:nvPr/>
        </p:nvGrpSpPr>
        <p:grpSpPr>
          <a:xfrm>
            <a:off x="8200130" y="1042066"/>
            <a:ext cx="3846180" cy="3509775"/>
            <a:chOff x="8200130" y="1042066"/>
            <a:chExt cx="3846180" cy="3509775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8EB2C34D-8075-49BD-B8F0-FCEEECFF02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823"/>
            <a:stretch/>
          </p:blipFill>
          <p:spPr>
            <a:xfrm>
              <a:off x="8200130" y="1042066"/>
              <a:ext cx="3846180" cy="3509775"/>
            </a:xfrm>
            <a:prstGeom prst="rect">
              <a:avLst/>
            </a:prstGeom>
          </p:spPr>
        </p:pic>
        <p:sp>
          <p:nvSpPr>
            <p:cNvPr id="30" name="Rettangolo 29">
              <a:extLst>
                <a:ext uri="{FF2B5EF4-FFF2-40B4-BE49-F238E27FC236}">
                  <a16:creationId xmlns:a16="http://schemas.microsoft.com/office/drawing/2014/main" id="{E1F3FB1B-00AE-4E26-B8FF-CDE0C67DEDD2}"/>
                </a:ext>
              </a:extLst>
            </p:cNvPr>
            <p:cNvSpPr/>
            <p:nvPr/>
          </p:nvSpPr>
          <p:spPr>
            <a:xfrm>
              <a:off x="8679019" y="3133725"/>
              <a:ext cx="285748" cy="2476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13730929-B9CA-4028-B0E9-26D289ED1AAF}"/>
              </a:ext>
            </a:extLst>
          </p:cNvPr>
          <p:cNvCxnSpPr>
            <a:cxnSpLocks/>
          </p:cNvCxnSpPr>
          <p:nvPr/>
        </p:nvCxnSpPr>
        <p:spPr>
          <a:xfrm>
            <a:off x="10233249" y="1571120"/>
            <a:ext cx="0" cy="4180463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269376FC-9F81-46C1-8A1D-D351DEBB4188}"/>
              </a:ext>
            </a:extLst>
          </p:cNvPr>
          <p:cNvSpPr txBox="1"/>
          <p:nvPr/>
        </p:nvSpPr>
        <p:spPr>
          <a:xfrm>
            <a:off x="641350" y="567961"/>
            <a:ext cx="2748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Magnetic field fluctuations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asellaDiTesto 32">
                <a:extLst>
                  <a:ext uri="{FF2B5EF4-FFF2-40B4-BE49-F238E27FC236}">
                    <a16:creationId xmlns:a16="http://schemas.microsoft.com/office/drawing/2014/main" id="{1CCAF759-B5AD-4890-8ED1-030DE1781061}"/>
                  </a:ext>
                </a:extLst>
              </p:cNvPr>
              <p:cNvSpPr txBox="1"/>
              <p:nvPr/>
            </p:nvSpPr>
            <p:spPr>
              <a:xfrm>
                <a:off x="609197" y="1042142"/>
                <a:ext cx="3537766" cy="45554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According to 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Baranov &amp; Ruderman (2013)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the Reynolds number based on the bulk VLISM flow (25 km/s) and L=100 AU is very small.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it-I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𝑅</m:t>
                      </m:r>
                      <m:sSub>
                        <m:sSubPr>
                          <m:ctrlPr>
                            <a:rPr kumimoji="0" 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b>
                          <m:r>
                            <a:rPr kumimoji="0" 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𝐿</m:t>
                          </m:r>
                        </m:sub>
                      </m:sSub>
                      <m:r>
                        <a:rPr kumimoji="0" lang="it-I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≡</m:t>
                      </m:r>
                      <m:f>
                        <m:fPr>
                          <m:ctrlPr>
                            <a:rPr kumimoji="0" 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𝑈𝐿</m:t>
                          </m:r>
                        </m:num>
                        <m:den>
                          <m:sSub>
                            <m:sSubPr>
                              <m:ctrlPr>
                                <a:rPr kumimoji="0" lang="it-IT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it-IT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𝐷</m:t>
                              </m:r>
                            </m:e>
                            <m:sub>
                              <m:r>
                                <a:rPr kumimoji="0" lang="it-IT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𝜇</m:t>
                              </m:r>
                            </m:sub>
                          </m:sSub>
                        </m:den>
                      </m:f>
                      <m:r>
                        <a:rPr kumimoji="0" lang="it-I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∼100−1000</m:t>
                      </m:r>
                    </m:oMath>
                  </m:oMathPara>
                </a14:m>
                <a:endPara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it-I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𝑅</m:t>
                      </m:r>
                      <m:sSub>
                        <m:sSubPr>
                          <m:ctrlPr>
                            <a:rPr kumimoji="0" 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0" lang="it-IT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eff</m:t>
                          </m:r>
                          <m:r>
                            <a:rPr kumimoji="0" lang="it-IT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   </m:t>
                          </m:r>
                          <m:r>
                            <m:rPr>
                              <m:sty m:val="p"/>
                            </m:rPr>
                            <a:rPr kumimoji="0" lang="it-IT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local</m:t>
                          </m:r>
                        </m:sub>
                      </m:sSub>
                      <m:r>
                        <a:rPr kumimoji="0" lang="it-I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≡</m:t>
                      </m:r>
                      <m:sSup>
                        <m:sSupPr>
                          <m:ctrlPr>
                            <a:rPr kumimoji="0" 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it-IT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it-IT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kumimoji="0" lang="it-IT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it-IT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ℓ</m:t>
                                      </m:r>
                                    </m:e>
                                    <m:sub>
                                      <m:r>
                                        <a:rPr kumimoji="0" lang="it-IT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𝑐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kumimoji="0" lang="it-IT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it-IT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𝑑</m:t>
                                      </m:r>
                                    </m:e>
                                    <m:sub>
                                      <m:r>
                                        <a:rPr kumimoji="0" lang="it-IT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kumimoji="0" lang="it-IT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it-IT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4</m:t>
                              </m:r>
                            </m:num>
                            <m:den>
                              <m:r>
                                <a:rPr kumimoji="0" lang="it-IT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kumimoji="0" lang="it-I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∼</m:t>
                      </m:r>
                      <m:sSup>
                        <m:sSupPr>
                          <m:ctrlPr>
                            <a:rPr kumimoji="0" 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10</m:t>
                          </m:r>
                        </m:e>
                        <m:sup>
                          <m:r>
                            <a:rPr kumimoji="0" 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it-I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𝑅</m:t>
                      </m:r>
                      <m:sSub>
                        <m:sSubPr>
                          <m:ctrlPr>
                            <a:rPr kumimoji="0" 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b>
                          <m:r>
                            <a:rPr kumimoji="0" 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𝑚</m:t>
                          </m:r>
                        </m:sub>
                      </m:sSub>
                      <m:r>
                        <a:rPr kumimoji="0" lang="it-I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≡</m:t>
                      </m:r>
                      <m:f>
                        <m:fPr>
                          <m:ctrlPr>
                            <a:rPr kumimoji="0" 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𝑈𝐿</m:t>
                          </m:r>
                        </m:num>
                        <m:den>
                          <m:sSub>
                            <m:sSubPr>
                              <m:ctrlPr>
                                <a:rPr kumimoji="0" lang="it-IT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it-IT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𝐷</m:t>
                              </m:r>
                            </m:e>
                            <m:sub>
                              <m:r>
                                <a:rPr kumimoji="0" lang="it-IT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𝜂</m:t>
                              </m:r>
                            </m:sub>
                          </m:sSub>
                        </m:den>
                      </m:f>
                      <m:r>
                        <a:rPr kumimoji="0" lang="it-I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∼</m:t>
                      </m:r>
                      <m:sSup>
                        <m:sSupPr>
                          <m:ctrlPr>
                            <a:rPr kumimoji="0" 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10</m:t>
                          </m:r>
                        </m:e>
                        <m:sup>
                          <m:r>
                            <a:rPr kumimoji="0" 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13</m:t>
                          </m:r>
                        </m:sup>
                      </m:sSup>
                    </m:oMath>
                  </m:oMathPara>
                </a14:m>
                <a:endPara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Large separation of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viscous and resistive scales (large Prandtl number,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𝑃𝑟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0" lang="it-IT" sz="1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m</m:t>
                        </m:r>
                      </m:sub>
                    </m:sSub>
                    <m:r>
                      <a:rPr kumimoji="0" lang="it-IT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≫1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33" name="CasellaDiTesto 32">
                <a:extLst>
                  <a:ext uri="{FF2B5EF4-FFF2-40B4-BE49-F238E27FC236}">
                    <a16:creationId xmlns:a16="http://schemas.microsoft.com/office/drawing/2014/main" id="{1CCAF759-B5AD-4890-8ED1-030DE17810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197" y="1042142"/>
                <a:ext cx="3537766" cy="4555414"/>
              </a:xfrm>
              <a:prstGeom prst="rect">
                <a:avLst/>
              </a:prstGeom>
              <a:blipFill>
                <a:blip r:embed="rId6"/>
                <a:stretch>
                  <a:fillRect l="-1552" t="-803" r="-1724" b="-1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C5DAC3CB-1463-4DA0-B58B-BCB9E04C1D4D}"/>
              </a:ext>
            </a:extLst>
          </p:cNvPr>
          <p:cNvSpPr txBox="1"/>
          <p:nvPr/>
        </p:nvSpPr>
        <p:spPr>
          <a:xfrm>
            <a:off x="600081" y="5676105"/>
            <a:ext cx="549591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Does the “viscosity-damped” 1/k spectral regime discussed by apply to the VLISM context? </a:t>
            </a:r>
            <a:r>
              <a:rPr lang="en-US" dirty="0">
                <a:solidFill>
                  <a:srgbClr val="00B0F0"/>
                </a:solidFill>
              </a:rPr>
              <a:t>Cho &amp; </a:t>
            </a:r>
            <a:r>
              <a:rPr lang="en-US" dirty="0" err="1">
                <a:solidFill>
                  <a:srgbClr val="00B0F0"/>
                </a:solidFill>
              </a:rPr>
              <a:t>Lazarian</a:t>
            </a:r>
            <a:r>
              <a:rPr lang="en-US" dirty="0">
                <a:solidFill>
                  <a:srgbClr val="00B0F0"/>
                </a:solidFill>
              </a:rPr>
              <a:t> (2002)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ttangolo 2">
                <a:extLst>
                  <a:ext uri="{FF2B5EF4-FFF2-40B4-BE49-F238E27FC236}">
                    <a16:creationId xmlns:a16="http://schemas.microsoft.com/office/drawing/2014/main" id="{8968F613-9C1A-2928-DDB5-0BD9BEE9715E}"/>
                  </a:ext>
                </a:extLst>
              </p:cNvPr>
              <p:cNvSpPr/>
              <p:nvPr/>
            </p:nvSpPr>
            <p:spPr>
              <a:xfrm>
                <a:off x="6835341" y="5815934"/>
                <a:ext cx="2060179" cy="12003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  <a:t>m.f.p.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it-IT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𝝀</m:t>
                    </m:r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≈</m:t>
                    </m:r>
                    <m:r>
                      <a:rPr kumimoji="0" lang="it-IT" sz="1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𝟎</m:t>
                    </m:r>
                    <m:r>
                      <a:rPr kumimoji="0" lang="it-IT" sz="1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.</m:t>
                    </m:r>
                    <m:r>
                      <a:rPr kumimoji="0" lang="it-IT" sz="1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𝟓</m:t>
                    </m:r>
                  </m:oMath>
                </a14:m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-</a:t>
                </a:r>
                <a:r>
                  <a:rPr kumimoji="0" lang="en-US" sz="1800" b="1" i="0" u="none" strike="noStrike" kern="1200" cap="none" spc="0" normalizeH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4 au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 </a:t>
                </a:r>
                <a14:m>
                  <m:oMath xmlns:m="http://schemas.openxmlformats.org/officeDocument/2006/math"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≈</m:t>
                    </m:r>
                  </m:oMath>
                </a14:m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10,000-35,000 K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Rettangolo 2">
                <a:extLst>
                  <a:ext uri="{FF2B5EF4-FFF2-40B4-BE49-F238E27FC236}">
                    <a16:creationId xmlns:a16="http://schemas.microsoft.com/office/drawing/2014/main" id="{8968F613-9C1A-2928-DDB5-0BD9BEE971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341" y="5815934"/>
                <a:ext cx="2060179" cy="1200329"/>
              </a:xfrm>
              <a:prstGeom prst="rect">
                <a:avLst/>
              </a:prstGeom>
              <a:blipFill>
                <a:blip r:embed="rId7"/>
                <a:stretch>
                  <a:fillRect l="-2367" t="-3046" r="-20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971434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6C70367-700B-4714-B86C-A1F26EA66A8F}"/>
              </a:ext>
            </a:extLst>
          </p:cNvPr>
          <p:cNvSpPr txBox="1">
            <a:spLocks/>
          </p:cNvSpPr>
          <p:nvPr/>
        </p:nvSpPr>
        <p:spPr>
          <a:xfrm>
            <a:off x="641350" y="4763"/>
            <a:ext cx="11550650" cy="7508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Turbulence in the VLISM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154EE83A-21F5-4D8B-814F-F537B4116407}"/>
                  </a:ext>
                </a:extLst>
              </p:cNvPr>
              <p:cNvSpPr txBox="1"/>
              <p:nvPr/>
            </p:nvSpPr>
            <p:spPr>
              <a:xfrm>
                <a:off x="5631482" y="380206"/>
                <a:ext cx="6536741" cy="26512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b="1" dirty="0">
                    <a:latin typeface="+mj-lt"/>
                  </a:rPr>
                  <a:t>Zank et al. (2019) </a:t>
                </a:r>
                <a:r>
                  <a:rPr lang="en-US" sz="1600" b="1" dirty="0">
                    <a:solidFill>
                      <a:schemeClr val="tx1"/>
                    </a:solidFill>
                    <a:latin typeface="+mj-lt"/>
                    <a:sym typeface="Mathematica1" panose="05000502060100000001" pitchFamily="2" charset="2"/>
                  </a:rPr>
                  <a:t> </a:t>
                </a:r>
                <a:r>
                  <a:rPr lang="en-US" sz="1600" dirty="0">
                    <a:solidFill>
                      <a:schemeClr val="tx1"/>
                    </a:solidFill>
                    <a:latin typeface="+mj-lt"/>
                  </a:rPr>
                  <a:t>nonlinear interaction of linear wave modes in the VLISM in the NI MHD framework. Two relevant cases were investigated:  </a:t>
                </a:r>
              </a:p>
              <a:p>
                <a:pPr marL="342900" indent="-342900"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sz="1600" dirty="0">
                    <a:solidFill>
                      <a:schemeClr val="tx1"/>
                    </a:solidFill>
                    <a:latin typeface="+mj-lt"/>
                  </a:rPr>
                  <a:t>A fast-mode + 2D, 0-frequency mode -&gt; slow-mode wave with a larger wavenumber (by a factor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it-IT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it-IT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it-IT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it-IT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chemeClr val="tx1"/>
                    </a:solidFill>
                    <a:latin typeface="+mj-lt"/>
                  </a:rPr>
                  <a:t> ) . 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1600" dirty="0">
                    <a:solidFill>
                      <a:schemeClr val="tx1"/>
                    </a:solidFill>
                    <a:latin typeface="+mj-lt"/>
                  </a:rPr>
                  <a:t>A fast mode wave + a 0-frequency mode generates an Alfvén mode with similar wavenumber. </a:t>
                </a:r>
              </a:p>
              <a:p>
                <a:endParaRPr lang="en-US" sz="1600" dirty="0">
                  <a:solidFill>
                    <a:schemeClr val="bg1">
                      <a:lumMod val="95000"/>
                    </a:schemeClr>
                  </a:solidFill>
                  <a:latin typeface="+mj-lt"/>
                </a:endParaRPr>
              </a:p>
              <a:p>
                <a:r>
                  <a:rPr lang="en-US" sz="1600" b="1" dirty="0">
                    <a:latin typeface="+mj-lt"/>
                  </a:rPr>
                  <a:t>Zhao et al. (2020) </a:t>
                </a:r>
                <a:r>
                  <a:rPr lang="en-US" sz="1600" b="1" dirty="0">
                    <a:solidFill>
                      <a:schemeClr val="tx1"/>
                    </a:solidFill>
                    <a:sym typeface="Mathematica1" panose="05000502060100000001" pitchFamily="2" charset="2"/>
                  </a:rPr>
                  <a:t> </a:t>
                </a:r>
                <a:r>
                  <a:rPr lang="en-US" sz="1600" dirty="0">
                    <a:solidFill>
                      <a:schemeClr val="tx1"/>
                    </a:solidFill>
                    <a:latin typeface="+mj-lt"/>
                  </a:rPr>
                  <a:t>PSD and the magnetic compressibility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it-IT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chemeClr val="tx1"/>
                    </a:solidFill>
                    <a:latin typeface="+mj-lt"/>
                  </a:rPr>
                  <a:t> using wavelets and the Hilbert transform (V1 data, 1 day resolution). Mode conversion may</a:t>
                </a:r>
              </a:p>
              <a:p>
                <a:r>
                  <a:rPr lang="en-US" sz="1600" dirty="0">
                    <a:solidFill>
                      <a:schemeClr val="tx1"/>
                    </a:solidFill>
                    <a:latin typeface="+mj-lt"/>
                  </a:rPr>
                  <a:t>occur within 2 AU from the HP.</a:t>
                </a:r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154EE83A-21F5-4D8B-814F-F537B41164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1482" y="380206"/>
                <a:ext cx="6536741" cy="2651239"/>
              </a:xfrm>
              <a:prstGeom prst="rect">
                <a:avLst/>
              </a:prstGeom>
              <a:blipFill>
                <a:blip r:embed="rId2"/>
                <a:stretch>
                  <a:fillRect l="-560" t="-920" b="-20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B2F3A54-1878-4539-B256-5AD1E21A32C8}"/>
              </a:ext>
            </a:extLst>
          </p:cNvPr>
          <p:cNvSpPr txBox="1"/>
          <p:nvPr/>
        </p:nvSpPr>
        <p:spPr>
          <a:xfrm>
            <a:off x="716316" y="3661654"/>
            <a:ext cx="18242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Zhao et al. (2020)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75E6DAC-AF89-4BA9-9F1A-E7E3AE755F98}"/>
              </a:ext>
            </a:extLst>
          </p:cNvPr>
          <p:cNvSpPr txBox="1"/>
          <p:nvPr/>
        </p:nvSpPr>
        <p:spPr>
          <a:xfrm>
            <a:off x="716316" y="521092"/>
            <a:ext cx="2575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Magnetic </a:t>
            </a:r>
            <a:r>
              <a:rPr lang="fr-FR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compressibility</a:t>
            </a:r>
            <a:endParaRPr lang="it-IT" b="1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87CFA56-B2CB-4899-B063-5D85B8043E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534" y="1099556"/>
            <a:ext cx="3823704" cy="25620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2E88DA2B-777A-4B76-92AB-B82522414F51}"/>
                  </a:ext>
                </a:extLst>
              </p:cNvPr>
              <p:cNvSpPr txBox="1"/>
              <p:nvPr/>
            </p:nvSpPr>
            <p:spPr>
              <a:xfrm>
                <a:off x="3012113" y="3722866"/>
                <a:ext cx="2381638" cy="7303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it-IT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it-IT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it-IT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sc</m:t>
                              </m:r>
                            </m:sub>
                          </m:sSub>
                        </m:e>
                      </m:d>
                      <m:r>
                        <a:rPr lang="it-IT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it-IT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it-IT" sz="18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18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𝑩</m:t>
                                  </m:r>
                                </m:e>
                              </m:d>
                            </m:e>
                          </m:d>
                        </m:num>
                        <m:den>
                          <m:nary>
                            <m:naryPr>
                              <m:chr m:val="∑"/>
                              <m:subHide m:val="on"/>
                              <m:ctrlPr>
                                <a:rPr lang="it-IT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>
                              <m:r>
                                <a:rPr lang="it-IT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  <m:e>
                              <m:r>
                                <a:rPr lang="it-IT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it-IT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it-IT" sz="1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1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it-IT" sz="1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m:rPr>
                                  <m:nor/>
                                </m:rPr>
                                <a:rPr lang="en-US" sz="1800" dirty="0">
                                  <a:solidFill>
                                    <a:schemeClr val="tx1"/>
                                  </a:solidFill>
                                </a:rPr>
                                <m:t> 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2E88DA2B-777A-4B76-92AB-B82522414F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2113" y="3722866"/>
                <a:ext cx="2381638" cy="73039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055E4164-77A9-45E1-BF26-9A132524F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79D5E-1CC6-4FDF-BAAE-4871637B60D9}" type="slidenum">
              <a:rPr lang="en-US" smtClean="0"/>
              <a:t>14</a:t>
            </a:fld>
            <a:endParaRPr lang="en-US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F2E62B00-726D-477D-8B3B-2DF7E52630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316" y="4443416"/>
            <a:ext cx="2360031" cy="2360031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8440611F-AF54-4DF3-95F8-F6E215DF94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1313" y="4443416"/>
            <a:ext cx="2392859" cy="2382200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580D956E-202F-4E35-9D25-49D261ADFB27}"/>
              </a:ext>
            </a:extLst>
          </p:cNvPr>
          <p:cNvSpPr txBox="1"/>
          <p:nvPr/>
        </p:nvSpPr>
        <p:spPr>
          <a:xfrm>
            <a:off x="641350" y="4119305"/>
            <a:ext cx="26507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Fraternale et al. (2021)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63932646-26A7-46AF-B68C-8A19DCB52DC3}"/>
                  </a:ext>
                </a:extLst>
              </p:cNvPr>
              <p:cNvSpPr txBox="1"/>
              <p:nvPr/>
            </p:nvSpPr>
            <p:spPr>
              <a:xfrm>
                <a:off x="5846569" y="4820583"/>
                <a:ext cx="5932381" cy="18519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endParaRPr lang="en-US" dirty="0">
                  <a:latin typeface="+mj-lt"/>
                </a:endParaRPr>
              </a:p>
              <a:p>
                <a:r>
                  <a:rPr lang="en-US" sz="1600" b="1" dirty="0">
                    <a:latin typeface="+mj-lt"/>
                  </a:rPr>
                  <a:t>Fraternale et al. (2019) </a:t>
                </a:r>
                <a:r>
                  <a:rPr lang="en-US" sz="1600" dirty="0">
                    <a:latin typeface="+mj-lt"/>
                  </a:rPr>
                  <a:t>and</a:t>
                </a:r>
                <a:r>
                  <a:rPr lang="en-US" sz="1600" b="1" dirty="0">
                    <a:solidFill>
                      <a:schemeClr val="bg1">
                        <a:lumMod val="85000"/>
                      </a:schemeClr>
                    </a:solidFill>
                    <a:latin typeface="+mj-lt"/>
                  </a:rPr>
                  <a:t> </a:t>
                </a:r>
                <a:r>
                  <a:rPr lang="en-US" sz="1600" b="1" dirty="0">
                    <a:latin typeface="+mj-lt"/>
                  </a:rPr>
                  <a:t>Fraternale &amp; </a:t>
                </a:r>
                <a:r>
                  <a:rPr lang="en-US" sz="1600" b="1" dirty="0" err="1">
                    <a:latin typeface="+mj-lt"/>
                  </a:rPr>
                  <a:t>Pogorelov</a:t>
                </a:r>
                <a:r>
                  <a:rPr lang="en-US" sz="1600" b="1" dirty="0">
                    <a:latin typeface="+mj-lt"/>
                  </a:rPr>
                  <a:t> (2021) </a:t>
                </a:r>
                <a:r>
                  <a:rPr lang="en-US" sz="1600" b="1" dirty="0">
                    <a:latin typeface="+mj-lt"/>
                    <a:sym typeface="Mathematica1" panose="05000502060100000001" pitchFamily="2" charset="2"/>
                  </a:rPr>
                  <a:t></a:t>
                </a:r>
                <a:endParaRPr lang="en-US" sz="1600" dirty="0">
                  <a:latin typeface="+mj-lt"/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sz="1600" dirty="0">
                    <a:solidFill>
                      <a:schemeClr val="tx1"/>
                    </a:solidFill>
                    <a:latin typeface="+mj-lt"/>
                  </a:rPr>
                  <a:t>the decrease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it-IT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chemeClr val="tx1"/>
                    </a:solidFill>
                    <a:latin typeface="+mj-lt"/>
                  </a:rPr>
                  <a:t> in mainly due to an increase of </a:t>
                </a:r>
                <a14:m>
                  <m:oMath xmlns:m="http://schemas.openxmlformats.org/officeDocument/2006/math">
                    <m:r>
                      <a:rPr lang="it-IT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sSub>
                      <m:sSubPr>
                        <m:ctrlPr>
                          <a:rPr lang="it-IT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it-IT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lang="it-IT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  <a:latin typeface="+mj-lt"/>
                  </a:rPr>
                  <a:t>rather that a decay of </a:t>
                </a:r>
                <a14:m>
                  <m:oMath xmlns:m="http://schemas.openxmlformats.org/officeDocument/2006/math">
                    <m:r>
                      <a:rPr lang="it-IT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sSub>
                      <m:sSubPr>
                        <m:ctrlPr>
                          <a:rPr lang="it-IT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it-IT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∥</m:t>
                        </m:r>
                      </m:sub>
                    </m:sSub>
                    <m:r>
                      <a:rPr lang="it-IT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it-IT" sz="1600" b="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it-IT" sz="1600" b="0" dirty="0" err="1">
                    <a:solidFill>
                      <a:schemeClr val="tx1"/>
                    </a:solidFill>
                    <a:latin typeface="+mj-lt"/>
                  </a:rPr>
                  <a:t>Compressible</a:t>
                </a:r>
                <a:r>
                  <a:rPr lang="it-IT" sz="1600" b="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it-IT" sz="1600" b="0" dirty="0" err="1">
                    <a:solidFill>
                      <a:schemeClr val="tx1"/>
                    </a:solidFill>
                    <a:latin typeface="+mj-lt"/>
                  </a:rPr>
                  <a:t>waveforms</a:t>
                </a:r>
                <a:r>
                  <a:rPr lang="it-IT" sz="1600" b="0" dirty="0">
                    <a:solidFill>
                      <a:schemeClr val="tx1"/>
                    </a:solidFill>
                    <a:latin typeface="+mj-lt"/>
                  </a:rPr>
                  <a:t> are </a:t>
                </a:r>
                <a:r>
                  <a:rPr lang="it-IT" sz="1600" b="0" dirty="0" err="1">
                    <a:solidFill>
                      <a:schemeClr val="tx1"/>
                    </a:solidFill>
                    <a:latin typeface="+mj-lt"/>
                  </a:rPr>
                  <a:t>seen</a:t>
                </a:r>
                <a:r>
                  <a:rPr lang="it-IT" sz="1600" b="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it-IT" sz="1600" b="0" dirty="0" err="1">
                    <a:solidFill>
                      <a:schemeClr val="tx1"/>
                    </a:solidFill>
                    <a:latin typeface="+mj-lt"/>
                  </a:rPr>
                  <a:t>at</a:t>
                </a:r>
                <a:r>
                  <a:rPr lang="it-IT" sz="1600" b="0" dirty="0">
                    <a:solidFill>
                      <a:schemeClr val="tx1"/>
                    </a:solidFill>
                    <a:latin typeface="+mj-lt"/>
                  </a:rPr>
                  <a:t> V1 </a:t>
                </a:r>
                <a:r>
                  <a:rPr lang="it-IT" sz="1600" b="0" dirty="0" err="1">
                    <a:solidFill>
                      <a:schemeClr val="tx1"/>
                    </a:solidFill>
                    <a:latin typeface="+mj-lt"/>
                  </a:rPr>
                  <a:t>as</a:t>
                </a:r>
                <a:r>
                  <a:rPr lang="it-IT" sz="1600" b="0" dirty="0">
                    <a:solidFill>
                      <a:schemeClr val="tx1"/>
                    </a:solidFill>
                    <a:latin typeface="+mj-lt"/>
                  </a:rPr>
                  <a:t> far </a:t>
                </a:r>
                <a:r>
                  <a:rPr lang="it-IT" sz="1600" b="0" dirty="0" err="1">
                    <a:solidFill>
                      <a:schemeClr val="tx1"/>
                    </a:solidFill>
                    <a:latin typeface="+mj-lt"/>
                  </a:rPr>
                  <a:t>as</a:t>
                </a:r>
                <a:r>
                  <a:rPr lang="it-IT" sz="1600" b="0" dirty="0">
                    <a:solidFill>
                      <a:schemeClr val="tx1"/>
                    </a:solidFill>
                    <a:latin typeface="+mj-lt"/>
                  </a:rPr>
                  <a:t> 150 AU.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it-IT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it-IT" sz="1600" b="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it-IT" sz="1600" b="0" dirty="0" err="1">
                    <a:solidFill>
                      <a:schemeClr val="tx1"/>
                    </a:solidFill>
                    <a:latin typeface="+mj-lt"/>
                  </a:rPr>
                  <a:t>grows</a:t>
                </a:r>
                <a:r>
                  <a:rPr lang="it-IT" sz="1600" b="0" dirty="0">
                    <a:solidFill>
                      <a:schemeClr val="tx1"/>
                    </a:solidFill>
                    <a:latin typeface="+mj-lt"/>
                  </a:rPr>
                  <a:t> with the frequency, </a:t>
                </a:r>
                <a:r>
                  <a:rPr lang="it-IT" sz="1600" b="0" dirty="0" err="1">
                    <a:solidFill>
                      <a:schemeClr val="tx1"/>
                    </a:solidFill>
                    <a:latin typeface="+mj-lt"/>
                  </a:rPr>
                  <a:t>reaching</a:t>
                </a:r>
                <a:r>
                  <a:rPr lang="it-IT" sz="1600" b="0" dirty="0">
                    <a:solidFill>
                      <a:schemeClr val="tx1"/>
                    </a:solidFill>
                    <a:latin typeface="+mj-lt"/>
                  </a:rPr>
                  <a:t> maximum </a:t>
                </a:r>
              </a:p>
              <a:p>
                <a:r>
                  <a:rPr lang="it-IT" sz="1600" dirty="0">
                    <a:solidFill>
                      <a:schemeClr val="tx1"/>
                    </a:solidFill>
                    <a:latin typeface="+mj-lt"/>
                  </a:rPr>
                  <a:t>       </a:t>
                </a:r>
                <a:r>
                  <a:rPr lang="it-IT" sz="1600" b="0" dirty="0" err="1">
                    <a:solidFill>
                      <a:schemeClr val="tx1"/>
                    </a:solidFill>
                    <a:latin typeface="+mj-lt"/>
                  </a:rPr>
                  <a:t>at</a:t>
                </a:r>
                <a:r>
                  <a:rPr lang="it-IT" sz="1600" b="0" dirty="0">
                    <a:solidFill>
                      <a:schemeClr val="tx1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it-IT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sc</m:t>
                        </m:r>
                      </m:sub>
                    </m:sSub>
                    <m:r>
                      <a:rPr lang="it-IT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it-IT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  <m:r>
                      <m:rPr>
                        <m:sty m:val="p"/>
                      </m:rPr>
                      <a:rPr lang="it-IT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Hz</m:t>
                    </m:r>
                    <m:r>
                      <a:rPr lang="it-IT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it-IT" sz="1600" b="0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63932646-26A7-46AF-B68C-8A19DCB52D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6569" y="4820583"/>
                <a:ext cx="5932381" cy="1851917"/>
              </a:xfrm>
              <a:prstGeom prst="rect">
                <a:avLst/>
              </a:prstGeom>
              <a:blipFill>
                <a:blip r:embed="rId7"/>
                <a:stretch>
                  <a:fillRect l="-514" r="-411" b="-32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Immagine 18">
            <a:extLst>
              <a:ext uri="{FF2B5EF4-FFF2-40B4-BE49-F238E27FC236}">
                <a16:creationId xmlns:a16="http://schemas.microsoft.com/office/drawing/2014/main" id="{CD2AE32A-34CA-4A30-822C-6462D5C4B0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16468" y="3111552"/>
            <a:ext cx="5862482" cy="183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080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1110D83-29AA-4CD7-B4F4-10908DA42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79D5E-1CC6-4FDF-BAAE-4871637B60D9}" type="slidenum">
              <a:rPr lang="en-US" smtClean="0"/>
              <a:t>15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2708075-D529-4315-BDA4-5D23E3450D8C}"/>
              </a:ext>
            </a:extLst>
          </p:cNvPr>
          <p:cNvSpPr txBox="1">
            <a:spLocks/>
          </p:cNvSpPr>
          <p:nvPr/>
        </p:nvSpPr>
        <p:spPr>
          <a:xfrm>
            <a:off x="5406887" y="223423"/>
            <a:ext cx="5854147" cy="7508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400" dirty="0"/>
              <a:t>Wave polarization at V1 (Stokes parameters)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F388268B-0A4B-4376-B4C8-F91367ABA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7313" y="974310"/>
            <a:ext cx="3497332" cy="1987471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DE10750D-15D6-417B-A227-39552EA41F8C}"/>
              </a:ext>
            </a:extLst>
          </p:cNvPr>
          <p:cNvSpPr txBox="1"/>
          <p:nvPr/>
        </p:nvSpPr>
        <p:spPr>
          <a:xfrm>
            <a:off x="9243150" y="1544992"/>
            <a:ext cx="25358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Helvetica Neue" panose="02000503000000020004" pitchFamily="2"/>
              </a:rPr>
              <a:t>Perp energy.</a:t>
            </a:r>
            <a:endParaRPr lang="en-US" dirty="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8F9C4B3D-A8AC-4E6C-B04C-9D147439EBCC}"/>
              </a:ext>
            </a:extLst>
          </p:cNvPr>
          <p:cNvSpPr txBox="1"/>
          <p:nvPr/>
        </p:nvSpPr>
        <p:spPr>
          <a:xfrm>
            <a:off x="9243150" y="1853364"/>
            <a:ext cx="22478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Helvetica Neue" panose="02000503000000020004" pitchFamily="2"/>
              </a:rPr>
              <a:t>Linear pol.</a:t>
            </a:r>
            <a:endParaRPr lang="en-US"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6AC9418C-CA4D-4A8C-9FC2-2F1987A238A2}"/>
              </a:ext>
            </a:extLst>
          </p:cNvPr>
          <p:cNvSpPr txBox="1"/>
          <p:nvPr/>
        </p:nvSpPr>
        <p:spPr>
          <a:xfrm>
            <a:off x="9243150" y="2485006"/>
            <a:ext cx="25358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Helvetica Neue" panose="02000503000000020004" pitchFamily="2"/>
              </a:rPr>
              <a:t>Circular pol. (helicity) </a:t>
            </a:r>
            <a:endParaRPr lang="en-US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52D66400-3259-4D56-99F5-9F9B5B191B2F}"/>
              </a:ext>
            </a:extLst>
          </p:cNvPr>
          <p:cNvSpPr txBox="1"/>
          <p:nvPr/>
        </p:nvSpPr>
        <p:spPr>
          <a:xfrm>
            <a:off x="9243150" y="2169185"/>
            <a:ext cx="22478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Helvetica Neue" panose="02000503000000020004" pitchFamily="2"/>
              </a:rPr>
              <a:t>Linear pol.</a:t>
            </a:r>
            <a:endParaRPr lang="en-US" dirty="0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E063FEB0-6877-432E-9499-F7A5FA8ECF55}"/>
              </a:ext>
            </a:extLst>
          </p:cNvPr>
          <p:cNvSpPr txBox="1"/>
          <p:nvPr/>
        </p:nvSpPr>
        <p:spPr>
          <a:xfrm>
            <a:off x="9151072" y="4596605"/>
            <a:ext cx="25172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B</a:t>
            </a:r>
            <a:r>
              <a:rPr lang="en-US" dirty="0">
                <a:sym typeface="Mathematica1" panose="05000502060100000001" pitchFamily="2" charset="2"/>
              </a:rPr>
              <a:t></a:t>
            </a:r>
            <a:r>
              <a:rPr lang="en-US" dirty="0"/>
              <a:t>2 (BN) is dominant both at V1 and at V2. It is the most intermittent component.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5CE24563-B051-4CFB-B026-4C035A6547A6}"/>
              </a:ext>
            </a:extLst>
          </p:cNvPr>
          <p:cNvSpPr txBox="1"/>
          <p:nvPr/>
        </p:nvSpPr>
        <p:spPr>
          <a:xfrm>
            <a:off x="5406887" y="2923957"/>
            <a:ext cx="66655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Wavelet coefficients are rotated, at each scale, in the local, field aligned reference system. Below, the time average parameters for all VLISM data.</a:t>
            </a: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0AC438B2-B9AE-432E-87C7-A6EE6DE74DF2}"/>
              </a:ext>
            </a:extLst>
          </p:cNvPr>
          <p:cNvGrpSpPr/>
          <p:nvPr/>
        </p:nvGrpSpPr>
        <p:grpSpPr>
          <a:xfrm>
            <a:off x="58643" y="0"/>
            <a:ext cx="5229794" cy="6858000"/>
            <a:chOff x="58643" y="0"/>
            <a:chExt cx="5229794" cy="6858000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A2734C6E-0CB2-447B-9363-8BA00D9FD6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3675" y="0"/>
              <a:ext cx="4764762" cy="6858000"/>
            </a:xfrm>
            <a:prstGeom prst="rect">
              <a:avLst/>
            </a:prstGeom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2C118319-8DB7-4348-B3BD-150747E92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643" y="2169185"/>
              <a:ext cx="539033" cy="4384675"/>
            </a:xfrm>
            <a:prstGeom prst="rect">
              <a:avLst/>
            </a:prstGeom>
          </p:spPr>
        </p:pic>
      </p:grpSp>
      <p:pic>
        <p:nvPicPr>
          <p:cNvPr id="12" name="Immagine 11">
            <a:extLst>
              <a:ext uri="{FF2B5EF4-FFF2-40B4-BE49-F238E27FC236}">
                <a16:creationId xmlns:a16="http://schemas.microsoft.com/office/drawing/2014/main" id="{86A82A51-CA47-4FC8-812E-9970CE141F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1188" y="3884952"/>
            <a:ext cx="3367001" cy="2894927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A65EDBB0-C3AB-4159-A7A5-70AACF2B261F}"/>
              </a:ext>
            </a:extLst>
          </p:cNvPr>
          <p:cNvSpPr txBox="1"/>
          <p:nvPr/>
        </p:nvSpPr>
        <p:spPr>
          <a:xfrm>
            <a:off x="10223012" y="805331"/>
            <a:ext cx="25358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Fraternale et al. </a:t>
            </a:r>
          </a:p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AGU FM 2022</a:t>
            </a:r>
            <a:endParaRPr lang="it-IT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2690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987F9F8C-1C23-4599-8DB4-DA6C2712D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79D5E-1CC6-4FDF-BAAE-4871637B60D9}" type="slidenum">
              <a:rPr lang="en-US" smtClean="0"/>
              <a:t>16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B0E1247-8805-4CC4-983C-A1F0BBF09C94}"/>
              </a:ext>
            </a:extLst>
          </p:cNvPr>
          <p:cNvSpPr txBox="1">
            <a:spLocks/>
          </p:cNvSpPr>
          <p:nvPr/>
        </p:nvSpPr>
        <p:spPr>
          <a:xfrm>
            <a:off x="641350" y="4763"/>
            <a:ext cx="11550650" cy="7508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Turbulence in the VLISM: small scales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269376FC-9F81-46C1-8A1D-D351DEBB4188}"/>
              </a:ext>
            </a:extLst>
          </p:cNvPr>
          <p:cNvSpPr txBox="1"/>
          <p:nvPr/>
        </p:nvSpPr>
        <p:spPr>
          <a:xfrm>
            <a:off x="641350" y="567961"/>
            <a:ext cx="5315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Kinetic processes: </a:t>
            </a:r>
            <a:r>
              <a:rPr lang="en-US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microinstability</a:t>
            </a:r>
            <a:r>
              <a:rPr lang="en-US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 of PUI distributions</a:t>
            </a:r>
            <a:endParaRPr lang="it-IT" b="1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BBAC703-8079-4980-8E0A-BC07532B9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937293"/>
            <a:ext cx="8743950" cy="5854283"/>
          </a:xfrm>
          <a:prstGeom prst="rect">
            <a:avLst/>
          </a:prstGeom>
        </p:spPr>
      </p:pic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F42CA80E-12C6-40C5-9CCB-7FF33530858F}"/>
              </a:ext>
            </a:extLst>
          </p:cNvPr>
          <p:cNvSpPr txBox="1"/>
          <p:nvPr/>
        </p:nvSpPr>
        <p:spPr>
          <a:xfrm>
            <a:off x="9032506" y="458798"/>
            <a:ext cx="2981325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+mj-lt"/>
              </a:rPr>
              <a:t>Models predict that the </a:t>
            </a:r>
            <a:r>
              <a:rPr lang="en-US" sz="1600" b="1" dirty="0">
                <a:latin typeface="+mj-lt"/>
              </a:rPr>
              <a:t>ring-beam distribution is subject to</a:t>
            </a:r>
          </a:p>
          <a:p>
            <a:r>
              <a:rPr lang="en-US" sz="1600" b="1" dirty="0">
                <a:latin typeface="+mj-lt"/>
              </a:rPr>
              <a:t>a number of instabilities </a:t>
            </a:r>
            <a:r>
              <a:rPr lang="en-US" sz="1600" dirty="0">
                <a:latin typeface="+mj-lt"/>
              </a:rPr>
              <a:t>such as beam-driven Alfvén ion-cyclotron (AIC), mirror and ion Bernstein (IB), </a:t>
            </a:r>
            <a:r>
              <a:rPr lang="en-US" sz="1600" dirty="0" err="1">
                <a:latin typeface="+mj-lt"/>
              </a:rPr>
              <a:t>magnetosonic</a:t>
            </a:r>
            <a:r>
              <a:rPr lang="en-US" sz="1600" dirty="0">
                <a:latin typeface="+mj-lt"/>
              </a:rPr>
              <a:t>, ion-ion beam-core modes, reviewed by</a:t>
            </a:r>
          </a:p>
          <a:p>
            <a:r>
              <a:rPr lang="en-US" sz="1600" dirty="0">
                <a:latin typeface="+mj-lt"/>
              </a:rPr>
              <a:t>(</a:t>
            </a:r>
            <a:r>
              <a:rPr lang="en-US" sz="1600" b="1" dirty="0">
                <a:latin typeface="+mj-lt"/>
              </a:rPr>
              <a:t>Gary, 1991, 1993; Gary et al., 1984</a:t>
            </a:r>
            <a:r>
              <a:rPr lang="en-US" sz="1600" dirty="0">
                <a:latin typeface="+mj-lt"/>
              </a:rPr>
              <a:t>). </a:t>
            </a:r>
          </a:p>
          <a:p>
            <a:r>
              <a:rPr lang="en-US" sz="1600" dirty="0">
                <a:latin typeface="+mj-lt"/>
              </a:rPr>
              <a:t>Hybrid simulations and instability analysis have been presented, e.g., by </a:t>
            </a:r>
            <a:r>
              <a:rPr lang="en-US" sz="1600" b="1" dirty="0" err="1">
                <a:latin typeface="+mj-lt"/>
              </a:rPr>
              <a:t>Florinski</a:t>
            </a:r>
            <a:r>
              <a:rPr lang="en-US" sz="1600" b="1" dirty="0">
                <a:latin typeface="+mj-lt"/>
              </a:rPr>
              <a:t> et al. (2010); Summerlin et al. (2014); </a:t>
            </a:r>
            <a:r>
              <a:rPr lang="en-US" sz="1600" b="1" dirty="0" err="1">
                <a:latin typeface="+mj-lt"/>
              </a:rPr>
              <a:t>Florinski</a:t>
            </a:r>
            <a:r>
              <a:rPr lang="en-US" sz="1600" b="1" dirty="0">
                <a:latin typeface="+mj-lt"/>
              </a:rPr>
              <a:t> et al. (2016); Min and Liu (2018); </a:t>
            </a:r>
            <a:r>
              <a:rPr lang="en-US" sz="1600" b="1" dirty="0" err="1">
                <a:latin typeface="+mj-lt"/>
              </a:rPr>
              <a:t>Roytershteyn</a:t>
            </a:r>
            <a:r>
              <a:rPr lang="en-US" sz="1600" b="1" dirty="0">
                <a:latin typeface="+mj-lt"/>
              </a:rPr>
              <a:t> et al. (2019); Mousavi et al. (2020)</a:t>
            </a:r>
            <a:r>
              <a:rPr lang="en-US" sz="1600" dirty="0">
                <a:latin typeface="+mj-lt"/>
              </a:rPr>
              <a:t>. </a:t>
            </a:r>
          </a:p>
          <a:p>
            <a:endParaRPr lang="en-US" sz="1600" dirty="0">
              <a:latin typeface="+mj-lt"/>
            </a:endParaRP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74E6B372-B457-4850-94EE-08D659C2766A}"/>
              </a:ext>
            </a:extLst>
          </p:cNvPr>
          <p:cNvSpPr txBox="1"/>
          <p:nvPr/>
        </p:nvSpPr>
        <p:spPr>
          <a:xfrm>
            <a:off x="8990496" y="5592186"/>
            <a:ext cx="29813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B0F0"/>
                </a:solidFill>
                <a:latin typeface="+mj-lt"/>
              </a:rPr>
              <a:t>Did Voyager 1 detect signatures of such PUI-related  </a:t>
            </a:r>
            <a:r>
              <a:rPr lang="en-US" sz="1800" b="1" dirty="0" err="1">
                <a:solidFill>
                  <a:srgbClr val="00B0F0"/>
                </a:solidFill>
                <a:latin typeface="+mj-lt"/>
              </a:rPr>
              <a:t>microinstabilities</a:t>
            </a:r>
            <a:r>
              <a:rPr lang="en-US" sz="1800" b="1" dirty="0">
                <a:solidFill>
                  <a:srgbClr val="00B0F0"/>
                </a:solidFill>
                <a:latin typeface="+mj-lt"/>
              </a:rPr>
              <a:t>?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1979685E-F121-4FB6-8211-0F5A48CB6E78}"/>
              </a:ext>
            </a:extLst>
          </p:cNvPr>
          <p:cNvSpPr/>
          <p:nvPr/>
        </p:nvSpPr>
        <p:spPr>
          <a:xfrm>
            <a:off x="5438775" y="5423306"/>
            <a:ext cx="518261" cy="497401"/>
          </a:xfrm>
          <a:prstGeom prst="ellipse">
            <a:avLst/>
          </a:prstGeom>
          <a:solidFill>
            <a:srgbClr val="00B0F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8B1702D4-7FB0-4212-8A33-252493C3AE4D}"/>
              </a:ext>
            </a:extLst>
          </p:cNvPr>
          <p:cNvSpPr txBox="1"/>
          <p:nvPr/>
        </p:nvSpPr>
        <p:spPr>
          <a:xfrm>
            <a:off x="8990496" y="4577726"/>
            <a:ext cx="29813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3EE242"/>
                </a:solidFill>
                <a:latin typeface="+mj-lt"/>
              </a:rPr>
              <a:t>Ope</a:t>
            </a:r>
            <a:r>
              <a:rPr lang="en-US" b="1" dirty="0">
                <a:solidFill>
                  <a:srgbClr val="3EE242"/>
                </a:solidFill>
                <a:latin typeface="+mj-lt"/>
              </a:rPr>
              <a:t>n point: </a:t>
            </a:r>
            <a:r>
              <a:rPr lang="en-US" b="1" dirty="0" err="1">
                <a:solidFill>
                  <a:srgbClr val="3EE242"/>
                </a:solidFill>
                <a:latin typeface="+mj-lt"/>
              </a:rPr>
              <a:t>i</a:t>
            </a:r>
            <a:r>
              <a:rPr lang="en-US" sz="1800" b="1" dirty="0" err="1">
                <a:solidFill>
                  <a:srgbClr val="3EE242"/>
                </a:solidFill>
                <a:latin typeface="+mj-lt"/>
              </a:rPr>
              <a:t>sotropization</a:t>
            </a:r>
            <a:r>
              <a:rPr lang="en-US" sz="1800" b="1" dirty="0">
                <a:solidFill>
                  <a:srgbClr val="3EE242"/>
                </a:solidFill>
                <a:latin typeface="+mj-lt"/>
              </a:rPr>
              <a:t> of PUI distributions (not achieved in kinetic simulations)</a:t>
            </a:r>
            <a:endParaRPr lang="en-US" b="1" dirty="0">
              <a:solidFill>
                <a:srgbClr val="3EE242"/>
              </a:solidFill>
            </a:endParaRPr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9EB4B9A1-BC4B-491B-AAEE-800952CEF958}"/>
              </a:ext>
            </a:extLst>
          </p:cNvPr>
          <p:cNvSpPr/>
          <p:nvPr/>
        </p:nvSpPr>
        <p:spPr>
          <a:xfrm>
            <a:off x="2935287" y="4488191"/>
            <a:ext cx="518261" cy="497401"/>
          </a:xfrm>
          <a:prstGeom prst="ellipse">
            <a:avLst/>
          </a:prstGeom>
          <a:solidFill>
            <a:srgbClr val="00B0F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723467EC-5753-4F2B-AE8C-995C8AD2BC92}"/>
              </a:ext>
            </a:extLst>
          </p:cNvPr>
          <p:cNvSpPr/>
          <p:nvPr/>
        </p:nvSpPr>
        <p:spPr>
          <a:xfrm>
            <a:off x="3600334" y="1251790"/>
            <a:ext cx="518261" cy="497401"/>
          </a:xfrm>
          <a:prstGeom prst="ellipse">
            <a:avLst/>
          </a:prstGeom>
          <a:solidFill>
            <a:srgbClr val="00B0F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A72ED5A1-3FE6-4D69-90A4-BAE4D7C6E22E}"/>
              </a:ext>
            </a:extLst>
          </p:cNvPr>
          <p:cNvSpPr/>
          <p:nvPr/>
        </p:nvSpPr>
        <p:spPr>
          <a:xfrm>
            <a:off x="5419725" y="6053851"/>
            <a:ext cx="1847850" cy="1897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Fraternale &amp; </a:t>
            </a:r>
            <a:r>
              <a:rPr lang="it-IT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Pogorelov</a:t>
            </a:r>
            <a:r>
              <a:rPr lang="it-IT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2021</a:t>
            </a:r>
            <a:endParaRPr lang="en-US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9C08267B-5929-42E1-BBC5-0EA9EF30CEDC}"/>
              </a:ext>
            </a:extLst>
          </p:cNvPr>
          <p:cNvSpPr/>
          <p:nvPr/>
        </p:nvSpPr>
        <p:spPr>
          <a:xfrm>
            <a:off x="5376863" y="4305300"/>
            <a:ext cx="321042" cy="2724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1017480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o 14">
            <a:extLst>
              <a:ext uri="{FF2B5EF4-FFF2-40B4-BE49-F238E27FC236}">
                <a16:creationId xmlns:a16="http://schemas.microsoft.com/office/drawing/2014/main" id="{7706377B-5DAF-4EC6-96E6-44ADF8D9342D}"/>
              </a:ext>
            </a:extLst>
          </p:cNvPr>
          <p:cNvGrpSpPr/>
          <p:nvPr/>
        </p:nvGrpSpPr>
        <p:grpSpPr>
          <a:xfrm>
            <a:off x="78658" y="828267"/>
            <a:ext cx="7197213" cy="3264634"/>
            <a:chOff x="78658" y="1230482"/>
            <a:chExt cx="7197213" cy="3264634"/>
          </a:xfrm>
        </p:grpSpPr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DBA42B68-6FD4-44AB-9FE9-DB8C193BB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58" y="1230482"/>
              <a:ext cx="7197213" cy="3264634"/>
            </a:xfrm>
            <a:prstGeom prst="rect">
              <a:avLst/>
            </a:prstGeom>
          </p:spPr>
        </p:pic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FEC43403-CA13-4395-B74D-2C597DDBD668}"/>
                </a:ext>
              </a:extLst>
            </p:cNvPr>
            <p:cNvSpPr txBox="1"/>
            <p:nvPr/>
          </p:nvSpPr>
          <p:spPr>
            <a:xfrm>
              <a:off x="2530868" y="1451243"/>
              <a:ext cx="121153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b="1" dirty="0"/>
                <a:t>2019.398</a:t>
              </a:r>
              <a:endParaRPr lang="en-US" dirty="0"/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EE0C2CA8-846F-43D0-A494-36B9AAB01EEA}"/>
                </a:ext>
              </a:extLst>
            </p:cNvPr>
            <p:cNvSpPr txBox="1"/>
            <p:nvPr/>
          </p:nvSpPr>
          <p:spPr>
            <a:xfrm>
              <a:off x="3578390" y="1451243"/>
              <a:ext cx="121153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b="1" dirty="0"/>
                <a:t>2019.698</a:t>
              </a:r>
              <a:endParaRPr lang="en-US" dirty="0"/>
            </a:p>
          </p:txBody>
        </p: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9045B309-047F-43D2-B086-0E4CAD27631A}"/>
                </a:ext>
              </a:extLst>
            </p:cNvPr>
            <p:cNvSpPr txBox="1"/>
            <p:nvPr/>
          </p:nvSpPr>
          <p:spPr>
            <a:xfrm>
              <a:off x="4884463" y="1451243"/>
              <a:ext cx="121153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b="1" dirty="0"/>
                <a:t>2020.495</a:t>
              </a:r>
              <a:endParaRPr lang="en-US" dirty="0"/>
            </a:p>
          </p:txBody>
        </p:sp>
      </p:grp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1110D83-29AA-4CD7-B4F4-10908DA42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79D5E-1CC6-4FDF-BAAE-4871637B60D9}" type="slidenum">
              <a:rPr lang="en-US" smtClean="0"/>
              <a:t>17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2708075-D529-4315-BDA4-5D23E3450D8C}"/>
              </a:ext>
            </a:extLst>
          </p:cNvPr>
          <p:cNvSpPr txBox="1">
            <a:spLocks/>
          </p:cNvSpPr>
          <p:nvPr/>
        </p:nvSpPr>
        <p:spPr>
          <a:xfrm>
            <a:off x="641350" y="4763"/>
            <a:ext cx="11550650" cy="7508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Magnetic field turbulence in the VLISM at V2</a:t>
            </a:r>
            <a:endParaRPr lang="it-IT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E922BBA-A6A7-43E6-B445-562642D5B73C}"/>
              </a:ext>
            </a:extLst>
          </p:cNvPr>
          <p:cNvSpPr txBox="1"/>
          <p:nvPr/>
        </p:nvSpPr>
        <p:spPr>
          <a:xfrm>
            <a:off x="729292" y="4146514"/>
            <a:ext cx="6050717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/>
              <a:t>What</a:t>
            </a:r>
            <a:r>
              <a:rPr lang="it-IT" b="1" dirty="0"/>
              <a:t> </a:t>
            </a:r>
            <a:r>
              <a:rPr lang="it-IT" b="1" dirty="0" err="1"/>
              <a:t>is</a:t>
            </a:r>
            <a:r>
              <a:rPr lang="it-IT" b="1" dirty="0"/>
              <a:t> the nature of the </a:t>
            </a:r>
            <a:r>
              <a:rPr lang="it-IT" b="1" dirty="0" err="1"/>
              <a:t>enhanced</a:t>
            </a:r>
            <a:r>
              <a:rPr lang="it-IT" b="1" dirty="0"/>
              <a:t> </a:t>
            </a:r>
            <a:r>
              <a:rPr lang="it-IT" b="1" dirty="0" err="1"/>
              <a:t>fluctuations</a:t>
            </a:r>
            <a:r>
              <a:rPr lang="it-IT" b="1" dirty="0"/>
              <a:t> </a:t>
            </a:r>
            <a:r>
              <a:rPr lang="it-IT" b="1" dirty="0" err="1"/>
              <a:t>at</a:t>
            </a:r>
            <a:r>
              <a:rPr lang="it-IT" b="1" dirty="0"/>
              <a:t> the 1-day scale, </a:t>
            </a:r>
            <a:r>
              <a:rPr lang="it-IT" b="1" dirty="0" err="1"/>
              <a:t>especially</a:t>
            </a:r>
            <a:r>
              <a:rPr lang="it-IT" b="1" dirty="0"/>
              <a:t> </a:t>
            </a:r>
            <a:r>
              <a:rPr lang="it-IT" b="1" dirty="0" err="1"/>
              <a:t>beyond</a:t>
            </a:r>
            <a:r>
              <a:rPr lang="it-IT" b="1" dirty="0"/>
              <a:t> 2020? </a:t>
            </a:r>
            <a:endParaRPr lang="en-US" sz="1800" b="0" i="0" u="none" strike="noStrike" baseline="0" dirty="0">
              <a:solidFill>
                <a:srgbClr val="000000"/>
              </a:solidFill>
              <a:latin typeface="Helvetica Neue" panose="02000503000000020004" pitchFamily="2"/>
            </a:endParaRPr>
          </a:p>
          <a:p>
            <a:pPr algn="just"/>
            <a:r>
              <a:rPr lang="en-US" sz="1600" b="0" i="0" u="none" strike="noStrike" baseline="0" dirty="0">
                <a:solidFill>
                  <a:srgbClr val="000000"/>
                </a:solidFill>
                <a:latin typeface="Helvetica Neue" panose="02000503000000020004" pitchFamily="2"/>
              </a:rPr>
              <a:t> </a:t>
            </a:r>
            <a:r>
              <a:rPr lang="en-US" sz="1600" b="1" i="0" u="none" strike="noStrike" baseline="0" dirty="0">
                <a:solidFill>
                  <a:srgbClr val="000000"/>
                </a:solidFill>
                <a:latin typeface="Helvetica Neue" panose="02000503000000020004" pitchFamily="2"/>
              </a:rPr>
              <a:t>To date, issues associated with instrumental artifacts or the complex calibration process cannot be excluded. We note that these fluctuations affect intermittency at the intermediate scales discussed by </a:t>
            </a:r>
            <a:r>
              <a:rPr lang="en-US" sz="1600" b="1" i="0" u="none" strike="noStrike" baseline="0" dirty="0" err="1">
                <a:solidFill>
                  <a:srgbClr val="000000"/>
                </a:solidFill>
                <a:latin typeface="Helvetica Neue" panose="02000503000000020004" pitchFamily="2"/>
              </a:rPr>
              <a:t>Burlaga</a:t>
            </a:r>
            <a:r>
              <a:rPr lang="en-US" sz="1600" b="1" i="0" u="none" strike="noStrike" baseline="0" dirty="0">
                <a:solidFill>
                  <a:srgbClr val="000000"/>
                </a:solidFill>
                <a:latin typeface="Helvetica Neue" panose="02000503000000020004" pitchFamily="2"/>
              </a:rPr>
              <a:t> 2021, 2022. A rotation of the fluctuations is observed in 2020.0. </a:t>
            </a:r>
          </a:p>
          <a:p>
            <a:pPr algn="just"/>
            <a:r>
              <a:rPr lang="en-US" sz="1600" b="0" i="0" u="none" strike="noStrike" baseline="0" dirty="0">
                <a:solidFill>
                  <a:srgbClr val="000000"/>
                </a:solidFill>
                <a:latin typeface="Helvetica Neue" panose="02000503000000020004" pitchFamily="2"/>
              </a:rPr>
              <a:t>Possible physical explanations include the presence of mirror instability associated with temperature anisotropy, or instability of ion beams from shocks or from the HP. </a:t>
            </a:r>
            <a:r>
              <a:rPr lang="it-IT" sz="1600" b="1" dirty="0"/>
              <a:t> </a:t>
            </a:r>
            <a:endParaRPr lang="it-IT" dirty="0"/>
          </a:p>
        </p:txBody>
      </p:sp>
      <p:pic>
        <p:nvPicPr>
          <p:cNvPr id="13" name="Immagine 12" descr="Immagine che contiene testo, luce&#10;&#10;Descrizione generata automaticamente">
            <a:extLst>
              <a:ext uri="{FF2B5EF4-FFF2-40B4-BE49-F238E27FC236}">
                <a16:creationId xmlns:a16="http://schemas.microsoft.com/office/drawing/2014/main" id="{6192B9D0-A167-4CBF-8DF9-C917694B92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009" y="4621739"/>
            <a:ext cx="5549643" cy="203563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E2096A0-FDDF-4ACA-9819-14C19DE09D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009" y="755650"/>
            <a:ext cx="5333333" cy="4000000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41E70680-15DA-4F2A-8ABC-EA6AAB03A8B3}"/>
              </a:ext>
            </a:extLst>
          </p:cNvPr>
          <p:cNvSpPr txBox="1"/>
          <p:nvPr/>
        </p:nvSpPr>
        <p:spPr>
          <a:xfrm>
            <a:off x="10261456" y="205932"/>
            <a:ext cx="25358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Fraternale et al. </a:t>
            </a:r>
          </a:p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AGU FM 2022</a:t>
            </a:r>
            <a:endParaRPr lang="it-IT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6442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1110D83-29AA-4CD7-B4F4-10908DA42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79D5E-1CC6-4FDF-BAAE-4871637B60D9}" type="slidenum">
              <a:rPr lang="en-US" smtClean="0"/>
              <a:t>18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2708075-D529-4315-BDA4-5D23E3450D8C}"/>
              </a:ext>
            </a:extLst>
          </p:cNvPr>
          <p:cNvSpPr txBox="1">
            <a:spLocks/>
          </p:cNvSpPr>
          <p:nvPr/>
        </p:nvSpPr>
        <p:spPr>
          <a:xfrm>
            <a:off x="5406887" y="223423"/>
            <a:ext cx="5854147" cy="7508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400" dirty="0"/>
              <a:t>Wave polarization at V2 (Stokes parameters)</a:t>
            </a:r>
            <a:endParaRPr lang="it-IT" sz="24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3BD00AE-CD13-478F-9742-C834BA6EE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47" y="0"/>
            <a:ext cx="5134662" cy="68580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F388268B-0A4B-4376-B4C8-F91367ABA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313" y="974310"/>
            <a:ext cx="3497332" cy="1987471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DE10750D-15D6-417B-A227-39552EA41F8C}"/>
              </a:ext>
            </a:extLst>
          </p:cNvPr>
          <p:cNvSpPr txBox="1"/>
          <p:nvPr/>
        </p:nvSpPr>
        <p:spPr>
          <a:xfrm>
            <a:off x="9243150" y="1544992"/>
            <a:ext cx="25358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Helvetica Neue" panose="02000503000000020004" pitchFamily="2"/>
              </a:rPr>
              <a:t>Perp energy.</a:t>
            </a:r>
            <a:endParaRPr lang="en-US" dirty="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8F9C4B3D-A8AC-4E6C-B04C-9D147439EBCC}"/>
              </a:ext>
            </a:extLst>
          </p:cNvPr>
          <p:cNvSpPr txBox="1"/>
          <p:nvPr/>
        </p:nvSpPr>
        <p:spPr>
          <a:xfrm>
            <a:off x="9243150" y="1853364"/>
            <a:ext cx="22478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Helvetica Neue" panose="02000503000000020004" pitchFamily="2"/>
              </a:rPr>
              <a:t>Linear pol.</a:t>
            </a:r>
            <a:endParaRPr lang="en-US"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6AC9418C-CA4D-4A8C-9FC2-2F1987A238A2}"/>
              </a:ext>
            </a:extLst>
          </p:cNvPr>
          <p:cNvSpPr txBox="1"/>
          <p:nvPr/>
        </p:nvSpPr>
        <p:spPr>
          <a:xfrm>
            <a:off x="9243150" y="2485006"/>
            <a:ext cx="22478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Helvetica Neue" panose="02000503000000020004" pitchFamily="2"/>
              </a:rPr>
              <a:t>Circular pol. </a:t>
            </a:r>
            <a:endParaRPr lang="en-US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52D66400-3259-4D56-99F5-9F9B5B191B2F}"/>
              </a:ext>
            </a:extLst>
          </p:cNvPr>
          <p:cNvSpPr txBox="1"/>
          <p:nvPr/>
        </p:nvSpPr>
        <p:spPr>
          <a:xfrm>
            <a:off x="9243150" y="2169185"/>
            <a:ext cx="22478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Helvetica Neue" panose="02000503000000020004" pitchFamily="2"/>
              </a:rPr>
              <a:t>Linear pol.</a:t>
            </a:r>
            <a:endParaRPr lang="en-US" dirty="0"/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CF7A4F8E-5434-4FB4-9F51-623466CD27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6522" y="3781553"/>
            <a:ext cx="3638550" cy="2971800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E063FEB0-6877-432E-9499-F7A5FA8ECF55}"/>
              </a:ext>
            </a:extLst>
          </p:cNvPr>
          <p:cNvSpPr txBox="1"/>
          <p:nvPr/>
        </p:nvSpPr>
        <p:spPr>
          <a:xfrm>
            <a:off x="9390267" y="3863971"/>
            <a:ext cx="224166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Linear polarization</a:t>
            </a:r>
          </a:p>
          <a:p>
            <a:r>
              <a:rPr lang="en-US" dirty="0"/>
              <a:t>is dominant at the small scales (1-day)</a:t>
            </a:r>
          </a:p>
          <a:p>
            <a:endParaRPr lang="en-US" dirty="0"/>
          </a:p>
          <a:p>
            <a:r>
              <a:rPr lang="en-US" dirty="0"/>
              <a:t>Strong correlation between the perpendicular components is found</a:t>
            </a:r>
          </a:p>
          <a:p>
            <a:r>
              <a:rPr lang="en-US" dirty="0"/>
              <a:t> 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5CE24563-B051-4CFB-B026-4C035A6547A6}"/>
              </a:ext>
            </a:extLst>
          </p:cNvPr>
          <p:cNvSpPr txBox="1"/>
          <p:nvPr/>
        </p:nvSpPr>
        <p:spPr>
          <a:xfrm>
            <a:off x="5406887" y="2923957"/>
            <a:ext cx="66655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Wavelet coefficients are rotated, at each scale, in the local, field aligned reference system. Below, the time average parameters for all VLISM data.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A587BA90-15E4-4F74-BC40-0654773498CB}"/>
              </a:ext>
            </a:extLst>
          </p:cNvPr>
          <p:cNvSpPr txBox="1"/>
          <p:nvPr/>
        </p:nvSpPr>
        <p:spPr>
          <a:xfrm>
            <a:off x="10223012" y="805331"/>
            <a:ext cx="25358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Fraternale et al. </a:t>
            </a:r>
          </a:p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AGU FM 2022</a:t>
            </a:r>
            <a:endParaRPr lang="it-IT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2662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1110D83-29AA-4CD7-B4F4-10908DA42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79D5E-1CC6-4FDF-BAAE-4871637B60D9}" type="slidenum">
              <a:rPr lang="en-US" smtClean="0"/>
              <a:t>19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2708075-D529-4315-BDA4-5D23E3450D8C}"/>
              </a:ext>
            </a:extLst>
          </p:cNvPr>
          <p:cNvSpPr txBox="1">
            <a:spLocks/>
          </p:cNvSpPr>
          <p:nvPr/>
        </p:nvSpPr>
        <p:spPr>
          <a:xfrm>
            <a:off x="641350" y="4763"/>
            <a:ext cx="11550650" cy="7508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Magnetic field turbulence in the VLISM at V2</a:t>
            </a:r>
            <a:endParaRPr lang="it-IT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E922BBA-A6A7-43E6-B445-562642D5B73C}"/>
              </a:ext>
            </a:extLst>
          </p:cNvPr>
          <p:cNvSpPr txBox="1"/>
          <p:nvPr/>
        </p:nvSpPr>
        <p:spPr>
          <a:xfrm>
            <a:off x="893762" y="5433020"/>
            <a:ext cx="11045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Presence of compressible waves in the range f&lt;10-5 Hz.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</a:t>
            </a:r>
            <a:r>
              <a:rPr lang="en-US" b="1" dirty="0"/>
              <a:t> </a:t>
            </a:r>
            <a:r>
              <a:rPr lang="en-US" dirty="0"/>
              <a:t>spectral plateau and a break at 10</a:t>
            </a:r>
            <a:r>
              <a:rPr lang="en-US" baseline="30000" dirty="0"/>
              <a:t>-5</a:t>
            </a:r>
            <a:r>
              <a:rPr lang="en-US" dirty="0"/>
              <a:t> Hz are present – </a:t>
            </a:r>
            <a:r>
              <a:rPr lang="en-US" b="1" dirty="0"/>
              <a:t>unlike at Voyager 1</a:t>
            </a:r>
            <a:r>
              <a:rPr lang="en-US" dirty="0"/>
              <a:t>. </a:t>
            </a:r>
          </a:p>
          <a:p>
            <a:endParaRPr lang="en-US" dirty="0">
              <a:solidFill>
                <a:srgbClr val="00B0F0"/>
              </a:solidFill>
            </a:endParaRPr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1F151E60-63A8-4240-8E44-6DEE5C7A8544}"/>
              </a:ext>
            </a:extLst>
          </p:cNvPr>
          <p:cNvCxnSpPr>
            <a:cxnSpLocks/>
          </p:cNvCxnSpPr>
          <p:nvPr/>
        </p:nvCxnSpPr>
        <p:spPr>
          <a:xfrm>
            <a:off x="7732765" y="1076325"/>
            <a:ext cx="0" cy="2076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79B21509-A6E7-4CDD-B8A4-D2161748199E}"/>
              </a:ext>
            </a:extLst>
          </p:cNvPr>
          <p:cNvCxnSpPr>
            <a:cxnSpLocks/>
          </p:cNvCxnSpPr>
          <p:nvPr/>
        </p:nvCxnSpPr>
        <p:spPr>
          <a:xfrm>
            <a:off x="8083039" y="1276043"/>
            <a:ext cx="0" cy="2076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4D8F9D26-D3BC-4E42-A573-943B46AE88AF}"/>
              </a:ext>
            </a:extLst>
          </p:cNvPr>
          <p:cNvCxnSpPr>
            <a:cxnSpLocks/>
          </p:cNvCxnSpPr>
          <p:nvPr/>
        </p:nvCxnSpPr>
        <p:spPr>
          <a:xfrm>
            <a:off x="8654541" y="1590368"/>
            <a:ext cx="0" cy="2076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E55D3385-8E12-4176-8DE8-37820BFE47CF}"/>
              </a:ext>
            </a:extLst>
          </p:cNvPr>
          <p:cNvCxnSpPr>
            <a:cxnSpLocks/>
          </p:cNvCxnSpPr>
          <p:nvPr/>
        </p:nvCxnSpPr>
        <p:spPr>
          <a:xfrm>
            <a:off x="2329631" y="1076325"/>
            <a:ext cx="0" cy="2076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81AEA2B6-D6E9-41EE-9DF4-FE61F5C0E710}"/>
              </a:ext>
            </a:extLst>
          </p:cNvPr>
          <p:cNvCxnSpPr>
            <a:cxnSpLocks/>
          </p:cNvCxnSpPr>
          <p:nvPr/>
        </p:nvCxnSpPr>
        <p:spPr>
          <a:xfrm>
            <a:off x="2682363" y="1076325"/>
            <a:ext cx="0" cy="2076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1EBC71FA-7744-46F0-86D4-58C7922D155C}"/>
              </a:ext>
            </a:extLst>
          </p:cNvPr>
          <p:cNvCxnSpPr>
            <a:cxnSpLocks/>
          </p:cNvCxnSpPr>
          <p:nvPr/>
        </p:nvCxnSpPr>
        <p:spPr>
          <a:xfrm>
            <a:off x="3073198" y="1285875"/>
            <a:ext cx="0" cy="2076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uppo 4">
            <a:extLst>
              <a:ext uri="{FF2B5EF4-FFF2-40B4-BE49-F238E27FC236}">
                <a16:creationId xmlns:a16="http://schemas.microsoft.com/office/drawing/2014/main" id="{9C4BBDB0-4EA5-49F3-AFB4-1BA7C8ECBA28}"/>
              </a:ext>
            </a:extLst>
          </p:cNvPr>
          <p:cNvGrpSpPr/>
          <p:nvPr/>
        </p:nvGrpSpPr>
        <p:grpSpPr>
          <a:xfrm>
            <a:off x="435624" y="574675"/>
            <a:ext cx="10724354" cy="4782482"/>
            <a:chOff x="435624" y="574675"/>
            <a:chExt cx="10724354" cy="4782482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82B65167-45E7-4E0A-97B9-D56D15DB03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5624" y="574675"/>
              <a:ext cx="10724354" cy="4782482"/>
            </a:xfrm>
            <a:prstGeom prst="rect">
              <a:avLst/>
            </a:prstGeom>
          </p:spPr>
        </p:pic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AF325E31-A856-4694-BDF3-776C9777E94E}"/>
                </a:ext>
              </a:extLst>
            </p:cNvPr>
            <p:cNvSpPr/>
            <p:nvPr/>
          </p:nvSpPr>
          <p:spPr>
            <a:xfrm>
              <a:off x="6905629" y="4137757"/>
              <a:ext cx="2486023" cy="285750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sz="1400" b="1" dirty="0">
                  <a:solidFill>
                    <a:schemeClr val="tx1"/>
                  </a:solidFill>
                  <a:latin typeface="DejaVu Sans Light" panose="020B0203030804020204" pitchFamily="34" charset="0"/>
                  <a:ea typeface="DejaVu Sans Light" panose="020B0203030804020204" pitchFamily="34" charset="0"/>
                  <a:cs typeface="DejaVu Sans Light" panose="020B0203030804020204" pitchFamily="34" charset="0"/>
                </a:rPr>
                <a:t>2019.0 -2019.657</a:t>
              </a:r>
              <a:endParaRPr lang="en-US" sz="1400" b="1" dirty="0">
                <a:solidFill>
                  <a:schemeClr val="tx1"/>
                </a:solidFill>
                <a:latin typeface="DejaVu Sans Light" panose="020B0203030804020204" pitchFamily="34" charset="0"/>
                <a:ea typeface="DejaVu Sans Light" panose="020B0203030804020204" pitchFamily="34" charset="0"/>
                <a:cs typeface="DejaVu Sans Light" panose="020B0203030804020204" pitchFamily="34" charset="0"/>
              </a:endParaRPr>
            </a:p>
          </p:txBody>
        </p:sp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E233A843-879C-4D0E-81E1-36639B8C2997}"/>
                </a:ext>
              </a:extLst>
            </p:cNvPr>
            <p:cNvSpPr/>
            <p:nvPr/>
          </p:nvSpPr>
          <p:spPr>
            <a:xfrm>
              <a:off x="1557338" y="4137757"/>
              <a:ext cx="2486023" cy="285750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sz="1400" b="1" dirty="0">
                  <a:solidFill>
                    <a:schemeClr val="tx1"/>
                  </a:solidFill>
                  <a:latin typeface="DejaVu Sans Light" panose="020B0203030804020204" pitchFamily="34" charset="0"/>
                  <a:ea typeface="DejaVu Sans Light" panose="020B0203030804020204" pitchFamily="34" charset="0"/>
                  <a:cs typeface="DejaVu Sans Light" panose="020B0203030804020204" pitchFamily="34" charset="0"/>
                </a:rPr>
                <a:t>2018.84 -2019.0</a:t>
              </a:r>
              <a:endParaRPr lang="en-US" sz="1400" b="1" dirty="0">
                <a:solidFill>
                  <a:schemeClr val="tx1"/>
                </a:solidFill>
                <a:latin typeface="DejaVu Sans Light" panose="020B0203030804020204" pitchFamily="34" charset="0"/>
                <a:ea typeface="DejaVu Sans Light" panose="020B0203030804020204" pitchFamily="34" charset="0"/>
                <a:cs typeface="DejaVu Sans Light" panose="020B0203030804020204" pitchFamily="34" charset="0"/>
              </a:endParaRPr>
            </a:p>
          </p:txBody>
        </p:sp>
      </p:grp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9EB9CD36-5F00-4DF7-B5BE-95FA1AC0545B}"/>
              </a:ext>
            </a:extLst>
          </p:cNvPr>
          <p:cNvCxnSpPr>
            <a:cxnSpLocks/>
          </p:cNvCxnSpPr>
          <p:nvPr/>
        </p:nvCxnSpPr>
        <p:spPr>
          <a:xfrm flipH="1" flipV="1">
            <a:off x="7159626" y="781050"/>
            <a:ext cx="3248024" cy="2696431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Triangolo isoscele 20">
            <a:extLst>
              <a:ext uri="{FF2B5EF4-FFF2-40B4-BE49-F238E27FC236}">
                <a16:creationId xmlns:a16="http://schemas.microsoft.com/office/drawing/2014/main" id="{68D7C03C-26E1-43C7-B5C8-186616801F99}"/>
              </a:ext>
            </a:extLst>
          </p:cNvPr>
          <p:cNvSpPr/>
          <p:nvPr/>
        </p:nvSpPr>
        <p:spPr>
          <a:xfrm rot="2375390">
            <a:off x="7899441" y="2096358"/>
            <a:ext cx="2264097" cy="222167"/>
          </a:xfrm>
          <a:prstGeom prst="triangle">
            <a:avLst>
              <a:gd name="adj" fmla="val 27599"/>
            </a:avLst>
          </a:prstGeom>
          <a:solidFill>
            <a:schemeClr val="accent4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C5933E99-AD5C-44E3-852B-EE4CCC057572}"/>
              </a:ext>
            </a:extLst>
          </p:cNvPr>
          <p:cNvSpPr txBox="1"/>
          <p:nvPr/>
        </p:nvSpPr>
        <p:spPr>
          <a:xfrm>
            <a:off x="9892030" y="5415256"/>
            <a:ext cx="21033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Fraternale et al. </a:t>
            </a:r>
          </a:p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AGU FM 2022</a:t>
            </a:r>
            <a:endParaRPr lang="it-IT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1399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6C70367-700B-4714-B86C-A1F26EA66A8F}"/>
              </a:ext>
            </a:extLst>
          </p:cNvPr>
          <p:cNvSpPr txBox="1">
            <a:spLocks/>
          </p:cNvSpPr>
          <p:nvPr/>
        </p:nvSpPr>
        <p:spPr>
          <a:xfrm>
            <a:off x="641350" y="4763"/>
            <a:ext cx="11550650" cy="7508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Outline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003895D-712B-4078-A00B-0C130B67D79A}"/>
              </a:ext>
            </a:extLst>
          </p:cNvPr>
          <p:cNvSpPr txBox="1"/>
          <p:nvPr/>
        </p:nvSpPr>
        <p:spPr>
          <a:xfrm>
            <a:off x="710176" y="1841074"/>
            <a:ext cx="11045825" cy="4711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2500"/>
              </a:spcAft>
              <a:buFont typeface="Wingdings" panose="05000000000000000000" pitchFamily="2" charset="2"/>
              <a:buChar char="§"/>
            </a:pPr>
            <a:r>
              <a:rPr lang="fr-F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Introduction (turbulence of the VLISM)</a:t>
            </a:r>
            <a:endParaRPr lang="fr-FR" sz="2800" dirty="0">
              <a:solidFill>
                <a:schemeClr val="accent6"/>
              </a:solidFill>
            </a:endParaRPr>
          </a:p>
          <a:p>
            <a:pPr marL="457200" indent="-457200">
              <a:spcAft>
                <a:spcPts val="2500"/>
              </a:spcAft>
              <a:buFont typeface="Wingdings" panose="05000000000000000000" pitchFamily="2" charset="2"/>
              <a:buChar char="§"/>
            </a:pPr>
            <a:r>
              <a:rPr lang="it-IT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LISM vs VLISM power </a:t>
            </a:r>
            <a:r>
              <a:rPr lang="it-IT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spectra</a:t>
            </a:r>
            <a:r>
              <a:rPr lang="it-IT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of </a:t>
            </a:r>
            <a:r>
              <a:rPr lang="it-IT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turbulence</a:t>
            </a:r>
            <a:endParaRPr lang="fr-FR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>
              <a:spcAft>
                <a:spcPts val="2500"/>
              </a:spcAft>
              <a:buFont typeface="Wingdings" panose="05000000000000000000" pitchFamily="2" charset="2"/>
              <a:buChar char="§"/>
            </a:pPr>
            <a:r>
              <a:rPr lang="it-IT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Magnetic</a:t>
            </a:r>
            <a:r>
              <a:rPr lang="it-IT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field </a:t>
            </a:r>
            <a:r>
              <a:rPr lang="it-IT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fluctuations</a:t>
            </a:r>
            <a:r>
              <a:rPr lang="it-IT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t-IT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observed</a:t>
            </a:r>
            <a:r>
              <a:rPr lang="it-IT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 situ by Voyager 1 and 2</a:t>
            </a:r>
          </a:p>
          <a:p>
            <a:pPr marL="457200" indent="-457200">
              <a:spcAft>
                <a:spcPts val="2500"/>
              </a:spcAft>
              <a:buFont typeface="Wingdings" panose="05000000000000000000" pitchFamily="2" charset="2"/>
              <a:buChar char="§"/>
            </a:pPr>
            <a:r>
              <a:rPr lang="en-US" sz="2800" dirty="0"/>
              <a:t>Quasi periodic behavior of low energy electron GCR count rates in the VLISM</a:t>
            </a:r>
            <a:endParaRPr lang="it-IT" sz="2800" dirty="0"/>
          </a:p>
          <a:p>
            <a:pPr marL="457200" indent="-457200">
              <a:spcAft>
                <a:spcPts val="2500"/>
              </a:spcAft>
              <a:buFont typeface="Wingdings" panose="05000000000000000000" pitchFamily="2" charset="2"/>
              <a:buChar char="§"/>
            </a:pPr>
            <a:r>
              <a:rPr lang="it-IT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Summary</a:t>
            </a:r>
            <a:endParaRPr lang="it-IT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>
              <a:spcAft>
                <a:spcPts val="2500"/>
              </a:spcAft>
              <a:buFont typeface="Wingdings" panose="05000000000000000000" pitchFamily="2" charset="2"/>
              <a:buChar char="§"/>
            </a:pPr>
            <a:endParaRPr lang="fr-FR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7096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8A916197-7FA3-485E-A295-DE391BF01E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606" y="3764372"/>
            <a:ext cx="6544719" cy="2971920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1110D83-29AA-4CD7-B4F4-10908DA42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79D5E-1CC6-4FDF-BAAE-4871637B60D9}" type="slidenum">
              <a:rPr lang="en-US" smtClean="0"/>
              <a:t>20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2708075-D529-4315-BDA4-5D23E3450D8C}"/>
              </a:ext>
            </a:extLst>
          </p:cNvPr>
          <p:cNvSpPr txBox="1">
            <a:spLocks/>
          </p:cNvSpPr>
          <p:nvPr/>
        </p:nvSpPr>
        <p:spPr>
          <a:xfrm>
            <a:off x="641350" y="4763"/>
            <a:ext cx="11550650" cy="7508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200" dirty="0"/>
              <a:t>Quasi periodic behavior of electron GCR rates in the VLISM</a:t>
            </a:r>
            <a:endParaRPr lang="it-IT" sz="32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51266F3-E011-4643-A336-B5CD51A9D747}"/>
              </a:ext>
            </a:extLst>
          </p:cNvPr>
          <p:cNvSpPr txBox="1"/>
          <p:nvPr/>
        </p:nvSpPr>
        <p:spPr>
          <a:xfrm>
            <a:off x="5384948" y="983464"/>
            <a:ext cx="61657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Analysis of electron GCR </a:t>
            </a:r>
            <a:r>
              <a:rPr lang="it-IT" dirty="0" err="1"/>
              <a:t>count</a:t>
            </a:r>
            <a:r>
              <a:rPr lang="it-IT" dirty="0"/>
              <a:t> rates (TET Electron </a:t>
            </a:r>
            <a:r>
              <a:rPr lang="it-IT" dirty="0" err="1"/>
              <a:t>Telescope</a:t>
            </a:r>
            <a:r>
              <a:rPr lang="it-IT" dirty="0"/>
              <a:t>: TAN rate and range rates D1-D2,..,D1-D6) </a:t>
            </a:r>
            <a:r>
              <a:rPr lang="it-IT" dirty="0" err="1"/>
              <a:t>suggests</a:t>
            </a:r>
            <a:r>
              <a:rPr lang="it-IT" dirty="0"/>
              <a:t> the </a:t>
            </a:r>
            <a:r>
              <a:rPr lang="it-IT" b="1" dirty="0" err="1"/>
              <a:t>presence</a:t>
            </a:r>
            <a:r>
              <a:rPr lang="it-IT" b="1" dirty="0"/>
              <a:t> of quasi-</a:t>
            </a:r>
            <a:r>
              <a:rPr lang="it-IT" b="1" dirty="0" err="1"/>
              <a:t>periodic</a:t>
            </a:r>
            <a:r>
              <a:rPr lang="it-IT" b="1" dirty="0"/>
              <a:t> </a:t>
            </a:r>
            <a:r>
              <a:rPr lang="en-US" b="1" dirty="0"/>
              <a:t>fluctuations</a:t>
            </a:r>
            <a:r>
              <a:rPr lang="it-IT" b="1" dirty="0"/>
              <a:t> in the VLISM</a:t>
            </a:r>
            <a:r>
              <a:rPr lang="it-IT" dirty="0"/>
              <a:t>.</a:t>
            </a:r>
          </a:p>
        </p:txBody>
      </p:sp>
      <p:pic>
        <p:nvPicPr>
          <p:cNvPr id="5" name="Immagine 4" descr="Immagine che contiene testo, parcheggio, giorno&#10;&#10;Descrizione generata automaticamente">
            <a:extLst>
              <a:ext uri="{FF2B5EF4-FFF2-40B4-BE49-F238E27FC236}">
                <a16:creationId xmlns:a16="http://schemas.microsoft.com/office/drawing/2014/main" id="{9429E6BD-A572-4313-8724-B140BF568C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77" y="835990"/>
            <a:ext cx="4196322" cy="5683872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2FB9F55D-EA45-4763-8607-E57BCECCAA59}"/>
              </a:ext>
            </a:extLst>
          </p:cNvPr>
          <p:cNvSpPr txBox="1"/>
          <p:nvPr/>
        </p:nvSpPr>
        <p:spPr>
          <a:xfrm>
            <a:off x="828125" y="6455740"/>
            <a:ext cx="4510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err="1"/>
              <a:t>Courtesy</a:t>
            </a:r>
            <a:r>
              <a:rPr lang="it-IT" i="1" dirty="0"/>
              <a:t> of A. C. Cummings and the CRS team 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CADC9F1-917F-4F5B-AA7D-5CD08725E5B8}"/>
              </a:ext>
            </a:extLst>
          </p:cNvPr>
          <p:cNvSpPr txBox="1"/>
          <p:nvPr/>
        </p:nvSpPr>
        <p:spPr>
          <a:xfrm>
            <a:off x="5384948" y="1956026"/>
            <a:ext cx="61657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First event </a:t>
            </a:r>
            <a:r>
              <a:rPr lang="it-IT" b="1" dirty="0" err="1"/>
              <a:t>observed</a:t>
            </a:r>
            <a:r>
              <a:rPr lang="it-IT" b="1" dirty="0"/>
              <a:t>: </a:t>
            </a:r>
            <a:r>
              <a:rPr lang="it-IT" dirty="0"/>
              <a:t>an </a:t>
            </a:r>
            <a:r>
              <a:rPr lang="it-IT" dirty="0" err="1"/>
              <a:t>enhancement</a:t>
            </a:r>
            <a:r>
              <a:rPr lang="it-IT" dirty="0"/>
              <a:t> of </a:t>
            </a:r>
            <a:r>
              <a:rPr lang="it-IT" dirty="0" err="1"/>
              <a:t>fluctuations</a:t>
            </a:r>
            <a:r>
              <a:rPr lang="it-IT" dirty="0"/>
              <a:t> </a:t>
            </a:r>
            <a:r>
              <a:rPr lang="it-IT" dirty="0" err="1"/>
              <a:t>during</a:t>
            </a:r>
            <a:r>
              <a:rPr lang="it-IT" dirty="0"/>
              <a:t> </a:t>
            </a:r>
            <a:r>
              <a:rPr lang="en-US" dirty="0"/>
              <a:t>~2019.0-2019.2 and ~ </a:t>
            </a:r>
            <a:r>
              <a:rPr lang="it-IT" dirty="0"/>
              <a:t>2019.6-2019.85 in the D1-D3 rate </a:t>
            </a:r>
            <a:r>
              <a:rPr lang="it-IT" dirty="0" err="1"/>
              <a:t>at</a:t>
            </a:r>
            <a:r>
              <a:rPr lang="it-IT" dirty="0"/>
              <a:t> V2 (5.3-13.2 MeV). 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EE232FBA-D4B4-4D8B-BCAF-3F6C214FAF77}"/>
              </a:ext>
            </a:extLst>
          </p:cNvPr>
          <p:cNvSpPr/>
          <p:nvPr/>
        </p:nvSpPr>
        <p:spPr>
          <a:xfrm>
            <a:off x="3359426" y="1172817"/>
            <a:ext cx="1013791" cy="5183533"/>
          </a:xfrm>
          <a:prstGeom prst="rect">
            <a:avLst/>
          </a:prstGeom>
          <a:solidFill>
            <a:schemeClr val="accent1">
              <a:alpha val="46000"/>
            </a:schemeClr>
          </a:solidFill>
          <a:ln>
            <a:noFill/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F33B6E6-FA96-4837-93A9-AB88CDDF9D6D}"/>
              </a:ext>
            </a:extLst>
          </p:cNvPr>
          <p:cNvSpPr txBox="1"/>
          <p:nvPr/>
        </p:nvSpPr>
        <p:spPr>
          <a:xfrm>
            <a:off x="5384948" y="2963612"/>
            <a:ext cx="6165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The </a:t>
            </a:r>
            <a:r>
              <a:rPr lang="it-IT" dirty="0" err="1"/>
              <a:t>moving-average</a:t>
            </a:r>
            <a:r>
              <a:rPr lang="it-IT" dirty="0"/>
              <a:t> </a:t>
            </a:r>
            <a:r>
              <a:rPr lang="it-IT" dirty="0" err="1"/>
              <a:t>analysis</a:t>
            </a:r>
            <a:r>
              <a:rPr lang="it-IT" dirty="0"/>
              <a:t> </a:t>
            </a:r>
            <a:r>
              <a:rPr lang="it-IT" dirty="0" err="1"/>
              <a:t>reveals</a:t>
            </a:r>
            <a:r>
              <a:rPr lang="it-IT" dirty="0"/>
              <a:t> a quasi-</a:t>
            </a:r>
            <a:r>
              <a:rPr lang="it-IT" dirty="0" err="1"/>
              <a:t>periodic</a:t>
            </a:r>
            <a:r>
              <a:rPr lang="it-IT" dirty="0"/>
              <a:t> </a:t>
            </a:r>
            <a:r>
              <a:rPr lang="it-IT" dirty="0" err="1"/>
              <a:t>behavior</a:t>
            </a:r>
            <a:r>
              <a:rPr lang="it-IT" dirty="0"/>
              <a:t> with the </a:t>
            </a:r>
            <a:r>
              <a:rPr lang="it-IT" dirty="0" err="1"/>
              <a:t>average</a:t>
            </a:r>
            <a:r>
              <a:rPr lang="it-IT" dirty="0"/>
              <a:t> </a:t>
            </a:r>
            <a:r>
              <a:rPr lang="it-IT" dirty="0" err="1"/>
              <a:t>periodicity</a:t>
            </a:r>
            <a:r>
              <a:rPr lang="it-IT" dirty="0"/>
              <a:t> of </a:t>
            </a:r>
            <a:r>
              <a:rPr lang="en-US" dirty="0"/>
              <a:t>~</a:t>
            </a:r>
            <a:r>
              <a:rPr lang="it-IT" dirty="0"/>
              <a:t>14 days.</a:t>
            </a:r>
          </a:p>
        </p:txBody>
      </p:sp>
    </p:spTree>
    <p:extLst>
      <p:ext uri="{BB962C8B-B14F-4D97-AF65-F5344CB8AC3E}">
        <p14:creationId xmlns:p14="http://schemas.microsoft.com/office/powerpoint/2010/main" val="30442615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1110D83-29AA-4CD7-B4F4-10908DA42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79D5E-1CC6-4FDF-BAAE-4871637B60D9}" type="slidenum">
              <a:rPr lang="en-US" smtClean="0"/>
              <a:t>21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2708075-D529-4315-BDA4-5D23E3450D8C}"/>
              </a:ext>
            </a:extLst>
          </p:cNvPr>
          <p:cNvSpPr txBox="1">
            <a:spLocks/>
          </p:cNvSpPr>
          <p:nvPr/>
        </p:nvSpPr>
        <p:spPr>
          <a:xfrm>
            <a:off x="641350" y="4763"/>
            <a:ext cx="11550650" cy="7508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200" dirty="0"/>
              <a:t>Quasi periodic behavior of electron GCR rates in the VLISM</a:t>
            </a:r>
            <a:endParaRPr lang="it-IT" sz="320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CADC9F1-917F-4F5B-AA7D-5CD08725E5B8}"/>
              </a:ext>
            </a:extLst>
          </p:cNvPr>
          <p:cNvSpPr txBox="1"/>
          <p:nvPr/>
        </p:nvSpPr>
        <p:spPr>
          <a:xfrm>
            <a:off x="838200" y="5615582"/>
            <a:ext cx="105826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# </a:t>
            </a:r>
            <a:r>
              <a:rPr lang="en-US" b="1" dirty="0"/>
              <a:t>At V2: </a:t>
            </a:r>
            <a:r>
              <a:rPr lang="en-US" dirty="0"/>
              <a:t>CRS Replacement Heater Turned OFF and Supplemental Heater Turned ON: DOY 160.1/2019</a:t>
            </a:r>
          </a:p>
          <a:p>
            <a:r>
              <a:rPr lang="en-US" dirty="0"/>
              <a:t># </a:t>
            </a:r>
            <a:r>
              <a:rPr lang="en-US" b="1" dirty="0"/>
              <a:t>At V2: </a:t>
            </a:r>
            <a:r>
              <a:rPr lang="en-US" dirty="0"/>
              <a:t>CRS Supplemental Heater Turned OFF: DOY 178.05/2019</a:t>
            </a:r>
          </a:p>
          <a:p>
            <a:r>
              <a:rPr lang="en-US" dirty="0"/>
              <a:t># </a:t>
            </a:r>
            <a:r>
              <a:rPr lang="en-US" b="1" dirty="0"/>
              <a:t>At V1:</a:t>
            </a:r>
            <a:r>
              <a:rPr lang="en-US" dirty="0"/>
              <a:t> CRS Replacement Heater was turned OFF: DOY 138.95/2022</a:t>
            </a:r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606789F-ED2F-4A9D-8B8B-16788B7A8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757" y="960760"/>
            <a:ext cx="5656579" cy="4246549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F40F1EBD-C007-4949-981F-29BCA3C749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9519" y="664030"/>
            <a:ext cx="4143982" cy="2667000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A44456E6-724B-45ED-82DE-FD13C1AFEDBA}"/>
              </a:ext>
            </a:extLst>
          </p:cNvPr>
          <p:cNvSpPr txBox="1"/>
          <p:nvPr/>
        </p:nvSpPr>
        <p:spPr>
          <a:xfrm>
            <a:off x="943897" y="523055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Heater events:</a:t>
            </a:r>
            <a:endParaRPr lang="en-US" dirty="0"/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1C7E8605-164A-41BD-A3DB-33BF947D8D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151" y="3331030"/>
            <a:ext cx="5498849" cy="2383263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8021B63-0DD3-45DE-B321-3D04DAFFA3D8}"/>
              </a:ext>
            </a:extLst>
          </p:cNvPr>
          <p:cNvSpPr txBox="1"/>
          <p:nvPr/>
        </p:nvSpPr>
        <p:spPr>
          <a:xfrm>
            <a:off x="4266103" y="5199757"/>
            <a:ext cx="10647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i="1" dirty="0" err="1"/>
              <a:t>Courtesy</a:t>
            </a:r>
            <a:r>
              <a:rPr lang="it-IT" i="1" dirty="0"/>
              <a:t> of B. </a:t>
            </a:r>
            <a:r>
              <a:rPr lang="it-IT" i="1" dirty="0" err="1"/>
              <a:t>Heikkiala</a:t>
            </a:r>
            <a:endParaRPr lang="it-IT" i="1" dirty="0"/>
          </a:p>
        </p:txBody>
      </p:sp>
    </p:spTree>
    <p:extLst>
      <p:ext uri="{BB962C8B-B14F-4D97-AF65-F5344CB8AC3E}">
        <p14:creationId xmlns:p14="http://schemas.microsoft.com/office/powerpoint/2010/main" val="10442345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40A01670-716A-6881-7F0E-5725EB43E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82" y="925823"/>
            <a:ext cx="6096000" cy="434003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10929" y="6421529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0585D-CD35-4362-BB26-8284CA8C55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5E33F6-89DA-DF44-A7CA-2C71431DE422}"/>
              </a:ext>
            </a:extLst>
          </p:cNvPr>
          <p:cNvSpPr txBox="1"/>
          <p:nvPr/>
        </p:nvSpPr>
        <p:spPr>
          <a:xfrm>
            <a:off x="3853543" y="562527"/>
            <a:ext cx="20116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94BDC484-F6A2-42E0-971A-DB81FD62F210}"/>
              </a:ext>
            </a:extLst>
          </p:cNvPr>
          <p:cNvSpPr txBox="1"/>
          <p:nvPr/>
        </p:nvSpPr>
        <p:spPr>
          <a:xfrm>
            <a:off x="1152030" y="3738927"/>
            <a:ext cx="8845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Shock</a:t>
            </a:r>
            <a:endParaRPr lang="en-US" sz="1100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B9541AA-C254-4C61-AA36-B5139F2C7A41}"/>
              </a:ext>
            </a:extLst>
          </p:cNvPr>
          <p:cNvSpPr txBox="1">
            <a:spLocks/>
          </p:cNvSpPr>
          <p:nvPr/>
        </p:nvSpPr>
        <p:spPr>
          <a:xfrm>
            <a:off x="641350" y="4763"/>
            <a:ext cx="11550650" cy="7508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V1 electron and proton GCR rates in the VLISM</a:t>
            </a:r>
            <a:endParaRPr lang="it-IT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1FF4851B-4299-470E-845A-20656DE4DC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1400" y="1022195"/>
            <a:ext cx="5213989" cy="4515563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C7790BC-3E0C-4123-9CDB-849766938292}"/>
              </a:ext>
            </a:extLst>
          </p:cNvPr>
          <p:cNvSpPr txBox="1"/>
          <p:nvPr/>
        </p:nvSpPr>
        <p:spPr>
          <a:xfrm>
            <a:off x="513529" y="5528047"/>
            <a:ext cx="744283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To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discriminate physical oscillations from statistical noise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, we look for multiscale correlations/spectral coherence between CR Electron rates (TET/TAN), HET/Guard rates, and B.</a:t>
            </a:r>
            <a:endParaRPr lang="en-US" sz="1600" noProof="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Yellow bands show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precursor shock-spikes 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identified by Rankin et al (2021)</a:t>
            </a:r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B1BC531D-2855-4BB6-85FD-9C7BE439C1FD}"/>
              </a:ext>
            </a:extLst>
          </p:cNvPr>
          <p:cNvCxnSpPr>
            <a:cxnSpLocks/>
          </p:cNvCxnSpPr>
          <p:nvPr/>
        </p:nvCxnSpPr>
        <p:spPr>
          <a:xfrm flipH="1" flipV="1">
            <a:off x="3984366" y="4357396"/>
            <a:ext cx="727788" cy="727361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752A0235-EB4E-4557-9E53-BB8757846304}"/>
              </a:ext>
            </a:extLst>
          </p:cNvPr>
          <p:cNvSpPr txBox="1"/>
          <p:nvPr/>
        </p:nvSpPr>
        <p:spPr>
          <a:xfrm>
            <a:off x="4476844" y="5116738"/>
            <a:ext cx="8845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Shock</a:t>
            </a:r>
            <a:endParaRPr lang="en-US" sz="1100" b="1"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AD8584D9-73E8-4A11-B8C6-3F80DAE88FC3}"/>
              </a:ext>
            </a:extLst>
          </p:cNvPr>
          <p:cNvSpPr txBox="1"/>
          <p:nvPr/>
        </p:nvSpPr>
        <p:spPr>
          <a:xfrm>
            <a:off x="1121421" y="5149629"/>
            <a:ext cx="8845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Shock</a:t>
            </a:r>
            <a:endParaRPr lang="en-US" sz="1100" b="1" dirty="0"/>
          </a:p>
        </p:txBody>
      </p: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C4AFF9D9-623D-4A66-A265-C6691FE6B47E}"/>
              </a:ext>
            </a:extLst>
          </p:cNvPr>
          <p:cNvCxnSpPr>
            <a:cxnSpLocks/>
          </p:cNvCxnSpPr>
          <p:nvPr/>
        </p:nvCxnSpPr>
        <p:spPr>
          <a:xfrm flipV="1">
            <a:off x="1370070" y="4128796"/>
            <a:ext cx="251631" cy="1020833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" name="Gruppo 5">
            <a:extLst>
              <a:ext uri="{FF2B5EF4-FFF2-40B4-BE49-F238E27FC236}">
                <a16:creationId xmlns:a16="http://schemas.microsoft.com/office/drawing/2014/main" id="{82BF00A7-FF7D-4F52-89E9-4707461937D1}"/>
              </a:ext>
            </a:extLst>
          </p:cNvPr>
          <p:cNvGrpSpPr/>
          <p:nvPr/>
        </p:nvGrpSpPr>
        <p:grpSpPr>
          <a:xfrm>
            <a:off x="1497267" y="1190625"/>
            <a:ext cx="3912484" cy="2425905"/>
            <a:chOff x="1497267" y="1190625"/>
            <a:chExt cx="3912484" cy="2425905"/>
          </a:xfrm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75F0EA1A-59A2-4C35-9A50-4A4E373CA668}"/>
                </a:ext>
              </a:extLst>
            </p:cNvPr>
            <p:cNvSpPr/>
            <p:nvPr/>
          </p:nvSpPr>
          <p:spPr>
            <a:xfrm>
              <a:off x="2080841" y="1190625"/>
              <a:ext cx="85895" cy="2420043"/>
            </a:xfrm>
            <a:prstGeom prst="rect">
              <a:avLst/>
            </a:prstGeom>
            <a:solidFill>
              <a:srgbClr val="FFFF0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0AC0C1FB-E7B8-487A-88BA-9434DEB3AA8A}"/>
                </a:ext>
              </a:extLst>
            </p:cNvPr>
            <p:cNvSpPr/>
            <p:nvPr/>
          </p:nvSpPr>
          <p:spPr>
            <a:xfrm>
              <a:off x="1497267" y="1190625"/>
              <a:ext cx="192698" cy="2420043"/>
            </a:xfrm>
            <a:prstGeom prst="rect">
              <a:avLst/>
            </a:prstGeom>
            <a:solidFill>
              <a:srgbClr val="FFFF0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ttangolo 22">
              <a:extLst>
                <a:ext uri="{FF2B5EF4-FFF2-40B4-BE49-F238E27FC236}">
                  <a16:creationId xmlns:a16="http://schemas.microsoft.com/office/drawing/2014/main" id="{9F8C324E-601B-483E-999B-19816EF57112}"/>
                </a:ext>
              </a:extLst>
            </p:cNvPr>
            <p:cNvSpPr/>
            <p:nvPr/>
          </p:nvSpPr>
          <p:spPr>
            <a:xfrm>
              <a:off x="3540618" y="1190625"/>
              <a:ext cx="85895" cy="2420043"/>
            </a:xfrm>
            <a:prstGeom prst="rect">
              <a:avLst/>
            </a:prstGeom>
            <a:solidFill>
              <a:srgbClr val="FFFF0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263F8DBE-6C89-44F9-8AAD-CB050C8AA0DA}"/>
                </a:ext>
              </a:extLst>
            </p:cNvPr>
            <p:cNvSpPr/>
            <p:nvPr/>
          </p:nvSpPr>
          <p:spPr>
            <a:xfrm>
              <a:off x="5323856" y="1196487"/>
              <a:ext cx="85895" cy="2420043"/>
            </a:xfrm>
            <a:prstGeom prst="rect">
              <a:avLst/>
            </a:prstGeom>
            <a:solidFill>
              <a:srgbClr val="FFFF0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35B94E72-A856-4DF8-98D2-F2BD7DA2A27A}"/>
              </a:ext>
            </a:extLst>
          </p:cNvPr>
          <p:cNvSpPr txBox="1"/>
          <p:nvPr/>
        </p:nvSpPr>
        <p:spPr>
          <a:xfrm>
            <a:off x="8270560" y="618371"/>
            <a:ext cx="35868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Fraternale, Cummings </a:t>
            </a:r>
            <a:r>
              <a:rPr kumimoji="0" lang="en-US" sz="180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Pogorelov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et al (in preparation)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ECB1854B-0339-EEF1-2910-688CE221E5FA}"/>
                  </a:ext>
                </a:extLst>
              </p:cNvPr>
              <p:cNvSpPr txBox="1"/>
              <p:nvPr/>
            </p:nvSpPr>
            <p:spPr>
              <a:xfrm>
                <a:off x="8185602" y="5633697"/>
                <a:ext cx="1919243" cy="5622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𝑝𝑜𝑖𝑠𝑠𝑜𝑛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𝐽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&gt;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ECB1854B-0339-EEF1-2910-688CE221E5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5602" y="5633697"/>
                <a:ext cx="1919243" cy="56227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0A6DFD54-72FB-2CF3-5041-BF3A540B8D9C}"/>
                  </a:ext>
                </a:extLst>
              </p:cNvPr>
              <p:cNvSpPr txBox="1"/>
              <p:nvPr/>
            </p:nvSpPr>
            <p:spPr>
              <a:xfrm>
                <a:off x="10419155" y="5574511"/>
                <a:ext cx="1374108" cy="6651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∑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𝐿𝑇</m:t>
                          </m:r>
                        </m:num>
                        <m:den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𝑡𝑜𝑡</m:t>
                              </m:r>
                            </m:sub>
                          </m:sSub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0A6DFD54-72FB-2CF3-5041-BF3A540B8D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9155" y="5574511"/>
                <a:ext cx="1374108" cy="66511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B82E8BCB-6CCE-E5D9-FCA6-8B1E8224F0DD}"/>
                  </a:ext>
                </a:extLst>
              </p:cNvPr>
              <p:cNvSpPr txBox="1"/>
              <p:nvPr/>
            </p:nvSpPr>
            <p:spPr>
              <a:xfrm>
                <a:off x="9495854" y="6148325"/>
                <a:ext cx="1676450" cy="9115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𝐿𝑇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𝑐𝑜𝑢𝑛𝑡𝑠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den>
                      </m:f>
                    </m:oMath>
                  </m:oMathPara>
                </a14:m>
                <a:endParaRPr lang="it-IT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B82E8BCB-6CCE-E5D9-FCA6-8B1E8224F0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5854" y="6148325"/>
                <a:ext cx="1676450" cy="9115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381651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54DE3D6F-A3E8-6FD3-86EC-834E0C2A6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836" y="889253"/>
            <a:ext cx="6208816" cy="4407399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10929" y="6421529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0585D-CD35-4362-BB26-8284CA8C55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5E33F6-89DA-DF44-A7CA-2C71431DE422}"/>
              </a:ext>
            </a:extLst>
          </p:cNvPr>
          <p:cNvSpPr txBox="1"/>
          <p:nvPr/>
        </p:nvSpPr>
        <p:spPr>
          <a:xfrm>
            <a:off x="3853543" y="562527"/>
            <a:ext cx="20116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743A9D32-8F68-4660-A77D-32BD93FDF243}"/>
              </a:ext>
            </a:extLst>
          </p:cNvPr>
          <p:cNvCxnSpPr>
            <a:cxnSpLocks/>
          </p:cNvCxnSpPr>
          <p:nvPr/>
        </p:nvCxnSpPr>
        <p:spPr>
          <a:xfrm flipH="1" flipV="1">
            <a:off x="3974841" y="4357396"/>
            <a:ext cx="727788" cy="727361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36CB6265-62F7-4AE1-9517-30E4ACB1BA6E}"/>
              </a:ext>
            </a:extLst>
          </p:cNvPr>
          <p:cNvSpPr txBox="1"/>
          <p:nvPr/>
        </p:nvSpPr>
        <p:spPr>
          <a:xfrm>
            <a:off x="4467319" y="5116738"/>
            <a:ext cx="8845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Shock</a:t>
            </a:r>
            <a:endParaRPr lang="en-US" sz="1100" b="1" dirty="0"/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94BDC484-F6A2-42E0-971A-DB81FD62F210}"/>
              </a:ext>
            </a:extLst>
          </p:cNvPr>
          <p:cNvSpPr txBox="1"/>
          <p:nvPr/>
        </p:nvSpPr>
        <p:spPr>
          <a:xfrm>
            <a:off x="1111896" y="5149629"/>
            <a:ext cx="8845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Shock</a:t>
            </a:r>
            <a:endParaRPr lang="en-US" sz="1100" b="1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1FF4851B-4299-470E-845A-20656DE4DC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1400" y="1022195"/>
            <a:ext cx="5213989" cy="4515563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8DBE975-9761-49DB-BEC0-7D3AF233692E}"/>
              </a:ext>
            </a:extLst>
          </p:cNvPr>
          <p:cNvSpPr txBox="1"/>
          <p:nvPr/>
        </p:nvSpPr>
        <p:spPr>
          <a:xfrm>
            <a:off x="966560" y="5517401"/>
            <a:ext cx="100947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Spectral behavior: Guard rate: f </a:t>
            </a:r>
            <a:r>
              <a:rPr kumimoji="0" lang="en-US" sz="180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-2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spectral index (associated with GCR anisotropy related large scale fluctuations), and peaks associated with quasiperiodic oscillations. Flatter spectra are seen in electron GCR rates.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 charset="0"/>
                <a:cs typeface="Arial" charset="0"/>
              </a:rPr>
              <a:t>TAN/Guard spectral coherence is observed on several scales &gt; 10 days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22C78661-A386-4E96-AD2D-FB2F0690E2D7}"/>
              </a:ext>
            </a:extLst>
          </p:cNvPr>
          <p:cNvCxnSpPr>
            <a:cxnSpLocks/>
          </p:cNvCxnSpPr>
          <p:nvPr/>
        </p:nvCxnSpPr>
        <p:spPr>
          <a:xfrm flipV="1">
            <a:off x="1360545" y="4128796"/>
            <a:ext cx="251631" cy="1020833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9461BF19-FCBA-49EF-AB04-08423512497E}"/>
              </a:ext>
            </a:extLst>
          </p:cNvPr>
          <p:cNvGrpSpPr/>
          <p:nvPr/>
        </p:nvGrpSpPr>
        <p:grpSpPr>
          <a:xfrm>
            <a:off x="1462095" y="1190625"/>
            <a:ext cx="3912484" cy="2425905"/>
            <a:chOff x="1497267" y="1190625"/>
            <a:chExt cx="3912484" cy="2425905"/>
          </a:xfrm>
        </p:grpSpPr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3D72FB57-B9F3-4D70-94A6-B615E36C3609}"/>
                </a:ext>
              </a:extLst>
            </p:cNvPr>
            <p:cNvSpPr/>
            <p:nvPr/>
          </p:nvSpPr>
          <p:spPr>
            <a:xfrm>
              <a:off x="2080841" y="1190625"/>
              <a:ext cx="85895" cy="2420043"/>
            </a:xfrm>
            <a:prstGeom prst="rect">
              <a:avLst/>
            </a:prstGeom>
            <a:solidFill>
              <a:srgbClr val="FFFF0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/>
            </a:p>
          </p:txBody>
        </p:sp>
        <p:sp>
          <p:nvSpPr>
            <p:cNvPr id="18" name="Rettangolo 17">
              <a:extLst>
                <a:ext uri="{FF2B5EF4-FFF2-40B4-BE49-F238E27FC236}">
                  <a16:creationId xmlns:a16="http://schemas.microsoft.com/office/drawing/2014/main" id="{4C32EAB5-267E-497A-A334-BBF20DF129DE}"/>
                </a:ext>
              </a:extLst>
            </p:cNvPr>
            <p:cNvSpPr/>
            <p:nvPr/>
          </p:nvSpPr>
          <p:spPr>
            <a:xfrm>
              <a:off x="1497267" y="1190625"/>
              <a:ext cx="192698" cy="2420043"/>
            </a:xfrm>
            <a:prstGeom prst="rect">
              <a:avLst/>
            </a:prstGeom>
            <a:solidFill>
              <a:srgbClr val="FFFF0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/>
            </a:p>
          </p:txBody>
        </p:sp>
        <p:sp>
          <p:nvSpPr>
            <p:cNvPr id="20" name="Rettangolo 19">
              <a:extLst>
                <a:ext uri="{FF2B5EF4-FFF2-40B4-BE49-F238E27FC236}">
                  <a16:creationId xmlns:a16="http://schemas.microsoft.com/office/drawing/2014/main" id="{D3DF503B-540C-4B2C-BA0C-AD3A83251F43}"/>
                </a:ext>
              </a:extLst>
            </p:cNvPr>
            <p:cNvSpPr/>
            <p:nvPr/>
          </p:nvSpPr>
          <p:spPr>
            <a:xfrm>
              <a:off x="3540618" y="1190625"/>
              <a:ext cx="85895" cy="2420043"/>
            </a:xfrm>
            <a:prstGeom prst="rect">
              <a:avLst/>
            </a:prstGeom>
            <a:solidFill>
              <a:srgbClr val="FFFF0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/>
            </a:p>
          </p:txBody>
        </p:sp>
        <p:sp>
          <p:nvSpPr>
            <p:cNvPr id="21" name="Rettangolo 20">
              <a:extLst>
                <a:ext uri="{FF2B5EF4-FFF2-40B4-BE49-F238E27FC236}">
                  <a16:creationId xmlns:a16="http://schemas.microsoft.com/office/drawing/2014/main" id="{B84EE872-E156-4DF7-A2EB-EF407A42329E}"/>
                </a:ext>
              </a:extLst>
            </p:cNvPr>
            <p:cNvSpPr/>
            <p:nvPr/>
          </p:nvSpPr>
          <p:spPr>
            <a:xfrm>
              <a:off x="5323856" y="1196487"/>
              <a:ext cx="85895" cy="2420043"/>
            </a:xfrm>
            <a:prstGeom prst="rect">
              <a:avLst/>
            </a:prstGeom>
            <a:solidFill>
              <a:srgbClr val="FFFF0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/>
            </a:p>
          </p:txBody>
        </p:sp>
      </p:grp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499F3FF4-78C7-40F0-9D71-97478C4154C4}"/>
              </a:ext>
            </a:extLst>
          </p:cNvPr>
          <p:cNvSpPr txBox="1"/>
          <p:nvPr/>
        </p:nvSpPr>
        <p:spPr>
          <a:xfrm>
            <a:off x="8467297" y="608693"/>
            <a:ext cx="35868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Fraternale, Cummings </a:t>
            </a:r>
            <a:r>
              <a:rPr kumimoji="0" lang="en-US" sz="180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Pogorelov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et al (in preparation)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7113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10929" y="6421529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0585D-CD35-4362-BB26-8284CA8C55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5E33F6-89DA-DF44-A7CA-2C71431DE422}"/>
              </a:ext>
            </a:extLst>
          </p:cNvPr>
          <p:cNvSpPr txBox="1"/>
          <p:nvPr/>
        </p:nvSpPr>
        <p:spPr>
          <a:xfrm>
            <a:off x="3853543" y="562527"/>
            <a:ext cx="20116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1FF4851B-4299-470E-845A-20656DE4DC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1400" y="1022195"/>
            <a:ext cx="5213989" cy="4515563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B632AF4-DFF8-47AC-A809-CCD0EFBBA28F}"/>
              </a:ext>
            </a:extLst>
          </p:cNvPr>
          <p:cNvSpPr txBox="1"/>
          <p:nvPr/>
        </p:nvSpPr>
        <p:spPr>
          <a:xfrm>
            <a:off x="1329873" y="5655549"/>
            <a:ext cx="99255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 waveform with decaying amplitude is </a:t>
            </a:r>
            <a:r>
              <a:rPr lang="en-US" dirty="0">
                <a:solidFill>
                  <a:prstClr val="black"/>
                </a:solidFill>
                <a:latin typeface="Arial" charset="0"/>
                <a:cs typeface="Arial" charset="0"/>
              </a:rPr>
              <a:t>observed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during 2015. The dominant periodicities </a:t>
            </a:r>
            <a:r>
              <a:rPr lang="en-US" dirty="0">
                <a:solidFill>
                  <a:prstClr val="black"/>
                </a:solidFill>
                <a:latin typeface="Arial" charset="0"/>
                <a:cs typeface="Arial" charset="0"/>
              </a:rPr>
              <a:t>are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lang="en-US" dirty="0">
                <a:solidFill>
                  <a:prstClr val="black"/>
                </a:solidFill>
                <a:latin typeface="Arial" charset="0"/>
                <a:cs typeface="Arial" charset="0"/>
              </a:rPr>
              <a:t>10, 22, and 40 days.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4950C323-0D39-442E-BAFE-54396F775C39}"/>
              </a:ext>
            </a:extLst>
          </p:cNvPr>
          <p:cNvGrpSpPr/>
          <p:nvPr/>
        </p:nvGrpSpPr>
        <p:grpSpPr>
          <a:xfrm>
            <a:off x="550770" y="795867"/>
            <a:ext cx="5741876" cy="4593137"/>
            <a:chOff x="872626" y="1043577"/>
            <a:chExt cx="5439684" cy="4351403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E7A19856-E0E9-4B95-8360-9D499F3C4D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89"/>
            <a:stretch/>
          </p:blipFill>
          <p:spPr>
            <a:xfrm>
              <a:off x="872626" y="1043577"/>
              <a:ext cx="5439684" cy="4351403"/>
            </a:xfrm>
            <a:prstGeom prst="rect">
              <a:avLst/>
            </a:prstGeom>
          </p:spPr>
        </p:pic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3388EF4E-BFD8-48F5-9C2F-F7F7A758AB86}"/>
                </a:ext>
              </a:extLst>
            </p:cNvPr>
            <p:cNvSpPr/>
            <p:nvPr/>
          </p:nvSpPr>
          <p:spPr>
            <a:xfrm>
              <a:off x="2460171" y="1375682"/>
              <a:ext cx="239651" cy="3392261"/>
            </a:xfrm>
            <a:prstGeom prst="rect">
              <a:avLst/>
            </a:prstGeom>
            <a:solidFill>
              <a:srgbClr val="FFFF0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/>
            </a:p>
          </p:txBody>
        </p:sp>
      </p:grp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C91DBB4-3674-41CF-858A-17EAF662F24E}"/>
              </a:ext>
            </a:extLst>
          </p:cNvPr>
          <p:cNvSpPr txBox="1"/>
          <p:nvPr/>
        </p:nvSpPr>
        <p:spPr>
          <a:xfrm>
            <a:off x="8467298" y="621432"/>
            <a:ext cx="35868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Fraternale, Cummings </a:t>
            </a:r>
            <a:r>
              <a:rPr kumimoji="0" lang="en-US" sz="180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Pogorelov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et al (in preparation)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4770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10929" y="6421529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0585D-CD35-4362-BB26-8284CA8C55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8E1DCD9B-9809-8985-F32A-EF7C3FB62052}"/>
              </a:ext>
            </a:extLst>
          </p:cNvPr>
          <p:cNvGrpSpPr/>
          <p:nvPr/>
        </p:nvGrpSpPr>
        <p:grpSpPr>
          <a:xfrm>
            <a:off x="609600" y="380999"/>
            <a:ext cx="10544466" cy="6204857"/>
            <a:chOff x="776767" y="439965"/>
            <a:chExt cx="9059872" cy="5220607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DBF6E62A-E7DF-9C77-D51C-57DF180561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3542" y="439965"/>
              <a:ext cx="9033097" cy="1619339"/>
            </a:xfrm>
            <a:prstGeom prst="rect">
              <a:avLst/>
            </a:prstGeom>
          </p:spPr>
        </p:pic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1485F263-BA41-B3A8-7408-F6662CA5FD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3543" y="2166236"/>
              <a:ext cx="9033096" cy="1571589"/>
            </a:xfrm>
            <a:prstGeom prst="rect">
              <a:avLst/>
            </a:prstGeom>
          </p:spPr>
        </p:pic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C51B2B2D-688D-64A0-067A-93173305F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6767" y="3843138"/>
              <a:ext cx="9058996" cy="18174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19397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473211D-6C52-44B6-A451-6AA7EC148D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9698" y="885619"/>
            <a:ext cx="5077578" cy="429224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10929" y="6421529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0585D-CD35-4362-BB26-8284CA8C55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836643" y="5485888"/>
            <a:ext cx="11046110" cy="895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</a:rPr>
              <a:t>At V2 in the VLISM near the HP (until 2019.4), we also found </a:t>
            </a:r>
            <a:r>
              <a:rPr lang="en-US" sz="1600" b="1" dirty="0">
                <a:solidFill>
                  <a:prstClr val="black"/>
                </a:solidFill>
              </a:rPr>
              <a:t>a remarkable correlation between CR rates and fluctuations in B</a:t>
            </a:r>
            <a:r>
              <a:rPr lang="en-US" sz="1600" dirty="0">
                <a:solidFill>
                  <a:prstClr val="black"/>
                </a:solidFill>
              </a:rPr>
              <a:t> suggesting that compressible waves/turbulence may induce the CR oscillations. 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</a:rPr>
              <a:t>The figure shows the normalized CR and B fluctuations from a low-passed signal (left), and the spectrogram (right)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5E33F6-89DA-DF44-A7CA-2C71431DE422}"/>
              </a:ext>
            </a:extLst>
          </p:cNvPr>
          <p:cNvSpPr txBox="1"/>
          <p:nvPr/>
        </p:nvSpPr>
        <p:spPr>
          <a:xfrm>
            <a:off x="3853543" y="562527"/>
            <a:ext cx="20116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ACF71D44-1CB7-45E1-B3A4-2528379E7166}"/>
              </a:ext>
            </a:extLst>
          </p:cNvPr>
          <p:cNvCxnSpPr>
            <a:cxnSpLocks/>
            <a:stCxn id="20" idx="1"/>
          </p:cNvCxnSpPr>
          <p:nvPr/>
        </p:nvCxnSpPr>
        <p:spPr>
          <a:xfrm flipH="1" flipV="1">
            <a:off x="10109612" y="3429000"/>
            <a:ext cx="1120621" cy="5965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AA585343-5FF4-4138-B6B9-5880D408B95A}"/>
              </a:ext>
            </a:extLst>
          </p:cNvPr>
          <p:cNvSpPr txBox="1"/>
          <p:nvPr/>
        </p:nvSpPr>
        <p:spPr>
          <a:xfrm>
            <a:off x="11230233" y="3656217"/>
            <a:ext cx="103472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Pois. Noise</a:t>
            </a:r>
          </a:p>
          <a:p>
            <a:r>
              <a:rPr lang="en-US" sz="1400" dirty="0">
                <a:solidFill>
                  <a:prstClr val="black"/>
                </a:solidFill>
                <a:latin typeface="Arial" charset="0"/>
                <a:cs typeface="Arial" charset="0"/>
              </a:rPr>
              <a:t>estimate</a:t>
            </a:r>
          </a:p>
        </p:txBody>
      </p: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C99734BD-AAF8-4E81-875F-3731796B0DA5}"/>
              </a:ext>
            </a:extLst>
          </p:cNvPr>
          <p:cNvCxnSpPr>
            <a:cxnSpLocks/>
            <a:stCxn id="20" idx="1"/>
          </p:cNvCxnSpPr>
          <p:nvPr/>
        </p:nvCxnSpPr>
        <p:spPr>
          <a:xfrm flipH="1" flipV="1">
            <a:off x="9997857" y="2729220"/>
            <a:ext cx="1232376" cy="12963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72243DE8-E409-4AB9-8D70-7A8D7DE3C02D}"/>
              </a:ext>
            </a:extLst>
          </p:cNvPr>
          <p:cNvSpPr txBox="1">
            <a:spLocks/>
          </p:cNvSpPr>
          <p:nvPr/>
        </p:nvSpPr>
        <p:spPr>
          <a:xfrm>
            <a:off x="641350" y="4763"/>
            <a:ext cx="11550650" cy="7508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V2 electron and proton GCR rates in the VLISM</a:t>
            </a:r>
            <a:endParaRPr lang="it-IT" dirty="0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CFFB25F0-3BDD-473E-8283-094A26AB2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312" y="653893"/>
            <a:ext cx="4764550" cy="4256398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833C4D92-5E71-4709-9FC4-8F02BFF3B55E}"/>
              </a:ext>
            </a:extLst>
          </p:cNvPr>
          <p:cNvSpPr txBox="1"/>
          <p:nvPr/>
        </p:nvSpPr>
        <p:spPr>
          <a:xfrm>
            <a:off x="4445905" y="4717094"/>
            <a:ext cx="35868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Fraternale, Cummings </a:t>
            </a:r>
            <a:r>
              <a:rPr kumimoji="0" lang="en-US" sz="180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Pogorelov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et al (in preparation)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0736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2533B1F1-8CA8-40FC-B917-D35113E95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643" y="621432"/>
            <a:ext cx="4826013" cy="4353827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0473211D-6C52-44B6-A451-6AA7EC148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9698" y="885619"/>
            <a:ext cx="5077578" cy="429224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10929" y="6421529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0585D-CD35-4362-BB26-8284CA8C55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836643" y="5456391"/>
            <a:ext cx="11046110" cy="895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</a:rPr>
              <a:t>At V2 in the VLISM near the HP (until 2019.4), we also found </a:t>
            </a:r>
            <a:r>
              <a:rPr lang="en-US" sz="1600" b="1" dirty="0">
                <a:solidFill>
                  <a:prstClr val="black"/>
                </a:solidFill>
              </a:rPr>
              <a:t>a remarkable correlation between CR rates and fluctuations in B</a:t>
            </a:r>
            <a:r>
              <a:rPr lang="en-US" sz="1600" dirty="0">
                <a:solidFill>
                  <a:prstClr val="black"/>
                </a:solidFill>
              </a:rPr>
              <a:t> suggesting that compressible waves/turbulence may induce the CR oscillations. 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</a:rPr>
              <a:t>The figure shows the normalized CR and B fluctuations from a low-passed signal (left), and the spectrogram (right)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5E33F6-89DA-DF44-A7CA-2C71431DE422}"/>
              </a:ext>
            </a:extLst>
          </p:cNvPr>
          <p:cNvSpPr txBox="1"/>
          <p:nvPr/>
        </p:nvSpPr>
        <p:spPr>
          <a:xfrm>
            <a:off x="3853543" y="562527"/>
            <a:ext cx="20116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ACF71D44-1CB7-45E1-B3A4-2528379E7166}"/>
              </a:ext>
            </a:extLst>
          </p:cNvPr>
          <p:cNvCxnSpPr>
            <a:cxnSpLocks/>
            <a:stCxn id="20" idx="1"/>
          </p:cNvCxnSpPr>
          <p:nvPr/>
        </p:nvCxnSpPr>
        <p:spPr>
          <a:xfrm flipH="1" flipV="1">
            <a:off x="10109612" y="3429000"/>
            <a:ext cx="1120621" cy="5965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AA585343-5FF4-4138-B6B9-5880D408B95A}"/>
              </a:ext>
            </a:extLst>
          </p:cNvPr>
          <p:cNvSpPr txBox="1"/>
          <p:nvPr/>
        </p:nvSpPr>
        <p:spPr>
          <a:xfrm>
            <a:off x="11230233" y="3656217"/>
            <a:ext cx="103472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Pois. Noise</a:t>
            </a:r>
          </a:p>
          <a:p>
            <a:r>
              <a:rPr lang="en-US" sz="1400" dirty="0">
                <a:solidFill>
                  <a:prstClr val="black"/>
                </a:solidFill>
                <a:latin typeface="Arial" charset="0"/>
                <a:cs typeface="Arial" charset="0"/>
              </a:rPr>
              <a:t>estimate</a:t>
            </a:r>
          </a:p>
        </p:txBody>
      </p: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C99734BD-AAF8-4E81-875F-3731796B0DA5}"/>
              </a:ext>
            </a:extLst>
          </p:cNvPr>
          <p:cNvCxnSpPr>
            <a:cxnSpLocks/>
            <a:stCxn id="20" idx="1"/>
          </p:cNvCxnSpPr>
          <p:nvPr/>
        </p:nvCxnSpPr>
        <p:spPr>
          <a:xfrm flipH="1" flipV="1">
            <a:off x="9997857" y="2729220"/>
            <a:ext cx="1232376" cy="12963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72243DE8-E409-4AB9-8D70-7A8D7DE3C02D}"/>
              </a:ext>
            </a:extLst>
          </p:cNvPr>
          <p:cNvSpPr txBox="1">
            <a:spLocks/>
          </p:cNvSpPr>
          <p:nvPr/>
        </p:nvSpPr>
        <p:spPr>
          <a:xfrm>
            <a:off x="641350" y="4763"/>
            <a:ext cx="11550650" cy="7508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V2 electron and proton GCR rates in the VLISM</a:t>
            </a:r>
            <a:endParaRPr lang="it-IT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833C4D92-5E71-4709-9FC4-8F02BFF3B55E}"/>
              </a:ext>
            </a:extLst>
          </p:cNvPr>
          <p:cNvSpPr txBox="1"/>
          <p:nvPr/>
        </p:nvSpPr>
        <p:spPr>
          <a:xfrm>
            <a:off x="4442354" y="4808138"/>
            <a:ext cx="35868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Fraternale, Cummings </a:t>
            </a:r>
            <a:r>
              <a:rPr kumimoji="0" lang="en-US" sz="180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Pogorelov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et al (in preparation)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2095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10929" y="6421529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0585D-CD35-4362-BB26-8284CA8C55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5E33F6-89DA-DF44-A7CA-2C71431DE422}"/>
              </a:ext>
            </a:extLst>
          </p:cNvPr>
          <p:cNvSpPr txBox="1"/>
          <p:nvPr/>
        </p:nvSpPr>
        <p:spPr>
          <a:xfrm>
            <a:off x="3853543" y="562527"/>
            <a:ext cx="20116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A2B8D7DB-BEA6-05E3-C751-C113C9BCDD79}"/>
              </a:ext>
            </a:extLst>
          </p:cNvPr>
          <p:cNvGrpSpPr/>
          <p:nvPr/>
        </p:nvGrpSpPr>
        <p:grpSpPr>
          <a:xfrm>
            <a:off x="2210016" y="147648"/>
            <a:ext cx="7310413" cy="6456443"/>
            <a:chOff x="2189639" y="662816"/>
            <a:chExt cx="5931103" cy="5238258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68818541-AE7A-E408-E3C5-D130E5E7C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43666" y="662816"/>
              <a:ext cx="5822671" cy="1664271"/>
            </a:xfrm>
            <a:prstGeom prst="rect">
              <a:avLst/>
            </a:prstGeom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B86428E7-176A-1AD5-2CE7-36F50E069D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89955" y="2356963"/>
              <a:ext cx="5930785" cy="1674684"/>
            </a:xfrm>
            <a:prstGeom prst="rect">
              <a:avLst/>
            </a:prstGeom>
          </p:spPr>
        </p:pic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9A72D0A9-A621-5E7F-82D9-B037494282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89639" y="4042693"/>
              <a:ext cx="5931103" cy="18583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28149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984" y="4768"/>
            <a:ext cx="11549849" cy="750630"/>
          </a:xfrm>
        </p:spPr>
        <p:txBody>
          <a:bodyPr>
            <a:noAutofit/>
          </a:bodyPr>
          <a:lstStyle/>
          <a:p>
            <a:pPr algn="l"/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Summary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F3230D2-4A8F-41F1-A4B4-27223F2ACF83}"/>
              </a:ext>
            </a:extLst>
          </p:cNvPr>
          <p:cNvSpPr txBox="1"/>
          <p:nvPr/>
        </p:nvSpPr>
        <p:spPr>
          <a:xfrm>
            <a:off x="625242" y="1138260"/>
            <a:ext cx="10728886" cy="478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sz="1700" dirty="0" err="1"/>
              <a:t>Compressible</a:t>
            </a:r>
            <a:r>
              <a:rPr lang="it-IT" sz="1700" dirty="0"/>
              <a:t> ‘</a:t>
            </a:r>
            <a:r>
              <a:rPr lang="it-IT" sz="1700" dirty="0" err="1"/>
              <a:t>Turbulence</a:t>
            </a:r>
            <a:r>
              <a:rPr lang="it-IT" sz="1700" dirty="0"/>
              <a:t>’ </a:t>
            </a:r>
            <a:r>
              <a:rPr lang="it-IT" sz="1700" dirty="0" err="1"/>
              <a:t>observed</a:t>
            </a:r>
            <a:r>
              <a:rPr lang="it-IT" sz="1700" dirty="0"/>
              <a:t> in the VLISM (OHS) by </a:t>
            </a:r>
            <a:r>
              <a:rPr lang="it-IT" sz="1700" dirty="0" err="1"/>
              <a:t>Voyagers</a:t>
            </a:r>
            <a:r>
              <a:rPr lang="it-IT" sz="1700" dirty="0"/>
              <a:t> </a:t>
            </a:r>
            <a:r>
              <a:rPr lang="it-IT" sz="1700" dirty="0" err="1"/>
              <a:t>is</a:t>
            </a:r>
            <a:r>
              <a:rPr lang="it-IT" sz="1700" dirty="0"/>
              <a:t> </a:t>
            </a:r>
            <a:r>
              <a:rPr lang="it-IT" sz="1700" b="1" dirty="0" err="1"/>
              <a:t>forced</a:t>
            </a:r>
            <a:r>
              <a:rPr lang="it-IT" sz="1700" b="1" dirty="0"/>
              <a:t> by the </a:t>
            </a:r>
            <a:r>
              <a:rPr lang="it-IT" sz="1700" b="1" dirty="0" err="1"/>
              <a:t>motion</a:t>
            </a:r>
            <a:r>
              <a:rPr lang="it-IT" sz="1700" b="1" dirty="0"/>
              <a:t> of the HP</a:t>
            </a:r>
            <a:r>
              <a:rPr lang="it-IT" sz="1700" dirty="0"/>
              <a:t>, and </a:t>
            </a:r>
            <a:r>
              <a:rPr lang="it-IT" sz="1700" b="1" dirty="0" err="1"/>
              <a:t>includes</a:t>
            </a:r>
            <a:r>
              <a:rPr lang="it-IT" sz="1700" b="1" dirty="0"/>
              <a:t> </a:t>
            </a:r>
            <a:r>
              <a:rPr lang="it-IT" sz="1700" b="1" dirty="0" err="1"/>
              <a:t>coherent</a:t>
            </a:r>
            <a:r>
              <a:rPr lang="it-IT" sz="1700" b="1" dirty="0"/>
              <a:t> </a:t>
            </a:r>
            <a:r>
              <a:rPr lang="it-IT" sz="1700" b="1" dirty="0" err="1"/>
              <a:t>structures</a:t>
            </a:r>
            <a:r>
              <a:rPr lang="it-IT" sz="1700" b="1" dirty="0"/>
              <a:t> </a:t>
            </a:r>
            <a:r>
              <a:rPr lang="it-IT" sz="1700" dirty="0"/>
              <a:t>e.g. the N-</a:t>
            </a:r>
            <a:r>
              <a:rPr lang="it-IT" sz="1700" dirty="0" err="1"/>
              <a:t>waves</a:t>
            </a:r>
            <a:r>
              <a:rPr lang="it-IT" sz="1700" dirty="0"/>
              <a:t> </a:t>
            </a:r>
            <a:r>
              <a:rPr lang="it-IT" sz="1700" dirty="0" err="1"/>
              <a:t>possibly</a:t>
            </a:r>
            <a:r>
              <a:rPr lang="it-IT" sz="1700" dirty="0"/>
              <a:t> </a:t>
            </a:r>
            <a:r>
              <a:rPr lang="it-IT" sz="1700" dirty="0" err="1"/>
              <a:t>associaced</a:t>
            </a:r>
            <a:r>
              <a:rPr lang="it-IT" sz="1700" dirty="0"/>
              <a:t> with </a:t>
            </a:r>
            <a:r>
              <a:rPr lang="it-IT" sz="1700" dirty="0" err="1"/>
              <a:t>nonlinear</a:t>
            </a:r>
            <a:r>
              <a:rPr lang="it-IT" sz="1700" dirty="0"/>
              <a:t> </a:t>
            </a:r>
            <a:r>
              <a:rPr lang="it-IT" sz="1700" dirty="0" err="1"/>
              <a:t>steepening</a:t>
            </a:r>
            <a:r>
              <a:rPr lang="it-IT" sz="1700" dirty="0"/>
              <a:t> of </a:t>
            </a:r>
            <a:r>
              <a:rPr lang="it-IT" sz="1700" dirty="0" err="1"/>
              <a:t>compressible</a:t>
            </a:r>
            <a:r>
              <a:rPr lang="it-IT" sz="1700" dirty="0"/>
              <a:t> </a:t>
            </a:r>
            <a:r>
              <a:rPr lang="it-IT" sz="1700" dirty="0" err="1"/>
              <a:t>waves</a:t>
            </a:r>
            <a:r>
              <a:rPr lang="it-IT" sz="1700" dirty="0"/>
              <a:t>, and small scale features. The VLISM </a:t>
            </a:r>
            <a:r>
              <a:rPr lang="it-IT" sz="1700" dirty="0" err="1"/>
              <a:t>is</a:t>
            </a:r>
            <a:r>
              <a:rPr lang="it-IT" sz="1700" dirty="0"/>
              <a:t> </a:t>
            </a:r>
            <a:r>
              <a:rPr lang="it-IT" sz="1700" dirty="0" err="1"/>
              <a:t>not</a:t>
            </a:r>
            <a:r>
              <a:rPr lang="it-IT" sz="1700" dirty="0"/>
              <a:t> </a:t>
            </a:r>
            <a:r>
              <a:rPr lang="it-IT" sz="1700" dirty="0" err="1"/>
              <a:t>featureless</a:t>
            </a:r>
            <a:r>
              <a:rPr lang="it-IT" sz="1700" dirty="0"/>
              <a:t> on </a:t>
            </a:r>
            <a:r>
              <a:rPr lang="it-IT" sz="1700" dirty="0" err="1"/>
              <a:t>scales</a:t>
            </a:r>
            <a:r>
              <a:rPr lang="it-IT" sz="1700" dirty="0"/>
              <a:t> </a:t>
            </a:r>
            <a:r>
              <a:rPr lang="it-IT" sz="1700" dirty="0" err="1"/>
              <a:t>below</a:t>
            </a:r>
            <a:r>
              <a:rPr lang="it-IT" sz="1700" dirty="0"/>
              <a:t> the Coulomb </a:t>
            </a:r>
            <a:r>
              <a:rPr lang="it-IT" sz="1700" dirty="0" err="1"/>
              <a:t>collision</a:t>
            </a:r>
            <a:r>
              <a:rPr lang="it-IT" sz="1700" dirty="0"/>
              <a:t> </a:t>
            </a:r>
            <a:r>
              <a:rPr lang="it-IT" sz="1700" dirty="0" err="1"/>
              <a:t>mean</a:t>
            </a:r>
            <a:r>
              <a:rPr lang="it-IT" sz="1700" dirty="0"/>
              <a:t> free </a:t>
            </a:r>
            <a:r>
              <a:rPr lang="it-IT" sz="1700" dirty="0" err="1"/>
              <a:t>path</a:t>
            </a:r>
            <a:r>
              <a:rPr lang="it-IT" sz="1700" dirty="0"/>
              <a:t>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sz="1700" dirty="0" err="1"/>
              <a:t>We</a:t>
            </a:r>
            <a:r>
              <a:rPr lang="it-IT" sz="1700" dirty="0"/>
              <a:t> </a:t>
            </a:r>
            <a:r>
              <a:rPr lang="it-IT" sz="1700" dirty="0" err="1"/>
              <a:t>have</a:t>
            </a:r>
            <a:r>
              <a:rPr lang="it-IT" sz="1700" dirty="0"/>
              <a:t> </a:t>
            </a:r>
            <a:r>
              <a:rPr lang="it-IT" sz="1700" dirty="0" err="1"/>
              <a:t>proposed</a:t>
            </a:r>
            <a:r>
              <a:rPr lang="it-IT" sz="1700" dirty="0"/>
              <a:t> </a:t>
            </a:r>
            <a:r>
              <a:rPr lang="it-IT" sz="1700" dirty="0" err="1"/>
              <a:t>that</a:t>
            </a:r>
            <a:r>
              <a:rPr lang="it-IT" sz="1700" dirty="0"/>
              <a:t> the OHS </a:t>
            </a:r>
            <a:r>
              <a:rPr lang="it-IT" sz="1700" dirty="0" err="1"/>
              <a:t>turbulence</a:t>
            </a:r>
            <a:r>
              <a:rPr lang="it-IT" sz="1700" dirty="0"/>
              <a:t> </a:t>
            </a:r>
            <a:r>
              <a:rPr lang="it-IT" sz="1700" dirty="0" err="1"/>
              <a:t>may</a:t>
            </a:r>
            <a:r>
              <a:rPr lang="it-IT" sz="1700" dirty="0"/>
              <a:t> be </a:t>
            </a:r>
            <a:r>
              <a:rPr lang="it-IT" sz="1700" dirty="0" err="1"/>
              <a:t>described</a:t>
            </a:r>
            <a:r>
              <a:rPr lang="it-IT" sz="1700" dirty="0"/>
              <a:t> by a </a:t>
            </a:r>
            <a:r>
              <a:rPr lang="it-IT" sz="1700" b="1" dirty="0" err="1"/>
              <a:t>coherent</a:t>
            </a:r>
            <a:r>
              <a:rPr lang="it-IT" sz="1700" b="1" dirty="0"/>
              <a:t> </a:t>
            </a:r>
            <a:r>
              <a:rPr lang="it-IT" sz="1700" b="1" dirty="0" err="1"/>
              <a:t>cascade</a:t>
            </a:r>
            <a:r>
              <a:rPr lang="it-IT" sz="1700" b="1" dirty="0"/>
              <a:t> scenario </a:t>
            </a:r>
            <a:r>
              <a:rPr lang="it-IT" sz="1700" dirty="0"/>
              <a:t>with k</a:t>
            </a:r>
            <a:r>
              <a:rPr lang="it-IT" sz="1700" baseline="-25000" dirty="0">
                <a:sym typeface="Mathematica1" panose="05000502060100000001" pitchFamily="2" charset="2"/>
              </a:rPr>
              <a:t></a:t>
            </a:r>
            <a:r>
              <a:rPr lang="it-IT" sz="1700" baseline="30000" dirty="0"/>
              <a:t>-2</a:t>
            </a:r>
            <a:r>
              <a:rPr lang="it-IT" sz="1700" dirty="0"/>
              <a:t> </a:t>
            </a:r>
            <a:r>
              <a:rPr lang="it-IT" sz="1700" dirty="0" err="1"/>
              <a:t>spectral</a:t>
            </a:r>
            <a:r>
              <a:rPr lang="it-IT" sz="1700" dirty="0"/>
              <a:t> </a:t>
            </a:r>
            <a:r>
              <a:rPr lang="it-IT" sz="1700" dirty="0" err="1"/>
              <a:t>slope</a:t>
            </a:r>
            <a:r>
              <a:rPr lang="it-IT" sz="1700" dirty="0"/>
              <a:t>. The </a:t>
            </a:r>
            <a:r>
              <a:rPr lang="it-IT" sz="1700" dirty="0" err="1"/>
              <a:t>possibility</a:t>
            </a:r>
            <a:r>
              <a:rPr lang="it-IT" sz="1700" dirty="0"/>
              <a:t> for </a:t>
            </a:r>
            <a:r>
              <a:rPr lang="it-IT" sz="1700" dirty="0" err="1"/>
              <a:t>weak</a:t>
            </a:r>
            <a:r>
              <a:rPr lang="it-IT" sz="1700" dirty="0"/>
              <a:t> (</a:t>
            </a:r>
            <a:r>
              <a:rPr lang="it-IT" sz="1700" dirty="0" err="1"/>
              <a:t>wave</a:t>
            </a:r>
            <a:r>
              <a:rPr lang="it-IT" sz="1700" dirty="0"/>
              <a:t>) </a:t>
            </a:r>
            <a:r>
              <a:rPr lang="it-IT" sz="1700" dirty="0" err="1"/>
              <a:t>turbulence</a:t>
            </a:r>
            <a:r>
              <a:rPr lang="it-IT" sz="1700" dirty="0"/>
              <a:t> </a:t>
            </a:r>
            <a:r>
              <a:rPr lang="it-IT" sz="1700" dirty="0" err="1"/>
              <a:t>cascade</a:t>
            </a:r>
            <a:r>
              <a:rPr lang="it-IT" sz="1700" dirty="0"/>
              <a:t> </a:t>
            </a:r>
            <a:r>
              <a:rPr lang="it-IT" sz="1700" dirty="0" err="1"/>
              <a:t>should</a:t>
            </a:r>
            <a:r>
              <a:rPr lang="it-IT" sz="1700" dirty="0"/>
              <a:t> </a:t>
            </a:r>
            <a:r>
              <a:rPr lang="it-IT" sz="1700" dirty="0" err="1"/>
              <a:t>also</a:t>
            </a:r>
            <a:r>
              <a:rPr lang="it-IT" sz="1700" dirty="0"/>
              <a:t> be </a:t>
            </a:r>
            <a:r>
              <a:rPr lang="it-IT" sz="1700" dirty="0" err="1"/>
              <a:t>considered</a:t>
            </a:r>
            <a:r>
              <a:rPr lang="it-IT" sz="1700" dirty="0"/>
              <a:t>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sz="1700" b="1" dirty="0" err="1"/>
              <a:t>Magnetic</a:t>
            </a:r>
            <a:r>
              <a:rPr lang="it-IT" sz="1700" b="1" dirty="0"/>
              <a:t> </a:t>
            </a:r>
            <a:r>
              <a:rPr lang="it-IT" sz="1700" b="1" dirty="0" err="1"/>
              <a:t>turbulence</a:t>
            </a:r>
            <a:r>
              <a:rPr lang="it-IT" sz="1700" b="1" dirty="0"/>
              <a:t> </a:t>
            </a:r>
            <a:r>
              <a:rPr lang="it-IT" sz="1700" b="1" dirty="0" err="1"/>
              <a:t>at</a:t>
            </a:r>
            <a:r>
              <a:rPr lang="it-IT" sz="1700" b="1" dirty="0"/>
              <a:t> Voyager 2 shows </a:t>
            </a:r>
            <a:r>
              <a:rPr lang="it-IT" sz="1700" b="1" dirty="0" err="1"/>
              <a:t>significant</a:t>
            </a:r>
            <a:r>
              <a:rPr lang="it-IT" sz="1700" b="1" dirty="0"/>
              <a:t> </a:t>
            </a:r>
            <a:r>
              <a:rPr lang="it-IT" sz="1700" b="1" dirty="0" err="1"/>
              <a:t>differences</a:t>
            </a:r>
            <a:r>
              <a:rPr lang="it-IT" sz="1700" dirty="0"/>
              <a:t> from </a:t>
            </a:r>
            <a:r>
              <a:rPr lang="it-IT" sz="1700" dirty="0" err="1"/>
              <a:t>that</a:t>
            </a:r>
            <a:r>
              <a:rPr lang="it-IT" sz="1700" dirty="0"/>
              <a:t> </a:t>
            </a:r>
            <a:r>
              <a:rPr lang="it-IT" sz="1700" dirty="0" err="1"/>
              <a:t>at</a:t>
            </a:r>
            <a:r>
              <a:rPr lang="it-IT" sz="1700" dirty="0"/>
              <a:t> V1. In </a:t>
            </a:r>
            <a:r>
              <a:rPr lang="it-IT" sz="1700" dirty="0" err="1"/>
              <a:t>particular</a:t>
            </a:r>
            <a:r>
              <a:rPr lang="it-IT" sz="1700" dirty="0"/>
              <a:t>, a </a:t>
            </a:r>
            <a:r>
              <a:rPr lang="it-IT" sz="1700" dirty="0" err="1"/>
              <a:t>bulge</a:t>
            </a:r>
            <a:r>
              <a:rPr lang="it-IT" sz="1700" dirty="0"/>
              <a:t> of energy </a:t>
            </a:r>
            <a:r>
              <a:rPr lang="it-IT" sz="1700" dirty="0" err="1"/>
              <a:t>is</a:t>
            </a:r>
            <a:r>
              <a:rPr lang="it-IT" sz="1700" dirty="0"/>
              <a:t> </a:t>
            </a:r>
            <a:r>
              <a:rPr lang="it-IT" sz="1700" dirty="0" err="1"/>
              <a:t>seen</a:t>
            </a:r>
            <a:r>
              <a:rPr lang="it-IT" sz="1700" dirty="0"/>
              <a:t> </a:t>
            </a:r>
            <a:r>
              <a:rPr lang="it-IT" sz="1700" dirty="0" err="1"/>
              <a:t>at</a:t>
            </a:r>
            <a:r>
              <a:rPr lang="it-IT" sz="1700" dirty="0"/>
              <a:t> intermediate frequencies (10</a:t>
            </a:r>
            <a:r>
              <a:rPr lang="it-IT" sz="1700" baseline="30000" dirty="0"/>
              <a:t>-6</a:t>
            </a:r>
            <a:r>
              <a:rPr lang="it-IT" sz="1700" dirty="0"/>
              <a:t> – 10</a:t>
            </a:r>
            <a:r>
              <a:rPr lang="it-IT" sz="1700" baseline="30000" dirty="0"/>
              <a:t>-5</a:t>
            </a:r>
            <a:r>
              <a:rPr lang="it-IT" sz="1700" dirty="0"/>
              <a:t> Hz) due to </a:t>
            </a:r>
            <a:r>
              <a:rPr lang="it-IT" sz="1700" dirty="0" err="1"/>
              <a:t>enhanced</a:t>
            </a:r>
            <a:r>
              <a:rPr lang="it-IT" sz="1700" dirty="0"/>
              <a:t> </a:t>
            </a:r>
            <a:r>
              <a:rPr lang="it-IT" sz="1700" dirty="0" err="1"/>
              <a:t>fluctuations</a:t>
            </a:r>
            <a:r>
              <a:rPr lang="it-IT" sz="1700" dirty="0"/>
              <a:t> of </a:t>
            </a:r>
            <a:r>
              <a:rPr lang="it-IT" sz="1700" dirty="0" err="1"/>
              <a:t>unclear</a:t>
            </a:r>
            <a:r>
              <a:rPr lang="it-IT" sz="1700" dirty="0"/>
              <a:t> nature. </a:t>
            </a:r>
            <a:r>
              <a:rPr lang="it-IT" sz="1700" dirty="0" err="1"/>
              <a:t>They</a:t>
            </a:r>
            <a:r>
              <a:rPr lang="it-IT" sz="1700" dirty="0"/>
              <a:t> </a:t>
            </a:r>
            <a:r>
              <a:rPr lang="it-IT" sz="1700" dirty="0" err="1"/>
              <a:t>should</a:t>
            </a:r>
            <a:r>
              <a:rPr lang="it-IT" sz="1700" dirty="0"/>
              <a:t> be </a:t>
            </a:r>
            <a:r>
              <a:rPr lang="it-IT" sz="1700" dirty="0" err="1"/>
              <a:t>interpreted</a:t>
            </a:r>
            <a:r>
              <a:rPr lang="it-IT" sz="1700" dirty="0"/>
              <a:t> </a:t>
            </a:r>
            <a:r>
              <a:rPr lang="it-IT" sz="1700" dirty="0" err="1"/>
              <a:t>cautiously</a:t>
            </a:r>
            <a:r>
              <a:rPr lang="it-IT" sz="1700" dirty="0"/>
              <a:t> to </a:t>
            </a:r>
            <a:r>
              <a:rPr lang="it-IT" sz="1700" dirty="0" err="1"/>
              <a:t>exclude</a:t>
            </a:r>
            <a:r>
              <a:rPr lang="it-IT" sz="1700" dirty="0"/>
              <a:t> </a:t>
            </a:r>
            <a:r>
              <a:rPr lang="it-IT" sz="1700" dirty="0" err="1"/>
              <a:t>instrumental</a:t>
            </a:r>
            <a:r>
              <a:rPr lang="it-IT" sz="1700" dirty="0"/>
              <a:t> </a:t>
            </a:r>
            <a:r>
              <a:rPr lang="it-IT" sz="1700" dirty="0" err="1"/>
              <a:t>interferences</a:t>
            </a:r>
            <a:r>
              <a:rPr lang="it-IT" sz="1700" dirty="0"/>
              <a:t> or </a:t>
            </a:r>
            <a:r>
              <a:rPr lang="it-IT" sz="1700" dirty="0" err="1"/>
              <a:t>other</a:t>
            </a:r>
            <a:r>
              <a:rPr lang="it-IT" sz="1700" dirty="0"/>
              <a:t> </a:t>
            </a:r>
            <a:r>
              <a:rPr lang="it-IT" sz="1700" dirty="0" err="1"/>
              <a:t>artifacts</a:t>
            </a:r>
            <a:r>
              <a:rPr lang="it-IT" sz="1700" dirty="0"/>
              <a:t>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sz="1700" b="1" i="1" dirty="0"/>
              <a:t>Voyager</a:t>
            </a:r>
            <a:r>
              <a:rPr lang="it-IT" sz="1700" b="1" dirty="0"/>
              <a:t>/CRS </a:t>
            </a:r>
            <a:r>
              <a:rPr lang="it-IT" sz="1700" b="1" dirty="0" err="1"/>
              <a:t>obesrves</a:t>
            </a:r>
            <a:r>
              <a:rPr lang="it-IT" sz="1700" b="1" dirty="0"/>
              <a:t> quasi-</a:t>
            </a:r>
            <a:r>
              <a:rPr lang="it-IT" sz="1700" b="1" dirty="0" err="1"/>
              <a:t>periodic</a:t>
            </a:r>
            <a:r>
              <a:rPr lang="it-IT" sz="1700" b="1" dirty="0"/>
              <a:t> </a:t>
            </a:r>
            <a:r>
              <a:rPr lang="it-IT" sz="1700" b="1" dirty="0" err="1"/>
              <a:t>oscillations</a:t>
            </a:r>
            <a:r>
              <a:rPr lang="it-IT" sz="1700" b="1" dirty="0"/>
              <a:t> </a:t>
            </a:r>
            <a:r>
              <a:rPr lang="it-IT" sz="1700" dirty="0"/>
              <a:t>of electron and </a:t>
            </a:r>
            <a:r>
              <a:rPr lang="it-IT" sz="1700" dirty="0" err="1"/>
              <a:t>proton</a:t>
            </a:r>
            <a:r>
              <a:rPr lang="it-IT" sz="1700" dirty="0"/>
              <a:t> GCR </a:t>
            </a:r>
            <a:r>
              <a:rPr lang="it-IT" sz="1700" dirty="0" err="1"/>
              <a:t>count</a:t>
            </a:r>
            <a:r>
              <a:rPr lang="it-IT" sz="1700" dirty="0"/>
              <a:t> rates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sz="1700" b="1" dirty="0" err="1"/>
              <a:t>We</a:t>
            </a:r>
            <a:r>
              <a:rPr lang="it-IT" sz="1700" b="1" dirty="0"/>
              <a:t> </a:t>
            </a:r>
            <a:r>
              <a:rPr lang="it-IT" sz="1700" b="1" dirty="0" err="1"/>
              <a:t>found</a:t>
            </a:r>
            <a:r>
              <a:rPr lang="it-IT" sz="1700" b="1" dirty="0"/>
              <a:t> a </a:t>
            </a:r>
            <a:r>
              <a:rPr lang="it-IT" sz="1700" b="1" dirty="0" err="1"/>
              <a:t>spectral</a:t>
            </a:r>
            <a:r>
              <a:rPr lang="it-IT" sz="1700" b="1" dirty="0"/>
              <a:t> </a:t>
            </a:r>
            <a:r>
              <a:rPr lang="it-IT" sz="1700" b="1" dirty="0" err="1"/>
              <a:t>coherence</a:t>
            </a:r>
            <a:r>
              <a:rPr lang="it-IT" sz="1700" b="1" dirty="0"/>
              <a:t> and </a:t>
            </a:r>
            <a:r>
              <a:rPr lang="it-IT" sz="1700" b="1" dirty="0" err="1"/>
              <a:t>occasional</a:t>
            </a:r>
            <a:r>
              <a:rPr lang="it-IT" sz="1700" b="1" dirty="0"/>
              <a:t> </a:t>
            </a:r>
            <a:r>
              <a:rPr lang="it-IT" sz="1700" b="1" dirty="0" err="1"/>
              <a:t>direct</a:t>
            </a:r>
            <a:r>
              <a:rPr lang="it-IT" sz="1700" b="1" dirty="0"/>
              <a:t> </a:t>
            </a:r>
            <a:r>
              <a:rPr lang="it-IT" sz="1700" b="1" dirty="0" err="1"/>
              <a:t>correlations</a:t>
            </a:r>
            <a:r>
              <a:rPr lang="it-IT" sz="1700" b="1" dirty="0"/>
              <a:t> </a:t>
            </a:r>
            <a:r>
              <a:rPr lang="it-IT" sz="1700" dirty="0"/>
              <a:t>(in the </a:t>
            </a:r>
            <a:r>
              <a:rPr lang="it-IT" sz="1700" dirty="0" err="1"/>
              <a:t>temporal</a:t>
            </a:r>
            <a:r>
              <a:rPr lang="it-IT" sz="1700" dirty="0"/>
              <a:t> frame), of the </a:t>
            </a:r>
            <a:r>
              <a:rPr lang="it-IT" sz="1700" dirty="0" err="1"/>
              <a:t>proton</a:t>
            </a:r>
            <a:r>
              <a:rPr lang="it-IT" sz="1700" dirty="0"/>
              <a:t> GCR rates (HET/Guard, </a:t>
            </a:r>
            <a:r>
              <a:rPr lang="it-IT" sz="1700" dirty="0" err="1"/>
              <a:t>dominated</a:t>
            </a:r>
            <a:r>
              <a:rPr lang="it-IT" sz="1700" dirty="0"/>
              <a:t> by &gt;20 MeV </a:t>
            </a:r>
            <a:r>
              <a:rPr lang="it-IT" sz="1700" dirty="0" err="1"/>
              <a:t>protons</a:t>
            </a:r>
            <a:r>
              <a:rPr lang="it-IT" sz="1700" dirty="0"/>
              <a:t>) electron GCR rates (&gt;3 MeV) </a:t>
            </a:r>
            <a:r>
              <a:rPr lang="it-IT" sz="1700" dirty="0" err="1"/>
              <a:t>observed</a:t>
            </a:r>
            <a:r>
              <a:rPr lang="it-IT" sz="1700" dirty="0"/>
              <a:t> by CRS.  </a:t>
            </a:r>
            <a:r>
              <a:rPr lang="it-IT" sz="1700" dirty="0" err="1"/>
              <a:t>This</a:t>
            </a:r>
            <a:r>
              <a:rPr lang="it-IT" sz="1700" dirty="0"/>
              <a:t> </a:t>
            </a:r>
            <a:r>
              <a:rPr lang="it-IT" sz="1700" dirty="0" err="1"/>
              <a:t>may</a:t>
            </a:r>
            <a:r>
              <a:rPr lang="it-IT" sz="1700" dirty="0"/>
              <a:t> indicate the </a:t>
            </a:r>
            <a:r>
              <a:rPr lang="it-IT" sz="1700" dirty="0" err="1"/>
              <a:t>physical</a:t>
            </a:r>
            <a:r>
              <a:rPr lang="it-IT" sz="1700" dirty="0"/>
              <a:t> nature of  electron and </a:t>
            </a:r>
            <a:r>
              <a:rPr lang="it-IT" sz="1700" dirty="0" err="1"/>
              <a:t>proton</a:t>
            </a:r>
            <a:r>
              <a:rPr lang="it-IT" sz="1700" dirty="0"/>
              <a:t> GCR </a:t>
            </a:r>
            <a:r>
              <a:rPr lang="it-IT" sz="1700" dirty="0" err="1"/>
              <a:t>fluctuations</a:t>
            </a:r>
            <a:r>
              <a:rPr lang="it-IT" sz="1700" dirty="0"/>
              <a:t> </a:t>
            </a:r>
            <a:r>
              <a:rPr lang="it-IT" sz="1700" dirty="0" err="1"/>
              <a:t>associated</a:t>
            </a:r>
            <a:r>
              <a:rPr lang="it-IT" sz="1700" dirty="0"/>
              <a:t> with </a:t>
            </a:r>
            <a:r>
              <a:rPr lang="it-IT" sz="1700" dirty="0" err="1"/>
              <a:t>compressible</a:t>
            </a:r>
            <a:r>
              <a:rPr lang="it-IT" sz="1700" dirty="0"/>
              <a:t> </a:t>
            </a:r>
            <a:r>
              <a:rPr lang="it-IT" sz="1700" dirty="0" err="1"/>
              <a:t>turbulence</a:t>
            </a:r>
            <a:r>
              <a:rPr lang="it-IT" sz="1700" dirty="0"/>
              <a:t>.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sz="1700" b="1" dirty="0" err="1"/>
              <a:t>Further</a:t>
            </a:r>
            <a:r>
              <a:rPr lang="it-IT" sz="1700" b="1" dirty="0"/>
              <a:t>, </a:t>
            </a:r>
            <a:r>
              <a:rPr lang="it-IT" sz="1700" b="1" dirty="0" err="1"/>
              <a:t>spectral</a:t>
            </a:r>
            <a:r>
              <a:rPr lang="it-IT" sz="1700" b="1" dirty="0"/>
              <a:t> </a:t>
            </a:r>
            <a:r>
              <a:rPr lang="it-IT" sz="1700" b="1" dirty="0" err="1"/>
              <a:t>coherence</a:t>
            </a:r>
            <a:r>
              <a:rPr lang="it-IT" sz="1700" b="1" dirty="0"/>
              <a:t> </a:t>
            </a:r>
            <a:r>
              <a:rPr lang="it-IT" sz="1700" b="1" dirty="0" err="1"/>
              <a:t>is</a:t>
            </a:r>
            <a:r>
              <a:rPr lang="it-IT" sz="1700" b="1" dirty="0"/>
              <a:t> </a:t>
            </a:r>
            <a:r>
              <a:rPr lang="it-IT" sz="1700" b="1" dirty="0" err="1"/>
              <a:t>found</a:t>
            </a:r>
            <a:r>
              <a:rPr lang="it-IT" sz="1700" b="1" dirty="0"/>
              <a:t> </a:t>
            </a:r>
            <a:r>
              <a:rPr lang="it-IT" sz="1700" b="1" dirty="0" err="1"/>
              <a:t>between</a:t>
            </a:r>
            <a:r>
              <a:rPr lang="it-IT" sz="1700" b="1" dirty="0"/>
              <a:t> GCR rates and </a:t>
            </a:r>
            <a:r>
              <a:rPr lang="it-IT" sz="1700" b="1" dirty="0" err="1"/>
              <a:t>fluctuations</a:t>
            </a:r>
            <a:r>
              <a:rPr lang="it-IT" sz="1700" b="1" dirty="0"/>
              <a:t> in B</a:t>
            </a:r>
            <a:r>
              <a:rPr lang="it-IT" sz="1700" dirty="0"/>
              <a:t> in </a:t>
            </a:r>
            <a:r>
              <a:rPr lang="it-IT" sz="1700" dirty="0" err="1"/>
              <a:t>different</a:t>
            </a:r>
            <a:r>
              <a:rPr lang="it-IT" sz="1700" dirty="0"/>
              <a:t> </a:t>
            </a:r>
            <a:r>
              <a:rPr lang="it-IT" sz="1700" dirty="0" err="1"/>
              <a:t>intervals</a:t>
            </a:r>
            <a:r>
              <a:rPr lang="it-IT" sz="1700" dirty="0"/>
              <a:t>,  in </a:t>
            </a:r>
            <a:r>
              <a:rPr lang="it-IT" sz="1700" dirty="0" err="1"/>
              <a:t>particular</a:t>
            </a:r>
            <a:r>
              <a:rPr lang="it-IT" sz="1700" dirty="0"/>
              <a:t> close to the HP.  The B-GCR </a:t>
            </a:r>
            <a:r>
              <a:rPr lang="it-IT" sz="1700" dirty="0" err="1"/>
              <a:t>direct</a:t>
            </a:r>
            <a:r>
              <a:rPr lang="it-IT" sz="1700" dirty="0"/>
              <a:t> </a:t>
            </a:r>
            <a:r>
              <a:rPr lang="it-IT" sz="1700" dirty="0" err="1"/>
              <a:t>correlation</a:t>
            </a:r>
            <a:r>
              <a:rPr lang="it-IT" sz="1700" dirty="0"/>
              <a:t> </a:t>
            </a:r>
            <a:r>
              <a:rPr lang="it-IT" sz="1700" dirty="0" err="1"/>
              <a:t>is</a:t>
            </a:r>
            <a:r>
              <a:rPr lang="it-IT" sz="1700" dirty="0"/>
              <a:t> </a:t>
            </a:r>
            <a:r>
              <a:rPr lang="it-IT" sz="1700" dirty="0" err="1"/>
              <a:t>not</a:t>
            </a:r>
            <a:r>
              <a:rPr lang="it-IT" sz="1700" dirty="0"/>
              <a:t> </a:t>
            </a:r>
            <a:r>
              <a:rPr lang="it-IT" sz="1700" dirty="0" err="1"/>
              <a:t>observed</a:t>
            </a:r>
            <a:r>
              <a:rPr lang="it-IT" sz="1700" dirty="0"/>
              <a:t> </a:t>
            </a:r>
            <a:r>
              <a:rPr lang="it-IT" sz="1700" dirty="0" err="1"/>
              <a:t>at</a:t>
            </a:r>
            <a:r>
              <a:rPr lang="it-IT" sz="1700" dirty="0"/>
              <a:t> large </a:t>
            </a:r>
            <a:r>
              <a:rPr lang="it-IT" sz="1700" dirty="0" err="1"/>
              <a:t>distances</a:t>
            </a:r>
            <a:r>
              <a:rPr lang="it-IT" sz="1700" dirty="0"/>
              <a:t> from the HP, </a:t>
            </a:r>
            <a:r>
              <a:rPr lang="it-IT" sz="1700" dirty="0" err="1"/>
              <a:t>but</a:t>
            </a:r>
            <a:r>
              <a:rPr lang="it-IT" sz="1700" dirty="0"/>
              <a:t> the </a:t>
            </a:r>
            <a:r>
              <a:rPr lang="it-IT" sz="1700" dirty="0" err="1"/>
              <a:t>spectral</a:t>
            </a:r>
            <a:r>
              <a:rPr lang="it-IT" sz="1700" dirty="0"/>
              <a:t> </a:t>
            </a:r>
            <a:r>
              <a:rPr lang="it-IT" sz="1700" dirty="0" err="1"/>
              <a:t>coherence</a:t>
            </a:r>
            <a:r>
              <a:rPr lang="it-IT" sz="1700" dirty="0"/>
              <a:t> </a:t>
            </a:r>
            <a:r>
              <a:rPr lang="it-IT" sz="1700" dirty="0" err="1"/>
              <a:t>persists</a:t>
            </a:r>
            <a:r>
              <a:rPr lang="it-IT" sz="1700" dirty="0"/>
              <a:t> in </a:t>
            </a:r>
            <a:r>
              <a:rPr lang="it-IT" sz="1700" dirty="0" err="1"/>
              <a:t>recent</a:t>
            </a:r>
            <a:r>
              <a:rPr lang="it-IT" sz="1700" dirty="0"/>
              <a:t> data.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FCE007AD-DE12-4632-9718-E706A5A9A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79D5E-1CC6-4FDF-BAAE-4871637B60D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995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6C70367-700B-4714-B86C-A1F26EA66A8F}"/>
              </a:ext>
            </a:extLst>
          </p:cNvPr>
          <p:cNvSpPr txBox="1">
            <a:spLocks/>
          </p:cNvSpPr>
          <p:nvPr/>
        </p:nvSpPr>
        <p:spPr>
          <a:xfrm>
            <a:off x="641350" y="4763"/>
            <a:ext cx="11550650" cy="7508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Introduction: turbulence of the LISM and VLISM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893E918F-D7F0-4264-BC16-41B96A833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23" y="760430"/>
            <a:ext cx="3630354" cy="5170723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BA6CFFFC-1BEF-4834-9520-89DA198524D6}"/>
              </a:ext>
            </a:extLst>
          </p:cNvPr>
          <p:cNvSpPr txBox="1"/>
          <p:nvPr/>
        </p:nvSpPr>
        <p:spPr>
          <a:xfrm>
            <a:off x="1256507" y="5931153"/>
            <a:ext cx="301457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+mj-lt"/>
              </a:rPr>
              <a:t>Armstrong et al. (1995)</a:t>
            </a:r>
            <a:endParaRPr lang="en-US" sz="1600" dirty="0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3BBD9EB2-EAFA-4F89-8628-B76449D3A587}"/>
              </a:ext>
            </a:extLst>
          </p:cNvPr>
          <p:cNvSpPr txBox="1"/>
          <p:nvPr/>
        </p:nvSpPr>
        <p:spPr>
          <a:xfrm>
            <a:off x="4375862" y="822202"/>
            <a:ext cx="74506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>
                <a:latin typeface="+mj-lt"/>
              </a:rPr>
              <a:t>The ISM has been long recognized to be turbulent on scales up to  1000 pc (</a:t>
            </a:r>
            <a:r>
              <a:rPr lang="en-US" sz="1800" b="1" i="0" u="none" strike="noStrike" baseline="0" dirty="0">
                <a:latin typeface="+mj-lt"/>
              </a:rPr>
              <a:t>Lee and </a:t>
            </a:r>
            <a:r>
              <a:rPr lang="en-US" sz="1800" b="1" i="0" u="none" strike="noStrike" baseline="0" dirty="0" err="1">
                <a:latin typeface="+mj-lt"/>
              </a:rPr>
              <a:t>Jokipii</a:t>
            </a:r>
            <a:r>
              <a:rPr lang="en-US" sz="1800" b="1" i="0" u="none" strike="noStrike" baseline="0" dirty="0">
                <a:latin typeface="+mj-lt"/>
              </a:rPr>
              <a:t>, 1976; Armstrong et al., 1981</a:t>
            </a:r>
            <a:r>
              <a:rPr lang="en-US" sz="1800" b="0" i="0" u="none" strike="noStrike" baseline="0" dirty="0">
                <a:latin typeface="+mj-lt"/>
              </a:rPr>
              <a:t>)</a:t>
            </a:r>
            <a:endParaRPr lang="en-US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35D59B22-E45C-4F76-9D3B-D44DECB60726}"/>
                  </a:ext>
                </a:extLst>
              </p:cNvPr>
              <p:cNvSpPr txBox="1"/>
              <p:nvPr/>
            </p:nvSpPr>
            <p:spPr>
              <a:xfrm>
                <a:off x="4375862" y="1539430"/>
                <a:ext cx="7450603" cy="24238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dirty="0">
                    <a:solidFill>
                      <a:schemeClr val="tx1"/>
                    </a:solidFill>
                    <a:latin typeface="+mj-lt"/>
                  </a:rPr>
                  <a:t>A </a:t>
                </a:r>
                <a:r>
                  <a:rPr lang="en-US" b="1" dirty="0">
                    <a:solidFill>
                      <a:srgbClr val="00B050"/>
                    </a:solidFill>
                    <a:latin typeface="+mj-lt"/>
                  </a:rPr>
                  <a:t>signature of ISM turbulence</a:t>
                </a:r>
                <a:r>
                  <a:rPr lang="en-US" dirty="0">
                    <a:solidFill>
                      <a:srgbClr val="00B050"/>
                    </a:solidFill>
                    <a:latin typeface="+mj-lt"/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  <a:latin typeface="+mj-lt"/>
                  </a:rPr>
                  <a:t>is the impressive power-law spectrum of density fluctuations (“</a:t>
                </a:r>
                <a:r>
                  <a:rPr lang="en-US" i="1" dirty="0">
                    <a:solidFill>
                      <a:schemeClr val="tx1"/>
                    </a:solidFill>
                    <a:latin typeface="+mj-lt"/>
                  </a:rPr>
                  <a:t>The Big Power Law</a:t>
                </a:r>
                <a:r>
                  <a:rPr lang="en-US" dirty="0">
                    <a:solidFill>
                      <a:schemeClr val="tx1"/>
                    </a:solidFill>
                    <a:latin typeface="+mj-lt"/>
                  </a:rPr>
                  <a:t>") obtained by </a:t>
                </a:r>
                <a:r>
                  <a:rPr lang="en-US" b="1" dirty="0">
                    <a:solidFill>
                      <a:schemeClr val="tx1"/>
                    </a:solidFill>
                    <a:latin typeface="+mj-lt"/>
                  </a:rPr>
                  <a:t>Armstrong et al. (1995)</a:t>
                </a:r>
                <a:r>
                  <a:rPr lang="en-US" dirty="0">
                    <a:solidFill>
                      <a:schemeClr val="tx1"/>
                    </a:solidFill>
                    <a:latin typeface="+mj-lt"/>
                  </a:rPr>
                  <a:t> and extended later by </a:t>
                </a:r>
                <a:r>
                  <a:rPr lang="en-US" b="1" dirty="0" err="1">
                    <a:solidFill>
                      <a:schemeClr val="tx1"/>
                    </a:solidFill>
                    <a:latin typeface="+mj-lt"/>
                  </a:rPr>
                  <a:t>Chepurnov</a:t>
                </a:r>
                <a:r>
                  <a:rPr lang="en-US" b="1" dirty="0">
                    <a:solidFill>
                      <a:schemeClr val="tx1"/>
                    </a:solidFill>
                    <a:latin typeface="+mj-lt"/>
                  </a:rPr>
                  <a:t> &amp; </a:t>
                </a:r>
                <a:r>
                  <a:rPr lang="en-US" b="1" dirty="0" err="1">
                    <a:solidFill>
                      <a:schemeClr val="tx1"/>
                    </a:solidFill>
                    <a:latin typeface="+mj-lt"/>
                  </a:rPr>
                  <a:t>Lazarian</a:t>
                </a:r>
                <a:r>
                  <a:rPr lang="en-US" b="1" dirty="0">
                    <a:solidFill>
                      <a:schemeClr val="tx1"/>
                    </a:solidFill>
                    <a:latin typeface="+mj-lt"/>
                  </a:rPr>
                  <a:t> (2010) </a:t>
                </a:r>
              </a:p>
              <a:p>
                <a:pPr algn="l"/>
                <a:r>
                  <a:rPr lang="en-US" b="1" dirty="0">
                    <a:solidFill>
                      <a:srgbClr val="00B050"/>
                    </a:solidFill>
                    <a:latin typeface="+mj-lt"/>
                  </a:rPr>
                  <a:t>New data near stellar bow shocks:  </a:t>
                </a:r>
                <a:r>
                  <a:rPr lang="en-US" b="1" dirty="0" err="1">
                    <a:solidFill>
                      <a:schemeClr val="tx1"/>
                    </a:solidFill>
                    <a:latin typeface="+mj-lt"/>
                  </a:rPr>
                  <a:t>Ocker</a:t>
                </a:r>
                <a:r>
                  <a:rPr lang="en-US" b="1" dirty="0">
                    <a:solidFill>
                      <a:schemeClr val="tx1"/>
                    </a:solidFill>
                    <a:latin typeface="+mj-lt"/>
                  </a:rPr>
                  <a:t> et al. (2021)</a:t>
                </a:r>
              </a:p>
              <a:p>
                <a:pPr algn="l"/>
                <a:r>
                  <a:rPr lang="en-US" b="1" dirty="0">
                    <a:solidFill>
                      <a:srgbClr val="00B050"/>
                    </a:solidFill>
                    <a:latin typeface="+mj-lt"/>
                  </a:rPr>
                  <a:t>LISM inhomogeneities: </a:t>
                </a:r>
                <a:r>
                  <a:rPr lang="en-US" b="1" dirty="0" err="1">
                    <a:solidFill>
                      <a:schemeClr val="tx1"/>
                    </a:solidFill>
                    <a:latin typeface="+mj-lt"/>
                  </a:rPr>
                  <a:t>Linsky</a:t>
                </a:r>
                <a:r>
                  <a:rPr lang="en-US" b="1" dirty="0">
                    <a:solidFill>
                      <a:schemeClr val="tx1"/>
                    </a:solidFill>
                    <a:latin typeface="+mj-lt"/>
                  </a:rPr>
                  <a:t> et al. (2022) ISSI/SSR</a:t>
                </a:r>
              </a:p>
              <a:p>
                <a:pPr algn="l"/>
                <a:r>
                  <a:rPr lang="en-US" dirty="0">
                    <a:solidFill>
                      <a:schemeClr val="tx1"/>
                    </a:solidFill>
                    <a:latin typeface="+mj-lt"/>
                  </a:rPr>
                  <a:t>The SDF index,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𝛽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+2∈[−4,−</m:t>
                    </m:r>
                    <m:f>
                      <m:fPr>
                        <m:ctrlPr>
                          <a:rPr lang="it-IT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+mj-lt"/>
                  </a:rPr>
                  <a:t>, is consistent with the presence of Kolmogorov-like turbulence on scales from 10</a:t>
                </a:r>
                <a:r>
                  <a:rPr lang="en-US" baseline="30000" dirty="0">
                    <a:solidFill>
                      <a:schemeClr val="tx1"/>
                    </a:solidFill>
                    <a:latin typeface="+mj-lt"/>
                  </a:rPr>
                  <a:t>6</a:t>
                </a:r>
                <a:r>
                  <a:rPr lang="en-US" dirty="0">
                    <a:solidFill>
                      <a:schemeClr val="tx1"/>
                    </a:solidFill>
                    <a:latin typeface="+mj-lt"/>
                  </a:rPr>
                  <a:t> m to 10</a:t>
                </a:r>
                <a:r>
                  <a:rPr lang="en-US" baseline="30000" dirty="0">
                    <a:solidFill>
                      <a:schemeClr val="tx1"/>
                    </a:solidFill>
                    <a:latin typeface="+mj-lt"/>
                  </a:rPr>
                  <a:t>18</a:t>
                </a:r>
                <a:r>
                  <a:rPr lang="en-US" dirty="0">
                    <a:solidFill>
                      <a:schemeClr val="tx1"/>
                    </a:solidFill>
                    <a:latin typeface="+mj-lt"/>
                  </a:rPr>
                  <a:t> m and does not exclude the presence of shocks.</a:t>
                </a:r>
              </a:p>
            </p:txBody>
          </p:sp>
        </mc:Choice>
        <mc:Fallback xmlns="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35D59B22-E45C-4F76-9D3B-D44DECB607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5862" y="1539430"/>
                <a:ext cx="7450603" cy="2423869"/>
              </a:xfrm>
              <a:prstGeom prst="rect">
                <a:avLst/>
              </a:prstGeom>
              <a:blipFill>
                <a:blip r:embed="rId3"/>
                <a:stretch>
                  <a:fillRect l="-736" t="-1511" r="-82" b="-32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7EAD5AD4-CC59-48E7-AE4B-9B185E22F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79D5E-1CC6-4FDF-BAAE-4871637B60D9}" type="slidenum">
              <a:rPr lang="en-US" smtClean="0"/>
              <a:t>3</a:t>
            </a:fld>
            <a:endParaRPr lang="en-US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8D1D91C-A346-4408-9B87-0C41B26CB2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8117" y="4020789"/>
            <a:ext cx="3352799" cy="2595562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9FDF6AF6-04FB-E3BA-9DC5-A35896B78740}"/>
              </a:ext>
            </a:extLst>
          </p:cNvPr>
          <p:cNvSpPr txBox="1"/>
          <p:nvPr/>
        </p:nvSpPr>
        <p:spPr>
          <a:xfrm>
            <a:off x="8101163" y="3953589"/>
            <a:ext cx="351193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+mj-lt"/>
              </a:rPr>
              <a:t>Redfield  and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Linsky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(2004):</a:t>
            </a:r>
          </a:p>
          <a:p>
            <a:r>
              <a:rPr lang="en-US" dirty="0">
                <a:solidFill>
                  <a:schemeClr val="tx1"/>
                </a:solidFill>
                <a:latin typeface="+mj-lt"/>
              </a:rPr>
              <a:t>-Turbulence properties from adsorption line measurements.</a:t>
            </a:r>
          </a:p>
          <a:p>
            <a:r>
              <a:rPr lang="en-US" dirty="0">
                <a:latin typeface="+mj-lt"/>
              </a:rPr>
              <a:t>-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VLISM turbulence is subsonic.</a:t>
            </a:r>
          </a:p>
          <a:p>
            <a:endParaRPr lang="en-US" dirty="0">
              <a:solidFill>
                <a:schemeClr val="tx1"/>
              </a:solidFill>
              <a:latin typeface="+mj-lt"/>
            </a:endParaRPr>
          </a:p>
          <a:p>
            <a:r>
              <a:rPr lang="en-US" b="1" dirty="0">
                <a:solidFill>
                  <a:schemeClr val="tx1"/>
                </a:solidFill>
                <a:latin typeface="+mj-lt"/>
              </a:rPr>
              <a:t>Frisch et al (2011 )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obtained the turbulent component of 9°</a:t>
            </a:r>
            <a:r>
              <a:rPr lang="en-US" dirty="0">
                <a:solidFill>
                  <a:schemeClr val="tx1"/>
                </a:solidFill>
                <a:latin typeface="+mj-lt"/>
                <a:sym typeface="Mathematica1" panose="05000502060100000001" pitchFamily="2" charset="2"/>
              </a:rPr>
              <a:t>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1° for the draped ISMF near the Sun in the upwind direction.</a:t>
            </a:r>
          </a:p>
          <a:p>
            <a:endParaRPr lang="en-US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148483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489B8658-E12C-43EA-A08F-6123E2EAFB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05"/>
          <a:stretch/>
        </p:blipFill>
        <p:spPr>
          <a:xfrm>
            <a:off x="7419198" y="849467"/>
            <a:ext cx="3706515" cy="4455794"/>
          </a:xfrm>
          <a:prstGeom prst="rect">
            <a:avLst/>
          </a:prstGeom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EF908918-A2F9-4135-A91B-FB5D6B278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0632" y="63635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79D5E-1CC6-4FDF-BAAE-4871637B60D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41350" y="4763"/>
            <a:ext cx="11550650" cy="750887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/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Small-scale turbulence in the VLSIM near a shock wave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78168" y="3766355"/>
                <a:ext cx="6525755" cy="646331"/>
              </a:xfrm>
              <a:prstGeom prst="rect">
                <a:avLst/>
              </a:prstGeom>
            </p:spPr>
            <p:txBody>
              <a:bodyPr wrap="square" lIns="91440" tIns="45720" rIns="91440" bIns="4572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Distance from tangent point (T- a) </a:t>
                </a:r>
                <a14:m>
                  <m:oMath xmlns:m="http://schemas.openxmlformats.org/officeDocument/2006/math">
                    <m:r>
                      <a:rPr kumimoji="0" lang="it-IT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∼</m:t>
                    </m:r>
                    <m:r>
                      <a:rPr kumimoji="0" lang="it-I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8</m:t>
                    </m:r>
                    <m:r>
                      <a:rPr kumimoji="0" lang="it-IT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−20 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au, estimated from geometric considerations using a parabolic or spherical shock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168" y="3766355"/>
                <a:ext cx="6525755" cy="646331"/>
              </a:xfrm>
              <a:prstGeom prst="rect">
                <a:avLst/>
              </a:prstGeom>
              <a:blipFill>
                <a:blip r:embed="rId3"/>
                <a:stretch>
                  <a:fillRect l="-841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magine 5" descr="Immagine che contiene orologio&#10;&#10;Descrizione generata automaticamente">
            <a:extLst>
              <a:ext uri="{FF2B5EF4-FFF2-40B4-BE49-F238E27FC236}">
                <a16:creationId xmlns:a16="http://schemas.microsoft.com/office/drawing/2014/main" id="{29D380E7-57D7-4B35-B8D0-CAAD25E631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67" y="755398"/>
            <a:ext cx="6087121" cy="2949499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A5E69502-FB9D-4428-8B6D-1CC029B1D954}"/>
              </a:ext>
            </a:extLst>
          </p:cNvPr>
          <p:cNvSpPr txBox="1"/>
          <p:nvPr/>
        </p:nvSpPr>
        <p:spPr>
          <a:xfrm>
            <a:off x="7518734" y="844741"/>
            <a:ext cx="25567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 Fig. 8 in Gurnett et al., ApJ 809:121 (2015)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237FBF3D-3066-4A5B-A1D6-074A1BEB95AC}"/>
                  </a:ext>
                </a:extLst>
              </p:cNvPr>
              <p:cNvSpPr txBox="1"/>
              <p:nvPr/>
            </p:nvSpPr>
            <p:spPr>
              <a:xfrm>
                <a:off x="5348545" y="5378861"/>
                <a:ext cx="6294268" cy="105310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4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𝑀</m:t>
                          </m:r>
                        </m:e>
                        <m:sub>
                          <m:r>
                            <a:rPr kumimoji="0" 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sub>
                      </m:sSub>
                      <m:r>
                        <a:rPr kumimoji="0" lang="it-I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≈1.2,  </m:t>
                      </m:r>
                      <m:sSub>
                        <m:sSubPr>
                          <m:ctrlPr>
                            <a:rPr kumimoji="0" 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𝑉</m:t>
                          </m:r>
                        </m:e>
                        <m:sub>
                          <m:r>
                            <a:rPr kumimoji="0" 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𝑠h</m:t>
                          </m:r>
                        </m:sub>
                      </m:sSub>
                      <m:r>
                        <a:rPr kumimoji="0" lang="it-IT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≈</m:t>
                      </m:r>
                      <m:r>
                        <a:rPr kumimoji="0" lang="it-I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40</m:t>
                      </m:r>
                      <m:r>
                        <a:rPr kumimoji="0" lang="it-IT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it-IT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km</m:t>
                      </m:r>
                      <m:r>
                        <a:rPr kumimoji="0" lang="it-IT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sSup>
                        <m:sSupPr>
                          <m:ctrlPr>
                            <a:rPr kumimoji="0" 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it-IT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s</m:t>
                          </m:r>
                        </m:e>
                        <m:sup>
                          <m:r>
                            <a:rPr kumimoji="0" 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−1</m:t>
                          </m:r>
                        </m:sup>
                      </m:sSup>
                      <m:r>
                        <a:rPr kumimoji="0" lang="it-IT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 </m:t>
                      </m:r>
                      <m:r>
                        <a:rPr kumimoji="0" lang="it-I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sSub>
                        <m:sSubPr>
                          <m:ctrlPr>
                            <a:rPr kumimoji="0" 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𝜃</m:t>
                          </m:r>
                        </m:e>
                        <m:sub>
                          <m:r>
                            <a:rPr kumimoji="0" 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𝐵𝑛</m:t>
                          </m:r>
                        </m:sub>
                      </m:sSub>
                      <m:r>
                        <a:rPr kumimoji="0" lang="it-IT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≈</m:t>
                      </m:r>
                      <m:r>
                        <a:rPr kumimoji="0" lang="it-I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65°</m:t>
                      </m:r>
                    </m:oMath>
                  </m:oMathPara>
                </a14:m>
                <a:endPara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4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𝑟</m:t>
                        </m:r>
                        <m: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</m:e>
                      <m:sub>
                        <m: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b>
                    </m:sSub>
                    <m:r>
                      <a:rPr kumimoji="0" lang="it-I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/</m:t>
                    </m:r>
                    <m:sSub>
                      <m:sSubPr>
                        <m:ctrlP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</m:e>
                      <m:sub>
                        <m: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sub>
                    </m:sSub>
                    <m:r>
                      <a:rPr kumimoji="0" lang="it-IT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≈</m:t>
                    </m:r>
                    <m:sSub>
                      <m:sSubPr>
                        <m:ctrlP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</m:e>
                      <m:sub>
                        <m: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b>
                    </m:sSub>
                    <m:r>
                      <a:rPr kumimoji="0" lang="it-I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/</m:t>
                    </m:r>
                    <m:sSub>
                      <m:sSubPr>
                        <m:ctrlP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</m:e>
                      <m:sub>
                        <m: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sub>
                    </m:sSub>
                    <m:r>
                      <a:rPr kumimoji="0" lang="it-IT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≈1.</m:t>
                    </m:r>
                    <m:r>
                      <a:rPr kumimoji="0" lang="it-I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12</m:t>
                    </m:r>
                  </m:oMath>
                </a14:m>
                <a:r>
                  <a:rPr kumimoji="0" 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</a:t>
                </a:r>
                <a14:m>
                  <m:oMath xmlns:m="http://schemas.openxmlformats.org/officeDocument/2006/math">
                    <m:r>
                      <a:rPr kumimoji="0" lang="it-IT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sSub>
                      <m:sSubPr>
                        <m:ctrlP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</m:e>
                      <m:sub>
                        <m: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sub>
                    </m:sSub>
                    <m:r>
                      <a:rPr kumimoji="0" lang="it-IT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≈</m:t>
                    </m:r>
                    <m:r>
                      <a:rPr kumimoji="0" lang="it-I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0.0873 </m:t>
                    </m:r>
                    <m:r>
                      <m:rPr>
                        <m:sty m:val="p"/>
                      </m:rPr>
                      <a:rPr kumimoji="0" lang="it-IT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c</m:t>
                    </m:r>
                    <m:sSup>
                      <m:sSupPr>
                        <m:ctrlP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it-IT" sz="1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m</m:t>
                        </m:r>
                      </m:e>
                      <m:sup>
                        <m:r>
                          <a:rPr kumimoji="0" lang="it-IT" sz="1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−3</m:t>
                        </m:r>
                      </m:sup>
                    </m:sSup>
                    <m:r>
                      <a:rPr kumimoji="0" lang="it-IT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endPara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it-I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𝑤</m:t>
                    </m:r>
                    <m:r>
                      <a:rPr kumimoji="0" lang="it-IT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≈</m:t>
                    </m:r>
                    <m:r>
                      <a:rPr kumimoji="0" lang="it-I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0.044 </m:t>
                    </m:r>
                    <m:r>
                      <m:rPr>
                        <m:sty m:val="p"/>
                      </m:rPr>
                      <a:rPr kumimoji="0" lang="it-IT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au</m:t>
                    </m:r>
                    <m:r>
                      <a:rPr kumimoji="0" lang="it-IT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d>
                      <m:dPr>
                        <m:ctrlP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it-IT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kumimoji="0" lang="it-IT" sz="18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t</m:t>
                            </m:r>
                          </m:e>
                          <m:sub>
                            <m:r>
                              <a:rPr kumimoji="0" lang="it-IT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𝑉</m:t>
                            </m:r>
                            <m:r>
                              <a:rPr kumimoji="0" lang="it-IT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sub>
                        </m:sSub>
                        <m: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=3.3 </m:t>
                        </m:r>
                        <m:r>
                          <m:rPr>
                            <m:sty m:val="p"/>
                          </m:rPr>
                          <a:rPr kumimoji="0" lang="it-IT" sz="1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days</m:t>
                        </m:r>
                      </m:e>
                    </m:d>
                  </m:oMath>
                </a14:m>
                <a:r>
                  <a:rPr kumimoji="0" 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shock thickness</a:t>
                </a:r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237FBF3D-3066-4A5B-A1D6-074A1BEB95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8545" y="5378861"/>
                <a:ext cx="6294268" cy="1053109"/>
              </a:xfrm>
              <a:prstGeom prst="rect">
                <a:avLst/>
              </a:prstGeom>
              <a:blipFill>
                <a:blip r:embed="rId7"/>
                <a:stretch>
                  <a:fillRect b="-80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ttangolo 4">
            <a:extLst>
              <a:ext uri="{FF2B5EF4-FFF2-40B4-BE49-F238E27FC236}">
                <a16:creationId xmlns:a16="http://schemas.microsoft.com/office/drawing/2014/main" id="{440CD40E-466D-4A20-A2E1-49D1A9E2EEB8}"/>
              </a:ext>
            </a:extLst>
          </p:cNvPr>
          <p:cNvSpPr/>
          <p:nvPr/>
        </p:nvSpPr>
        <p:spPr>
          <a:xfrm>
            <a:off x="10241857" y="780005"/>
            <a:ext cx="296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678FEC68-7650-4BB6-9747-FBC64AA25C13}"/>
              </a:ext>
            </a:extLst>
          </p:cNvPr>
          <p:cNvSpPr/>
          <p:nvPr/>
        </p:nvSpPr>
        <p:spPr>
          <a:xfrm>
            <a:off x="10044729" y="873372"/>
            <a:ext cx="197166" cy="197166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ttangolo 11">
                <a:extLst>
                  <a:ext uri="{FF2B5EF4-FFF2-40B4-BE49-F238E27FC236}">
                    <a16:creationId xmlns:a16="http://schemas.microsoft.com/office/drawing/2014/main" id="{EF3B840A-C8F0-44FF-8203-726A075B0896}"/>
                  </a:ext>
                </a:extLst>
              </p:cNvPr>
              <p:cNvSpPr/>
              <p:nvPr/>
            </p:nvSpPr>
            <p:spPr>
              <a:xfrm>
                <a:off x="278167" y="4506503"/>
                <a:ext cx="6978039" cy="6679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𝛿</m:t>
                        </m:r>
                        <m: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</m:e>
                      <m:sub>
                        <m: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𝑚</m:t>
                        </m:r>
                        <m: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 </m:t>
                        </m:r>
                        <m: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𝑟𝑚𝑠</m:t>
                        </m:r>
                      </m:sub>
                    </m:sSub>
                    <m:r>
                      <a:rPr kumimoji="0" lang="it-I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≈3.7×</m:t>
                    </m:r>
                    <m:sSup>
                      <m:sSupPr>
                        <m:ctrlP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10</m:t>
                        </m:r>
                      </m:e>
                      <m:sup>
                        <m: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−15</m:t>
                        </m:r>
                      </m:sup>
                    </m:sSup>
                    <m:r>
                      <a:rPr kumimoji="0" lang="it-I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Pa </a:t>
                </a:r>
                <a14:m>
                  <m:oMath xmlns:m="http://schemas.openxmlformats.org/officeDocument/2006/math">
                    <m:r>
                      <a:rPr kumimoji="0" lang="it-IT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≈</m:t>
                    </m:r>
                    <m:r>
                      <a:rPr kumimoji="0" lang="it-I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0.2 </m:t>
                    </m:r>
                    <m:r>
                      <m:rPr>
                        <m:sty m:val="p"/>
                      </m:rPr>
                      <a:rPr kumimoji="0" lang="it-IT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Δ</m:t>
                    </m:r>
                    <m:sSub>
                      <m:sSubPr>
                        <m:ctrlP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</m:e>
                      <m:sub>
                        <m: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𝑚</m:t>
                        </m:r>
                        <m: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𝑆</m:t>
                        </m:r>
                        <m: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b>
                    </m:sSub>
                    <m:r>
                      <a:rPr kumimoji="0" lang="it-I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𝑀</m:t>
                        </m:r>
                      </m:e>
                      <m:sub>
                        <m: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  </m:t>
                        </m:r>
                        <m: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𝑡𝑢𝑟𝑏</m:t>
                        </m:r>
                      </m:sub>
                    </m:sSub>
                    <m:r>
                      <a:rPr kumimoji="0" lang="it-I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it-I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𝛿</m:t>
                    </m:r>
                    <m:sSub>
                      <m:sSubPr>
                        <m:ctrlP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𝑏</m:t>
                        </m:r>
                      </m:e>
                      <m:sub>
                        <m: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𝑟𝑚𝑠</m:t>
                        </m:r>
                      </m:sub>
                    </m:sSub>
                    <m:r>
                      <a:rPr kumimoji="0" lang="it-I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/</m:t>
                    </m:r>
                    <m:sSub>
                      <m:sSubPr>
                        <m:ctrlP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𝑉</m:t>
                        </m:r>
                      </m:e>
                      <m:sub>
                        <m: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</m:sub>
                    </m:sSub>
                    <m:r>
                      <a:rPr kumimoji="0" lang="it-IT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≈</m:t>
                    </m:r>
                    <m:r>
                      <a:rPr kumimoji="0" lang="it-I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0.03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(can reach 0.1 for the largest perturbations) </a:t>
                </a:r>
              </a:p>
            </p:txBody>
          </p:sp>
        </mc:Choice>
        <mc:Fallback xmlns="">
          <p:sp>
            <p:nvSpPr>
              <p:cNvPr id="12" name="Rettangolo 11">
                <a:extLst>
                  <a:ext uri="{FF2B5EF4-FFF2-40B4-BE49-F238E27FC236}">
                    <a16:creationId xmlns:a16="http://schemas.microsoft.com/office/drawing/2014/main" id="{EF3B840A-C8F0-44FF-8203-726A075B08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167" y="4506503"/>
                <a:ext cx="6978039" cy="667940"/>
              </a:xfrm>
              <a:prstGeom prst="rect">
                <a:avLst/>
              </a:prstGeom>
              <a:blipFill>
                <a:blip r:embed="rId8"/>
                <a:stretch>
                  <a:fillRect l="-787" t="-2727"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ttangolo 12">
            <a:extLst>
              <a:ext uri="{FF2B5EF4-FFF2-40B4-BE49-F238E27FC236}">
                <a16:creationId xmlns:a16="http://schemas.microsoft.com/office/drawing/2014/main" id="{446CAE78-11F3-4FA9-A711-0DECADD40CE4}"/>
              </a:ext>
            </a:extLst>
          </p:cNvPr>
          <p:cNvSpPr/>
          <p:nvPr/>
        </p:nvSpPr>
        <p:spPr>
          <a:xfrm>
            <a:off x="291184" y="5305261"/>
            <a:ext cx="49690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Post-shock oscillations may originate from the interaction with upstream turbulence.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845B1B5F-92A5-403A-8500-CB4CDB09043D}"/>
              </a:ext>
            </a:extLst>
          </p:cNvPr>
          <p:cNvSpPr/>
          <p:nvPr/>
        </p:nvSpPr>
        <p:spPr>
          <a:xfrm>
            <a:off x="291184" y="6082410"/>
            <a:ext cx="47863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instantaneous shock structure can vary significantly!</a:t>
            </a:r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8003C48C-0BC4-4552-8322-BB15B6309938}"/>
              </a:ext>
            </a:extLst>
          </p:cNvPr>
          <p:cNvSpPr/>
          <p:nvPr/>
        </p:nvSpPr>
        <p:spPr>
          <a:xfrm>
            <a:off x="10075531" y="4840473"/>
            <a:ext cx="197166" cy="197166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4154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1110D83-29AA-4CD7-B4F4-10908DA42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79D5E-1CC6-4FDF-BAAE-4871637B60D9}" type="slidenum">
              <a:rPr lang="en-US" smtClean="0"/>
              <a:t>31</a:t>
            </a:fld>
            <a:endParaRPr lang="en-US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E922BBA-A6A7-43E6-B445-562642D5B73C}"/>
              </a:ext>
            </a:extLst>
          </p:cNvPr>
          <p:cNvSpPr txBox="1"/>
          <p:nvPr/>
        </p:nvSpPr>
        <p:spPr>
          <a:xfrm>
            <a:off x="775383" y="954768"/>
            <a:ext cx="10787351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While spectral peaks above the 95% confidence level are found using a white noise for reference,  </a:t>
            </a:r>
            <a:r>
              <a:rPr lang="en-US" b="1" dirty="0">
                <a:solidFill>
                  <a:srgbClr val="FFC000"/>
                </a:solidFill>
              </a:rPr>
              <a:t>using the Poisson noise model the confidence level drops below 80% (not good).</a:t>
            </a:r>
          </a:p>
          <a:p>
            <a:pPr>
              <a:spcAft>
                <a:spcPts val="600"/>
              </a:spcAft>
            </a:pPr>
            <a:r>
              <a:rPr lang="en-US" b="1" dirty="0"/>
              <a:t>How to deal with this? We look at the CR proton rates from the HET telescope. In particular, we compare the Guard rate (IG1) of HET (proton dominated, E &gt; 20 MeV) and  the TAN rate (electrons, E&gt;3 MeV)</a:t>
            </a:r>
            <a:endParaRPr lang="en-US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171A429-CF19-4284-B73B-F247967CF2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00" y="2443951"/>
            <a:ext cx="5086344" cy="381475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78A0D4B-697C-48C8-A485-56A17B1CC5BE}"/>
              </a:ext>
            </a:extLst>
          </p:cNvPr>
          <p:cNvSpPr txBox="1">
            <a:spLocks/>
          </p:cNvSpPr>
          <p:nvPr/>
        </p:nvSpPr>
        <p:spPr>
          <a:xfrm>
            <a:off x="641350" y="4763"/>
            <a:ext cx="11550650" cy="7508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200" dirty="0"/>
              <a:t>Quasi periodic behavior of electron GCR rates in the VLISM</a:t>
            </a:r>
            <a:endParaRPr lang="it-IT" sz="320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765FC68-2C6F-4FE5-AF9E-B68B7EB33B81}"/>
              </a:ext>
            </a:extLst>
          </p:cNvPr>
          <p:cNvSpPr txBox="1"/>
          <p:nvPr/>
        </p:nvSpPr>
        <p:spPr>
          <a:xfrm>
            <a:off x="641350" y="492273"/>
            <a:ext cx="1812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Uncertainty</a:t>
            </a:r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it-IT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level</a:t>
            </a:r>
            <a:endParaRPr lang="it-IT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562F99C-4FE5-46A8-8DDB-4F9C31AFE4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878" y="2443952"/>
            <a:ext cx="5073642" cy="38052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96B74356-86B7-4101-B9E5-55E537125FBA}"/>
                  </a:ext>
                </a:extLst>
              </p:cNvPr>
              <p:cNvSpPr txBox="1"/>
              <p:nvPr/>
            </p:nvSpPr>
            <p:spPr>
              <a:xfrm>
                <a:off x="9982200" y="2540805"/>
                <a:ext cx="1919243" cy="5622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𝑝𝑜𝑖𝑠𝑠𝑜𝑛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𝐽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&gt;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96B74356-86B7-4101-B9E5-55E537125F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2200" y="2540805"/>
                <a:ext cx="1919243" cy="56227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4C11D81D-DBD0-4EC4-9CF8-2DFBC264DAF1}"/>
                  </a:ext>
                </a:extLst>
              </p:cNvPr>
              <p:cNvSpPr txBox="1"/>
              <p:nvPr/>
            </p:nvSpPr>
            <p:spPr>
              <a:xfrm>
                <a:off x="9677350" y="3435763"/>
                <a:ext cx="1374108" cy="6651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∑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𝐿𝑇</m:t>
                          </m:r>
                        </m:num>
                        <m:den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𝑡𝑜𝑡</m:t>
                              </m:r>
                            </m:sub>
                          </m:sSub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4C11D81D-DBD0-4EC4-9CF8-2DFBC264DA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7350" y="3435763"/>
                <a:ext cx="1374108" cy="66511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9DEE9FC5-4943-4AD7-8FB4-9DD1144519C2}"/>
                  </a:ext>
                </a:extLst>
              </p:cNvPr>
              <p:cNvSpPr txBox="1"/>
              <p:nvPr/>
            </p:nvSpPr>
            <p:spPr>
              <a:xfrm>
                <a:off x="9677350" y="4302844"/>
                <a:ext cx="1676450" cy="9115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𝐿𝑇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𝑐𝑜𝑢𝑛𝑡𝑠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den>
                      </m:f>
                    </m:oMath>
                  </m:oMathPara>
                </a14:m>
                <a:endParaRPr lang="it-IT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9DEE9FC5-4943-4AD7-8FB4-9DD1144519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7350" y="4302844"/>
                <a:ext cx="1676450" cy="9115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36089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1110D83-29AA-4CD7-B4F4-10908DA42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79D5E-1CC6-4FDF-BAAE-4871637B60D9}" type="slidenum">
              <a:rPr lang="en-US" smtClean="0"/>
              <a:t>32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2708075-D529-4315-BDA4-5D23E3450D8C}"/>
              </a:ext>
            </a:extLst>
          </p:cNvPr>
          <p:cNvSpPr txBox="1">
            <a:spLocks/>
          </p:cNvSpPr>
          <p:nvPr/>
        </p:nvSpPr>
        <p:spPr>
          <a:xfrm>
            <a:off x="641350" y="4763"/>
            <a:ext cx="11550650" cy="7508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200" dirty="0"/>
              <a:t>Quasi periodic behavior of electron GCR rates in the VLISM</a:t>
            </a:r>
            <a:endParaRPr lang="it-IT" sz="3200" dirty="0"/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3A326B8C-272A-4798-BAB5-41BB77625D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9" b="18889"/>
          <a:stretch/>
        </p:blipFill>
        <p:spPr>
          <a:xfrm>
            <a:off x="945198" y="1203325"/>
            <a:ext cx="5299364" cy="4953000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E9C186A6-BAF2-40CE-8726-ED61EAD01D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" t="8889" r="3987" b="18889"/>
          <a:stretch/>
        </p:blipFill>
        <p:spPr>
          <a:xfrm>
            <a:off x="6244562" y="1184275"/>
            <a:ext cx="4953000" cy="4953000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1E64925C-86ED-4402-AF31-58FF771FB4B7}"/>
              </a:ext>
            </a:extLst>
          </p:cNvPr>
          <p:cNvSpPr/>
          <p:nvPr/>
        </p:nvSpPr>
        <p:spPr>
          <a:xfrm>
            <a:off x="3112188" y="5332631"/>
            <a:ext cx="13035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00B0F0"/>
                </a:solidFill>
              </a:rPr>
              <a:t>T=11.6 days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ABA132D0-0CBF-4B3C-801B-D8120DDCBD65}"/>
              </a:ext>
            </a:extLst>
          </p:cNvPr>
          <p:cNvSpPr/>
          <p:nvPr/>
        </p:nvSpPr>
        <p:spPr>
          <a:xfrm>
            <a:off x="8421700" y="5313581"/>
            <a:ext cx="1310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00B0F0"/>
                </a:solidFill>
              </a:rPr>
              <a:t>T=14.4 days</a:t>
            </a:r>
            <a:endParaRPr lang="en-US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4478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BA6CFFFC-1BEF-4834-9520-89DA198524D6}"/>
              </a:ext>
            </a:extLst>
          </p:cNvPr>
          <p:cNvSpPr txBox="1"/>
          <p:nvPr/>
        </p:nvSpPr>
        <p:spPr>
          <a:xfrm>
            <a:off x="1256507" y="5724681"/>
            <a:ext cx="301457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 err="1">
                <a:latin typeface="+mj-lt"/>
              </a:rPr>
              <a:t>Ocker</a:t>
            </a:r>
            <a:r>
              <a:rPr lang="en-US" sz="1600" b="1" dirty="0">
                <a:latin typeface="+mj-lt"/>
              </a:rPr>
              <a:t> et al. (2021)</a:t>
            </a:r>
            <a:endParaRPr lang="en-US" sz="1600" dirty="0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3BBD9EB2-EAFA-4F89-8628-B76449D3A587}"/>
              </a:ext>
            </a:extLst>
          </p:cNvPr>
          <p:cNvSpPr txBox="1"/>
          <p:nvPr/>
        </p:nvSpPr>
        <p:spPr>
          <a:xfrm>
            <a:off x="4375862" y="615730"/>
            <a:ext cx="74506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>
                <a:latin typeface="+mj-lt"/>
              </a:rPr>
              <a:t>The ISM has been long recognized to be turbulent on scales up to  1000 pc (</a:t>
            </a:r>
            <a:r>
              <a:rPr lang="en-US" sz="1800" b="1" i="0" u="none" strike="noStrike" baseline="0" dirty="0">
                <a:latin typeface="+mj-lt"/>
              </a:rPr>
              <a:t>Lee and </a:t>
            </a:r>
            <a:r>
              <a:rPr lang="en-US" sz="1800" b="1" i="0" u="none" strike="noStrike" baseline="0" dirty="0" err="1">
                <a:latin typeface="+mj-lt"/>
              </a:rPr>
              <a:t>Jokipii</a:t>
            </a:r>
            <a:r>
              <a:rPr lang="en-US" sz="1800" b="1" i="0" u="none" strike="noStrike" baseline="0" dirty="0">
                <a:latin typeface="+mj-lt"/>
              </a:rPr>
              <a:t>, 1976; Armstrong et al., 1981</a:t>
            </a:r>
            <a:r>
              <a:rPr lang="en-US" sz="1800" b="0" i="0" u="none" strike="noStrike" baseline="0" dirty="0">
                <a:latin typeface="+mj-lt"/>
              </a:rPr>
              <a:t>)</a:t>
            </a:r>
            <a:endParaRPr lang="en-US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35D59B22-E45C-4F76-9D3B-D44DECB60726}"/>
                  </a:ext>
                </a:extLst>
              </p:cNvPr>
              <p:cNvSpPr txBox="1"/>
              <p:nvPr/>
            </p:nvSpPr>
            <p:spPr>
              <a:xfrm>
                <a:off x="4375862" y="1332958"/>
                <a:ext cx="7450603" cy="24238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dirty="0">
                    <a:solidFill>
                      <a:schemeClr val="tx1"/>
                    </a:solidFill>
                    <a:latin typeface="+mj-lt"/>
                  </a:rPr>
                  <a:t>A </a:t>
                </a:r>
                <a:r>
                  <a:rPr lang="en-US" b="1" dirty="0">
                    <a:solidFill>
                      <a:srgbClr val="00B050"/>
                    </a:solidFill>
                    <a:latin typeface="+mj-lt"/>
                  </a:rPr>
                  <a:t>signature of ISM turbulence</a:t>
                </a:r>
                <a:r>
                  <a:rPr lang="en-US" dirty="0">
                    <a:solidFill>
                      <a:srgbClr val="00B050"/>
                    </a:solidFill>
                    <a:latin typeface="+mj-lt"/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  <a:latin typeface="+mj-lt"/>
                  </a:rPr>
                  <a:t>is the impressive power-law spectrum of density fluctuations (“</a:t>
                </a:r>
                <a:r>
                  <a:rPr lang="en-US" i="1" dirty="0">
                    <a:solidFill>
                      <a:schemeClr val="tx1"/>
                    </a:solidFill>
                    <a:latin typeface="+mj-lt"/>
                  </a:rPr>
                  <a:t>The Big Power Law</a:t>
                </a:r>
                <a:r>
                  <a:rPr lang="en-US" dirty="0">
                    <a:solidFill>
                      <a:schemeClr val="tx1"/>
                    </a:solidFill>
                    <a:latin typeface="+mj-lt"/>
                  </a:rPr>
                  <a:t>") obtained by </a:t>
                </a:r>
                <a:r>
                  <a:rPr lang="en-US" b="1" dirty="0">
                    <a:solidFill>
                      <a:schemeClr val="tx1"/>
                    </a:solidFill>
                    <a:latin typeface="+mj-lt"/>
                  </a:rPr>
                  <a:t>Armstrong et al. (1995)</a:t>
                </a:r>
                <a:r>
                  <a:rPr lang="en-US" dirty="0">
                    <a:solidFill>
                      <a:schemeClr val="tx1"/>
                    </a:solidFill>
                    <a:latin typeface="+mj-lt"/>
                  </a:rPr>
                  <a:t> and extended later by </a:t>
                </a:r>
                <a:r>
                  <a:rPr lang="en-US" b="1" dirty="0" err="1">
                    <a:solidFill>
                      <a:schemeClr val="tx1"/>
                    </a:solidFill>
                    <a:latin typeface="+mj-lt"/>
                  </a:rPr>
                  <a:t>Chepurnov</a:t>
                </a:r>
                <a:r>
                  <a:rPr lang="en-US" b="1" dirty="0">
                    <a:solidFill>
                      <a:schemeClr val="tx1"/>
                    </a:solidFill>
                    <a:latin typeface="+mj-lt"/>
                  </a:rPr>
                  <a:t> &amp; </a:t>
                </a:r>
                <a:r>
                  <a:rPr lang="en-US" b="1" dirty="0" err="1">
                    <a:solidFill>
                      <a:schemeClr val="tx1"/>
                    </a:solidFill>
                    <a:latin typeface="+mj-lt"/>
                  </a:rPr>
                  <a:t>Lazarian</a:t>
                </a:r>
                <a:r>
                  <a:rPr lang="en-US" b="1" dirty="0">
                    <a:solidFill>
                      <a:schemeClr val="tx1"/>
                    </a:solidFill>
                    <a:latin typeface="+mj-lt"/>
                  </a:rPr>
                  <a:t> (2010) </a:t>
                </a:r>
              </a:p>
              <a:p>
                <a:pPr algn="l"/>
                <a:r>
                  <a:rPr lang="en-US" b="1" dirty="0">
                    <a:solidFill>
                      <a:srgbClr val="00B050"/>
                    </a:solidFill>
                    <a:latin typeface="+mj-lt"/>
                  </a:rPr>
                  <a:t>New data near stellar bow shocks:  </a:t>
                </a:r>
                <a:r>
                  <a:rPr lang="en-US" b="1" dirty="0" err="1">
                    <a:solidFill>
                      <a:schemeClr val="tx1"/>
                    </a:solidFill>
                    <a:latin typeface="+mj-lt"/>
                  </a:rPr>
                  <a:t>Ocker</a:t>
                </a:r>
                <a:r>
                  <a:rPr lang="en-US" b="1" dirty="0">
                    <a:solidFill>
                      <a:schemeClr val="tx1"/>
                    </a:solidFill>
                    <a:latin typeface="+mj-lt"/>
                  </a:rPr>
                  <a:t> et al. (2021) </a:t>
                </a:r>
              </a:p>
              <a:p>
                <a:pPr algn="l"/>
                <a:r>
                  <a:rPr lang="en-US" b="1" dirty="0">
                    <a:solidFill>
                      <a:srgbClr val="00B050"/>
                    </a:solidFill>
                    <a:latin typeface="+mj-lt"/>
                  </a:rPr>
                  <a:t>LISM inhomogeneities: </a:t>
                </a:r>
                <a:r>
                  <a:rPr lang="en-US" b="1" dirty="0" err="1">
                    <a:solidFill>
                      <a:schemeClr val="tx1"/>
                    </a:solidFill>
                    <a:latin typeface="+mj-lt"/>
                  </a:rPr>
                  <a:t>Linsky</a:t>
                </a:r>
                <a:r>
                  <a:rPr lang="en-US" b="1" dirty="0">
                    <a:solidFill>
                      <a:schemeClr val="tx1"/>
                    </a:solidFill>
                    <a:latin typeface="+mj-lt"/>
                  </a:rPr>
                  <a:t> et al. (2022) ISSI/SSR</a:t>
                </a:r>
              </a:p>
              <a:p>
                <a:pPr algn="l"/>
                <a:r>
                  <a:rPr lang="en-US" dirty="0">
                    <a:solidFill>
                      <a:schemeClr val="tx1"/>
                    </a:solidFill>
                    <a:latin typeface="+mj-lt"/>
                  </a:rPr>
                  <a:t>The SDF index,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𝛽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+2∈[−4,−</m:t>
                    </m:r>
                    <m:f>
                      <m:fPr>
                        <m:ctrlPr>
                          <a:rPr lang="it-IT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+mj-lt"/>
                  </a:rPr>
                  <a:t>, is consistent with the presence of Kolmogorov-like turbulence on scales from 10</a:t>
                </a:r>
                <a:r>
                  <a:rPr lang="en-US" baseline="30000" dirty="0">
                    <a:solidFill>
                      <a:schemeClr val="tx1"/>
                    </a:solidFill>
                    <a:latin typeface="+mj-lt"/>
                  </a:rPr>
                  <a:t>6</a:t>
                </a:r>
                <a:r>
                  <a:rPr lang="en-US" dirty="0">
                    <a:solidFill>
                      <a:schemeClr val="tx1"/>
                    </a:solidFill>
                    <a:latin typeface="+mj-lt"/>
                  </a:rPr>
                  <a:t> m to 10</a:t>
                </a:r>
                <a:r>
                  <a:rPr lang="en-US" baseline="30000" dirty="0">
                    <a:solidFill>
                      <a:schemeClr val="tx1"/>
                    </a:solidFill>
                    <a:latin typeface="+mj-lt"/>
                  </a:rPr>
                  <a:t>18</a:t>
                </a:r>
                <a:r>
                  <a:rPr lang="en-US" dirty="0">
                    <a:solidFill>
                      <a:schemeClr val="tx1"/>
                    </a:solidFill>
                    <a:latin typeface="+mj-lt"/>
                  </a:rPr>
                  <a:t> m and does not exclude the presence of shocks.</a:t>
                </a:r>
              </a:p>
            </p:txBody>
          </p:sp>
        </mc:Choice>
        <mc:Fallback xmlns="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35D59B22-E45C-4F76-9D3B-D44DECB607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5862" y="1332958"/>
                <a:ext cx="7450603" cy="2423869"/>
              </a:xfrm>
              <a:prstGeom prst="rect">
                <a:avLst/>
              </a:prstGeom>
              <a:blipFill>
                <a:blip r:embed="rId2"/>
                <a:stretch>
                  <a:fillRect l="-736" t="-1511" r="-82" b="-32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7EAD5AD4-CC59-48E7-AE4B-9B185E22F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149878"/>
            <a:ext cx="2743200" cy="365125"/>
          </a:xfrm>
        </p:spPr>
        <p:txBody>
          <a:bodyPr/>
          <a:lstStyle/>
          <a:p>
            <a:fld id="{7F679D5E-1CC6-4FDF-BAAE-4871637B60D9}" type="slidenum">
              <a:rPr lang="en-US" smtClean="0"/>
              <a:t>4</a:t>
            </a:fld>
            <a:endParaRPr lang="en-US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8D1D91C-A346-4408-9B87-0C41B26CB2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8117" y="3814317"/>
            <a:ext cx="3352799" cy="2595562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55A8BBF-A7E2-49CE-9483-6DA00C6C1F05}"/>
              </a:ext>
            </a:extLst>
          </p:cNvPr>
          <p:cNvSpPr txBox="1"/>
          <p:nvPr/>
        </p:nvSpPr>
        <p:spPr>
          <a:xfrm>
            <a:off x="8226231" y="3756827"/>
            <a:ext cx="351193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+mj-lt"/>
              </a:rPr>
              <a:t>Redfield  and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Linsky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(2004):</a:t>
            </a:r>
          </a:p>
          <a:p>
            <a:r>
              <a:rPr lang="en-US" dirty="0">
                <a:solidFill>
                  <a:schemeClr val="tx1"/>
                </a:solidFill>
                <a:latin typeface="+mj-lt"/>
              </a:rPr>
              <a:t>-Turbulence properties from adsorption line measurements.</a:t>
            </a:r>
          </a:p>
          <a:p>
            <a:r>
              <a:rPr lang="en-US" dirty="0">
                <a:latin typeface="+mj-lt"/>
              </a:rPr>
              <a:t>-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VLISM turbulence is subsonic.</a:t>
            </a:r>
          </a:p>
          <a:p>
            <a:endParaRPr lang="en-US" dirty="0">
              <a:solidFill>
                <a:schemeClr val="tx1"/>
              </a:solidFill>
              <a:latin typeface="+mj-lt"/>
            </a:endParaRPr>
          </a:p>
          <a:p>
            <a:r>
              <a:rPr lang="en-US" b="1" dirty="0">
                <a:solidFill>
                  <a:schemeClr val="tx1"/>
                </a:solidFill>
                <a:latin typeface="+mj-lt"/>
              </a:rPr>
              <a:t>Frisch et al (2011 )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obtained the turbulent component of 9°</a:t>
            </a:r>
            <a:r>
              <a:rPr lang="en-US" dirty="0">
                <a:solidFill>
                  <a:schemeClr val="tx1"/>
                </a:solidFill>
                <a:latin typeface="+mj-lt"/>
                <a:sym typeface="Mathematica1" panose="05000502060100000001" pitchFamily="2" charset="2"/>
              </a:rPr>
              <a:t>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1° for the draped ISMF near the Sun in the upwind direction.</a:t>
            </a:r>
          </a:p>
          <a:p>
            <a:endParaRPr lang="en-US" b="1" dirty="0">
              <a:latin typeface="+mj-lt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C3C34198-C8B7-4B16-9E14-E9237BFE16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922" y="549178"/>
            <a:ext cx="3624539" cy="506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977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magine 26">
            <a:extLst>
              <a:ext uri="{FF2B5EF4-FFF2-40B4-BE49-F238E27FC236}">
                <a16:creationId xmlns:a16="http://schemas.microsoft.com/office/drawing/2014/main" id="{FD04194D-FFA6-4821-B4C0-AD5F32482B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5417" y="405008"/>
            <a:ext cx="3473355" cy="2749102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058238D6-B569-4356-9A1D-8D4F46F06AC3}"/>
              </a:ext>
            </a:extLst>
          </p:cNvPr>
          <p:cNvSpPr txBox="1"/>
          <p:nvPr/>
        </p:nvSpPr>
        <p:spPr>
          <a:xfrm>
            <a:off x="7407495" y="366465"/>
            <a:ext cx="4496755" cy="31854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sz="1600" b="1" dirty="0">
              <a:solidFill>
                <a:srgbClr val="86529E"/>
              </a:solidFill>
              <a:latin typeface="+mj-lt"/>
            </a:endParaRP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1600" b="1" i="0" u="none" strike="noStrike" baseline="0" dirty="0">
                <a:solidFill>
                  <a:srgbClr val="86529E"/>
                </a:solidFill>
                <a:latin typeface="+mj-lt"/>
              </a:rPr>
              <a:t>The HP motion </a:t>
            </a:r>
            <a:r>
              <a:rPr lang="en-US" sz="1600" b="1" dirty="0">
                <a:solidFill>
                  <a:srgbClr val="86529E"/>
                </a:solidFill>
                <a:latin typeface="+mj-lt"/>
              </a:rPr>
              <a:t>injects turbulence and waves on frequencies &lt;3 x10-9 Hz</a:t>
            </a:r>
          </a:p>
          <a:p>
            <a:pPr marL="10800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 b="1" i="0" u="none" strike="noStrike" baseline="0" dirty="0">
                <a:solidFill>
                  <a:srgbClr val="86529E"/>
                </a:solidFill>
                <a:latin typeface="+mj-lt"/>
              </a:rPr>
              <a:t>Local shock/turbulence interactions.</a:t>
            </a:r>
            <a:endParaRPr lang="en-US" sz="1600" b="1" dirty="0">
              <a:solidFill>
                <a:srgbClr val="86529E"/>
              </a:solidFill>
              <a:latin typeface="+mj-lt"/>
            </a:endParaRPr>
          </a:p>
          <a:p>
            <a:pPr marL="108000" indent="-285750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 b="1" i="0" u="none" strike="noStrike" baseline="0" dirty="0">
                <a:solidFill>
                  <a:srgbClr val="86529E"/>
                </a:solidFill>
                <a:latin typeface="+mj-lt"/>
              </a:rPr>
              <a:t>Coulomb collisions.</a:t>
            </a:r>
            <a:endParaRPr lang="en-US" sz="1600" b="1" dirty="0">
              <a:solidFill>
                <a:srgbClr val="86529E"/>
              </a:solidFill>
              <a:latin typeface="+mj-lt"/>
            </a:endParaRPr>
          </a:p>
          <a:p>
            <a:pPr marL="108000" indent="-285750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 b="1" i="0" u="none" strike="noStrike" baseline="0" dirty="0">
                <a:solidFill>
                  <a:srgbClr val="86529E"/>
                </a:solidFill>
                <a:latin typeface="+mj-lt"/>
              </a:rPr>
              <a:t>Ion-neutrals charge exchange and elastic collisions</a:t>
            </a:r>
            <a:endParaRPr lang="en-US" sz="1600" b="1" dirty="0">
              <a:solidFill>
                <a:srgbClr val="86529E"/>
              </a:solidFill>
              <a:latin typeface="+mj-lt"/>
            </a:endParaRPr>
          </a:p>
          <a:p>
            <a:pPr marL="108000" indent="-285750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 b="1" i="0" u="none" strike="noStrike" baseline="0" dirty="0">
                <a:solidFill>
                  <a:srgbClr val="86529E"/>
                </a:solidFill>
                <a:latin typeface="+mj-lt"/>
              </a:rPr>
              <a:t>Kinetic-scale processes associated with shocks and instabilities of suprathermal ions</a:t>
            </a:r>
            <a:endParaRPr lang="en-US" sz="1600" b="1" dirty="0">
              <a:solidFill>
                <a:srgbClr val="86529E"/>
              </a:solidFill>
              <a:latin typeface="+mj-lt"/>
            </a:endParaRPr>
          </a:p>
          <a:p>
            <a:pPr marL="108000" indent="-285750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 b="1" i="0" u="none" strike="noStrike" baseline="0" dirty="0">
                <a:solidFill>
                  <a:srgbClr val="86529E"/>
                </a:solidFill>
                <a:latin typeface="+mj-lt"/>
              </a:rPr>
              <a:t>GCR/turbulence interaction.</a:t>
            </a:r>
            <a:endParaRPr lang="en-US" sz="1600" b="1" dirty="0">
              <a:solidFill>
                <a:srgbClr val="86529E"/>
              </a:solidFill>
              <a:latin typeface="+mj-lt"/>
            </a:endParaRPr>
          </a:p>
          <a:p>
            <a:pPr marL="108000" indent="-285750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 b="1" i="0" u="none" strike="noStrike" baseline="0" dirty="0">
                <a:solidFill>
                  <a:srgbClr val="86529E"/>
                </a:solidFill>
                <a:latin typeface="+mj-lt"/>
              </a:rPr>
              <a:t>The pristine interstellar turbulence and its possible mediation by the bow shock or wave</a:t>
            </a:r>
            <a:r>
              <a:rPr lang="en-US" sz="1600" b="1" dirty="0">
                <a:solidFill>
                  <a:srgbClr val="86529E"/>
                </a:solidFill>
                <a:latin typeface="+mj-lt"/>
              </a:rPr>
              <a:t>.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2FC6346C-1104-4A0D-A11D-C62AF0AC1BFE}"/>
              </a:ext>
            </a:extLst>
          </p:cNvPr>
          <p:cNvSpPr/>
          <p:nvPr/>
        </p:nvSpPr>
        <p:spPr>
          <a:xfrm>
            <a:off x="7900519" y="3919792"/>
            <a:ext cx="4127159" cy="2731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Major shock/compression waves</a:t>
            </a:r>
          </a:p>
          <a:p>
            <a:pPr>
              <a:lnSpc>
                <a:spcPct val="120000"/>
              </a:lnSpc>
            </a:pP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Electron plasma </a:t>
            </a:r>
            <a:r>
              <a:rPr lang="it-IT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oscillation</a:t>
            </a: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events/2-3 kHz radio </a:t>
            </a:r>
            <a:r>
              <a:rPr lang="it-IT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emissions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Galactic cosmic ray (GCR) anisotropy; enhancements in front of shocks;  oscillations</a:t>
            </a:r>
          </a:p>
          <a:p>
            <a:pPr>
              <a:lnSpc>
                <a:spcPct val="120000"/>
              </a:lnSpc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Compressible and incompressible fluctuations of B</a:t>
            </a:r>
          </a:p>
          <a:p>
            <a:pPr>
              <a:lnSpc>
                <a:spcPct val="120000"/>
              </a:lnSpc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Electron density fluctuations</a:t>
            </a:r>
            <a:endParaRPr lang="en-US" sz="1600" dirty="0"/>
          </a:p>
          <a:p>
            <a:pPr>
              <a:lnSpc>
                <a:spcPct val="120000"/>
              </a:lnSpc>
            </a:pPr>
            <a:endParaRPr lang="en-US" sz="1600" dirty="0"/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C05712F4-DDFF-4F53-996F-BCDBBC4EA1B2}"/>
              </a:ext>
            </a:extLst>
          </p:cNvPr>
          <p:cNvCxnSpPr>
            <a:cxnSpLocks/>
          </p:cNvCxnSpPr>
          <p:nvPr/>
        </p:nvCxnSpPr>
        <p:spPr>
          <a:xfrm>
            <a:off x="7094127" y="373389"/>
            <a:ext cx="0" cy="3753996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E878402D-2C8E-4467-A7AE-95F33803DB3B}"/>
              </a:ext>
            </a:extLst>
          </p:cNvPr>
          <p:cNvCxnSpPr>
            <a:cxnSpLocks/>
          </p:cNvCxnSpPr>
          <p:nvPr/>
        </p:nvCxnSpPr>
        <p:spPr>
          <a:xfrm>
            <a:off x="7796006" y="4033520"/>
            <a:ext cx="0" cy="2566535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tangolo 17">
            <a:extLst>
              <a:ext uri="{FF2B5EF4-FFF2-40B4-BE49-F238E27FC236}">
                <a16:creationId xmlns:a16="http://schemas.microsoft.com/office/drawing/2014/main" id="{CF665309-DA1E-4938-B2E3-53967A6EB82F}"/>
              </a:ext>
            </a:extLst>
          </p:cNvPr>
          <p:cNvSpPr/>
          <p:nvPr/>
        </p:nvSpPr>
        <p:spPr>
          <a:xfrm rot="16200000">
            <a:off x="6828774" y="5116731"/>
            <a:ext cx="14963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cap="small" dirty="0">
                <a:solidFill>
                  <a:schemeClr val="bg2">
                    <a:lumMod val="75000"/>
                  </a:schemeClr>
                </a:solidFill>
              </a:rPr>
              <a:t>Observations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F0EB71A4-8D2F-494D-98BB-C23857CD90DD}"/>
              </a:ext>
            </a:extLst>
          </p:cNvPr>
          <p:cNvSpPr txBox="1"/>
          <p:nvPr/>
        </p:nvSpPr>
        <p:spPr>
          <a:xfrm>
            <a:off x="15230062" y="67360"/>
            <a:ext cx="383191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Review paper:</a:t>
            </a:r>
          </a:p>
          <a:p>
            <a:r>
              <a:rPr lang="en-US" sz="1800" b="1" dirty="0"/>
              <a:t>Fraternale et al. </a:t>
            </a:r>
            <a:r>
              <a:rPr lang="en-US" sz="1800" b="1" dirty="0" err="1"/>
              <a:t>SSRv</a:t>
            </a:r>
            <a:r>
              <a:rPr lang="en-US" sz="1800" b="1" dirty="0"/>
              <a:t> (2022)</a:t>
            </a:r>
          </a:p>
          <a:p>
            <a:r>
              <a:rPr lang="en-US" b="1" dirty="0"/>
              <a:t>“Turbulence in the outer heliosphere”</a:t>
            </a:r>
            <a:endParaRPr lang="en-US" sz="1800" b="1" dirty="0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EC751393-79DF-44BC-87A1-C6B52976A134}"/>
              </a:ext>
            </a:extLst>
          </p:cNvPr>
          <p:cNvSpPr txBox="1"/>
          <p:nvPr/>
        </p:nvSpPr>
        <p:spPr>
          <a:xfrm>
            <a:off x="13043903" y="2065721"/>
            <a:ext cx="22363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 err="1"/>
              <a:t>Zank</a:t>
            </a:r>
            <a:r>
              <a:rPr lang="en-US" sz="1800" b="1" dirty="0"/>
              <a:t> et al. (2019)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9F729DF2-DE73-4627-8F3B-F42BA3A2AB1F}"/>
              </a:ext>
            </a:extLst>
          </p:cNvPr>
          <p:cNvSpPr txBox="1"/>
          <p:nvPr/>
        </p:nvSpPr>
        <p:spPr>
          <a:xfrm>
            <a:off x="14825486" y="1142391"/>
            <a:ext cx="16553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>
                    <a:lumMod val="50000"/>
                  </a:schemeClr>
                </a:solidFill>
              </a:rPr>
              <a:t>See also </a:t>
            </a:r>
            <a:r>
              <a:rPr lang="en-US" sz="1800" b="1" dirty="0" err="1">
                <a:solidFill>
                  <a:schemeClr val="bg1">
                    <a:lumMod val="50000"/>
                  </a:schemeClr>
                </a:solidFill>
              </a:rPr>
              <a:t>Burlaga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</a:rPr>
              <a:t> et al (2018)</a:t>
            </a:r>
          </a:p>
        </p:txBody>
      </p:sp>
      <p:pic>
        <p:nvPicPr>
          <p:cNvPr id="5" name="Immagine 4" descr="Immagine che contiene testo, schermata, diagramma, Diagramma&#10;&#10;Descrizione generata automaticamente">
            <a:extLst>
              <a:ext uri="{FF2B5EF4-FFF2-40B4-BE49-F238E27FC236}">
                <a16:creationId xmlns:a16="http://schemas.microsoft.com/office/drawing/2014/main" id="{41A7CA4F-31AF-DA7C-1E53-FEFE743B1B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12" y="255204"/>
            <a:ext cx="5061199" cy="4442384"/>
          </a:xfrm>
          <a:prstGeom prst="rect">
            <a:avLst/>
          </a:prstGeom>
        </p:spPr>
      </p:pic>
      <p:grpSp>
        <p:nvGrpSpPr>
          <p:cNvPr id="21" name="Gruppo 20">
            <a:extLst>
              <a:ext uri="{FF2B5EF4-FFF2-40B4-BE49-F238E27FC236}">
                <a16:creationId xmlns:a16="http://schemas.microsoft.com/office/drawing/2014/main" id="{430D963B-A0FE-A00E-3555-11B129DF8590}"/>
              </a:ext>
            </a:extLst>
          </p:cNvPr>
          <p:cNvGrpSpPr/>
          <p:nvPr/>
        </p:nvGrpSpPr>
        <p:grpSpPr>
          <a:xfrm>
            <a:off x="142433" y="4777960"/>
            <a:ext cx="7067725" cy="2080040"/>
            <a:chOff x="5124275" y="4734560"/>
            <a:chExt cx="7067725" cy="2080040"/>
          </a:xfrm>
        </p:grpSpPr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2DF23C48-50B0-7156-A2FD-33DD51422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24275" y="5027359"/>
              <a:ext cx="7067725" cy="1787241"/>
            </a:xfrm>
            <a:prstGeom prst="rect">
              <a:avLst/>
            </a:prstGeom>
          </p:spPr>
        </p:pic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EB8ECCAE-33C1-F354-025A-83E5F223BC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42788" y="4734560"/>
              <a:ext cx="6833181" cy="2807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47852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391257A2-4E64-4EF3-A791-11B0C40C0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79D5E-1CC6-4FDF-BAAE-4871637B60D9}" type="slidenum">
              <a:rPr lang="en-US" smtClean="0"/>
              <a:t>6</a:t>
            </a:fld>
            <a:endParaRPr lang="en-US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A522946A-2AFE-4222-978F-6FA8505359C0}"/>
              </a:ext>
            </a:extLst>
          </p:cNvPr>
          <p:cNvSpPr txBox="1"/>
          <p:nvPr/>
        </p:nvSpPr>
        <p:spPr>
          <a:xfrm>
            <a:off x="399796" y="889843"/>
            <a:ext cx="2330245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sz="1800" b="0" i="0" u="none" strike="noStrike" baseline="0" dirty="0">
              <a:solidFill>
                <a:srgbClr val="000000"/>
              </a:solidFill>
              <a:latin typeface="Helvetica Neue" panose="02000503000000020004" pitchFamily="2"/>
            </a:endParaRPr>
          </a:p>
          <a:p>
            <a:r>
              <a:rPr lang="en-US" sz="1800" b="1" i="0" u="none" strike="noStrike" baseline="0" dirty="0">
                <a:solidFill>
                  <a:srgbClr val="000000"/>
                </a:solidFill>
                <a:latin typeface="Helvetica Neue" panose="02000503000000020004" pitchFamily="2"/>
              </a:rPr>
              <a:t>The forcing effect of the heliosphere on the VLISM.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Helvetica Neue" panose="02000503000000020004" pitchFamily="2"/>
              </a:rPr>
              <a:t>Compressible (mostly) fluctuations radiate from the HP into the VLISM due to solar-cycle dynamics. </a:t>
            </a:r>
          </a:p>
          <a:p>
            <a:endParaRPr lang="en-US" dirty="0">
              <a:solidFill>
                <a:srgbClr val="000000"/>
              </a:solidFill>
              <a:latin typeface="Helvetica Neue" panose="02000503000000020004" pitchFamily="2"/>
            </a:endParaRP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Helvetica Neue" panose="02000503000000020004" pitchFamily="2"/>
              </a:rPr>
              <a:t>A time dependent, global, 3D numerical model of the SW/LISM interaction (MS-FLUKSS code). Here, the solar cycle is nominal.</a:t>
            </a:r>
            <a:endParaRPr lang="en-US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C7429E5-E14B-38B8-7993-169A4E0B7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041" y="1174309"/>
            <a:ext cx="8920431" cy="468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7713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E3EDE01-55C8-4FFB-90C8-32A6F485BC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350" y="755650"/>
            <a:ext cx="6894590" cy="6080772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1D8B54C8-BDC5-4CEC-A976-E1D38B3B5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79D5E-1CC6-4FDF-BAAE-4871637B60D9}" type="slidenum">
              <a:rPr lang="en-US" smtClean="0"/>
              <a:t>7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7FC3D81-6B80-4129-A59C-B96E02AB2F9C}"/>
              </a:ext>
            </a:extLst>
          </p:cNvPr>
          <p:cNvSpPr txBox="1">
            <a:spLocks/>
          </p:cNvSpPr>
          <p:nvPr/>
        </p:nvSpPr>
        <p:spPr>
          <a:xfrm>
            <a:off x="641350" y="4763"/>
            <a:ext cx="11550650" cy="7508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Turbulence of the LISM: outer scale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57B41591-61BF-4CF4-A5A7-35F10EC00DF4}"/>
              </a:ext>
            </a:extLst>
          </p:cNvPr>
          <p:cNvSpPr/>
          <p:nvPr/>
        </p:nvSpPr>
        <p:spPr>
          <a:xfrm>
            <a:off x="8974393" y="2019427"/>
            <a:ext cx="29400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Fraternale &amp;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Pogorelov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ApJ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2021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1A9C1B28-273D-4333-9311-FB3DE2848B83}"/>
              </a:ext>
            </a:extLst>
          </p:cNvPr>
          <p:cNvSpPr/>
          <p:nvPr/>
        </p:nvSpPr>
        <p:spPr>
          <a:xfrm>
            <a:off x="7757652" y="1072974"/>
            <a:ext cx="36157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Burlaga</a:t>
            </a:r>
            <a:r>
              <a:rPr lang="en-US" dirty="0"/>
              <a:t>, </a:t>
            </a:r>
            <a:r>
              <a:rPr lang="en-US" dirty="0" err="1"/>
              <a:t>Florinski</a:t>
            </a:r>
            <a:r>
              <a:rPr lang="en-US" dirty="0"/>
              <a:t>, &amp; Ness, </a:t>
            </a:r>
            <a:r>
              <a:rPr lang="en-US" dirty="0" err="1"/>
              <a:t>ApJ</a:t>
            </a:r>
            <a:r>
              <a:rPr lang="en-US" dirty="0"/>
              <a:t>, 2018 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07D76934-24B5-41F5-9D40-FCCA2B9C6309}"/>
              </a:ext>
            </a:extLst>
          </p:cNvPr>
          <p:cNvSpPr/>
          <p:nvPr/>
        </p:nvSpPr>
        <p:spPr>
          <a:xfrm>
            <a:off x="7481619" y="1742428"/>
            <a:ext cx="42966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Black curve: spectrum from high resolution V1 data (48 s)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06232CB6-7CFB-4689-A046-D1FA8F3290E1}"/>
              </a:ext>
            </a:extLst>
          </p:cNvPr>
          <p:cNvSpPr/>
          <p:nvPr/>
        </p:nvSpPr>
        <p:spPr>
          <a:xfrm>
            <a:off x="7508780" y="2722241"/>
            <a:ext cx="42966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Light blue curve: spectrum in front of shock wave </a:t>
            </a:r>
            <a:r>
              <a:rPr lang="en-US" b="1" dirty="0">
                <a:solidFill>
                  <a:srgbClr val="00B0F0"/>
                </a:solidFill>
              </a:rPr>
              <a:t>S2.  </a:t>
            </a:r>
            <a:r>
              <a:rPr lang="en-US" dirty="0">
                <a:solidFill>
                  <a:srgbClr val="00B0F0"/>
                </a:solidFill>
              </a:rPr>
              <a:t>Similar enhancement found in late 2018.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65DDAF25-C3EA-40B5-8820-5E505DE475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72"/>
          <a:stretch/>
        </p:blipFill>
        <p:spPr>
          <a:xfrm>
            <a:off x="7497289" y="4251696"/>
            <a:ext cx="3347691" cy="2581855"/>
          </a:xfrm>
          <a:prstGeom prst="rect">
            <a:avLst/>
          </a:prstGeom>
        </p:spPr>
      </p:pic>
      <p:sp>
        <p:nvSpPr>
          <p:cNvPr id="16" name="Rettangolo 15">
            <a:extLst>
              <a:ext uri="{FF2B5EF4-FFF2-40B4-BE49-F238E27FC236}">
                <a16:creationId xmlns:a16="http://schemas.microsoft.com/office/drawing/2014/main" id="{CCE1210D-8D28-4BD4-BF31-417797ABC588}"/>
              </a:ext>
            </a:extLst>
          </p:cNvPr>
          <p:cNvSpPr/>
          <p:nvPr/>
        </p:nvSpPr>
        <p:spPr>
          <a:xfrm>
            <a:off x="9999406" y="4847245"/>
            <a:ext cx="19150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Zank</a:t>
            </a:r>
            <a:r>
              <a:rPr lang="en-US" dirty="0"/>
              <a:t>, </a:t>
            </a:r>
            <a:r>
              <a:rPr lang="en-US" dirty="0" err="1"/>
              <a:t>Nakanotani</a:t>
            </a:r>
            <a:r>
              <a:rPr lang="en-US" dirty="0"/>
              <a:t>, &amp; Webb, </a:t>
            </a:r>
            <a:r>
              <a:rPr lang="en-US" dirty="0" err="1"/>
              <a:t>ApJ</a:t>
            </a:r>
            <a:r>
              <a:rPr lang="en-US" dirty="0"/>
              <a:t>, 2019 </a:t>
            </a:r>
          </a:p>
        </p:txBody>
      </p: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0E7071D6-5265-44A6-BABF-CD2997583899}"/>
              </a:ext>
            </a:extLst>
          </p:cNvPr>
          <p:cNvCxnSpPr>
            <a:cxnSpLocks/>
          </p:cNvCxnSpPr>
          <p:nvPr/>
        </p:nvCxnSpPr>
        <p:spPr>
          <a:xfrm flipH="1">
            <a:off x="7236541" y="1270931"/>
            <a:ext cx="52111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ttangolo 21">
            <a:extLst>
              <a:ext uri="{FF2B5EF4-FFF2-40B4-BE49-F238E27FC236}">
                <a16:creationId xmlns:a16="http://schemas.microsoft.com/office/drawing/2014/main" id="{A8A5DFA7-BE06-4B70-A758-E688DAA362FA}"/>
              </a:ext>
            </a:extLst>
          </p:cNvPr>
          <p:cNvSpPr/>
          <p:nvPr/>
        </p:nvSpPr>
        <p:spPr>
          <a:xfrm>
            <a:off x="8610600" y="3546960"/>
            <a:ext cx="32714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Fraternale,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Pogorelov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&amp;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Burlaga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ApJL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2020</a:t>
            </a: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25740730-D67F-4C53-B1F4-32C87E9C1F5E}"/>
              </a:ext>
            </a:extLst>
          </p:cNvPr>
          <p:cNvCxnSpPr/>
          <p:nvPr/>
        </p:nvCxnSpPr>
        <p:spPr>
          <a:xfrm flipH="1" flipV="1">
            <a:off x="5791200" y="4571386"/>
            <a:ext cx="425450" cy="8255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82023386-5082-41ED-BEC1-5AA038641D8D}"/>
              </a:ext>
            </a:extLst>
          </p:cNvPr>
          <p:cNvCxnSpPr/>
          <p:nvPr/>
        </p:nvCxnSpPr>
        <p:spPr>
          <a:xfrm flipH="1">
            <a:off x="6423057" y="4389345"/>
            <a:ext cx="161894" cy="3393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6FC50424-C3C3-42FA-B933-63351DAF92D9}"/>
              </a:ext>
            </a:extLst>
          </p:cNvPr>
          <p:cNvCxnSpPr>
            <a:cxnSpLocks/>
          </p:cNvCxnSpPr>
          <p:nvPr/>
        </p:nvCxnSpPr>
        <p:spPr>
          <a:xfrm>
            <a:off x="6416675" y="5019726"/>
            <a:ext cx="768589" cy="461937"/>
          </a:xfrm>
          <a:prstGeom prst="line">
            <a:avLst/>
          </a:prstGeom>
          <a:ln w="95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tangolo 9">
            <a:extLst>
              <a:ext uri="{FF2B5EF4-FFF2-40B4-BE49-F238E27FC236}">
                <a16:creationId xmlns:a16="http://schemas.microsoft.com/office/drawing/2014/main" id="{05A2E22C-E88F-42BD-A492-21D4B6EEE9C4}"/>
              </a:ext>
            </a:extLst>
          </p:cNvPr>
          <p:cNvSpPr/>
          <p:nvPr/>
        </p:nvSpPr>
        <p:spPr>
          <a:xfrm>
            <a:off x="6757476" y="5402403"/>
            <a:ext cx="3994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>
                <a:solidFill>
                  <a:schemeClr val="accent6">
                    <a:lumMod val="75000"/>
                  </a:schemeClr>
                </a:solidFill>
              </a:rPr>
              <a:t>1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/f</a:t>
            </a:r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E0DE0C31-C2DC-48EB-98BD-6831E8DE54BE}"/>
              </a:ext>
            </a:extLst>
          </p:cNvPr>
          <p:cNvCxnSpPr>
            <a:cxnSpLocks/>
          </p:cNvCxnSpPr>
          <p:nvPr/>
        </p:nvCxnSpPr>
        <p:spPr>
          <a:xfrm>
            <a:off x="3991893" y="2722241"/>
            <a:ext cx="0" cy="1997244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74777C16-F381-4DE8-9162-FE63135971EC}"/>
              </a:ext>
            </a:extLst>
          </p:cNvPr>
          <p:cNvSpPr txBox="1"/>
          <p:nvPr/>
        </p:nvSpPr>
        <p:spPr>
          <a:xfrm>
            <a:off x="1904021" y="3039887"/>
            <a:ext cx="21227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Xu, S. &amp; Li, H. </a:t>
            </a:r>
            <a:r>
              <a:rPr lang="en-US" dirty="0" err="1">
                <a:solidFill>
                  <a:schemeClr val="accent2"/>
                </a:solidFill>
              </a:rPr>
              <a:t>ApJL</a:t>
            </a:r>
            <a:r>
              <a:rPr lang="en-US" dirty="0">
                <a:solidFill>
                  <a:schemeClr val="accent2"/>
                </a:solidFill>
              </a:rPr>
              <a:t> (2022)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69BE747B-A15B-4522-B4B9-61686F8DA231}"/>
              </a:ext>
            </a:extLst>
          </p:cNvPr>
          <p:cNvSpPr txBox="1"/>
          <p:nvPr/>
        </p:nvSpPr>
        <p:spPr>
          <a:xfrm>
            <a:off x="3700632" y="2342592"/>
            <a:ext cx="9438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260 au</a:t>
            </a:r>
            <a:endParaRPr lang="en-US" dirty="0"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72051DF4-7634-4453-91E3-245385BB3662}"/>
              </a:ext>
            </a:extLst>
          </p:cNvPr>
          <p:cNvSpPr txBox="1"/>
          <p:nvPr/>
        </p:nvSpPr>
        <p:spPr>
          <a:xfrm>
            <a:off x="5845468" y="3803599"/>
            <a:ext cx="15708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Fraternale et al 2020,2021</a:t>
            </a:r>
          </a:p>
        </p:txBody>
      </p:sp>
    </p:spTree>
    <p:extLst>
      <p:ext uri="{BB962C8B-B14F-4D97-AF65-F5344CB8AC3E}">
        <p14:creationId xmlns:p14="http://schemas.microsoft.com/office/powerpoint/2010/main" val="16863447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910F14C-7156-5E09-FCD3-6642302EF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773"/>
            <a:ext cx="6823398" cy="6518100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1D8B54C8-BDC5-4CEC-A976-E1D38B3B5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79D5E-1CC6-4FDF-BAAE-4871637B60D9}" type="slidenum">
              <a:rPr lang="en-US" smtClean="0"/>
              <a:t>8</a:t>
            </a:fld>
            <a:endParaRPr lang="en-US" dirty="0"/>
          </a:p>
        </p:txBody>
      </p: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6FC50424-C3C3-42FA-B933-63351DAF92D9}"/>
              </a:ext>
            </a:extLst>
          </p:cNvPr>
          <p:cNvCxnSpPr>
            <a:cxnSpLocks/>
          </p:cNvCxnSpPr>
          <p:nvPr/>
        </p:nvCxnSpPr>
        <p:spPr>
          <a:xfrm>
            <a:off x="5711705" y="5894413"/>
            <a:ext cx="768589" cy="461937"/>
          </a:xfrm>
          <a:prstGeom prst="line">
            <a:avLst/>
          </a:prstGeom>
          <a:ln w="95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tangolo 9">
            <a:extLst>
              <a:ext uri="{FF2B5EF4-FFF2-40B4-BE49-F238E27FC236}">
                <a16:creationId xmlns:a16="http://schemas.microsoft.com/office/drawing/2014/main" id="{05A2E22C-E88F-42BD-A492-21D4B6EEE9C4}"/>
              </a:ext>
            </a:extLst>
          </p:cNvPr>
          <p:cNvSpPr/>
          <p:nvPr/>
        </p:nvSpPr>
        <p:spPr>
          <a:xfrm>
            <a:off x="6137003" y="5971492"/>
            <a:ext cx="3994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>
                <a:solidFill>
                  <a:schemeClr val="accent6">
                    <a:lumMod val="75000"/>
                  </a:schemeClr>
                </a:solidFill>
              </a:rPr>
              <a:t>1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/f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8FE0D3F4-9C1C-A831-3FA0-8291FD739B44}"/>
                  </a:ext>
                </a:extLst>
              </p:cNvPr>
              <p:cNvSpPr txBox="1"/>
              <p:nvPr/>
            </p:nvSpPr>
            <p:spPr>
              <a:xfrm>
                <a:off x="7038966" y="558013"/>
                <a:ext cx="4959994" cy="20790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  <m:sup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b>
                            <m:sup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p>
                          </m:sSubSup>
                        </m:den>
                      </m:f>
                      <m:r>
                        <a:rPr lang="it-IT" sz="1600" b="0" i="1" smtClean="0"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it-IT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  <m:sup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b>
                            <m:sup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</m:sSubSup>
                        </m:den>
                      </m:f>
                      <m:r>
                        <a:rPr lang="it-IT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it-IT" sz="1600" b="0" dirty="0"/>
              </a:p>
              <a:p>
                <a:endParaRPr lang="en-US" sz="1600" dirty="0"/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it-IT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  <m:sup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  <m:sup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p>
                        </m:sSubSup>
                      </m:den>
                    </m:f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≈90</m:t>
                    </m:r>
                  </m:oMath>
                </a14:m>
                <a:r>
                  <a:rPr lang="en-US" sz="1600" dirty="0"/>
                  <a:t>    (Lee &amp; Lee 2019, 2020) </a:t>
                </a:r>
              </a:p>
              <a:p>
                <a:endParaRPr lang="en-US" sz="1600" dirty="0"/>
              </a:p>
              <a:p>
                <a:r>
                  <a:rPr lang="en-US" sz="1600" dirty="0"/>
                  <a:t>C depends on the nature of the electron density cascade </a:t>
                </a:r>
              </a:p>
              <a:p>
                <a:r>
                  <a:rPr lang="en-US" sz="1600" dirty="0"/>
                  <a:t>and on the bulk properties of plasma.</a:t>
                </a:r>
                <a:endParaRPr lang="en-US" dirty="0"/>
              </a:p>
            </p:txBody>
          </p:sp>
        </mc:Choice>
        <mc:Fallback xmlns="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8FE0D3F4-9C1C-A831-3FA0-8291FD739B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8966" y="558013"/>
                <a:ext cx="4959994" cy="2079031"/>
              </a:xfrm>
              <a:prstGeom prst="rect">
                <a:avLst/>
              </a:prstGeom>
              <a:blipFill>
                <a:blip r:embed="rId4"/>
                <a:stretch>
                  <a:fillRect l="-738" b="-29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6EB8A7CB-5AB8-50A8-421B-ED41AEA55A5D}"/>
                  </a:ext>
                </a:extLst>
              </p:cNvPr>
              <p:cNvSpPr txBox="1"/>
              <p:nvPr/>
            </p:nvSpPr>
            <p:spPr>
              <a:xfrm>
                <a:off x="2096218" y="495886"/>
                <a:ext cx="154960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 ∼1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6EB8A7CB-5AB8-50A8-421B-ED41AEA55A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6218" y="495886"/>
                <a:ext cx="1549601" cy="369332"/>
              </a:xfrm>
              <a:prstGeom prst="rect">
                <a:avLst/>
              </a:prstGeom>
              <a:blipFill>
                <a:blip r:embed="rId5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asellaDiTesto 32">
                <a:extLst>
                  <a:ext uri="{FF2B5EF4-FFF2-40B4-BE49-F238E27FC236}">
                    <a16:creationId xmlns:a16="http://schemas.microsoft.com/office/drawing/2014/main" id="{D8BD9D3C-EAE3-A600-0785-E58851BDD2F9}"/>
                  </a:ext>
                </a:extLst>
              </p:cNvPr>
              <p:cNvSpPr txBox="1"/>
              <p:nvPr/>
            </p:nvSpPr>
            <p:spPr>
              <a:xfrm>
                <a:off x="2051957" y="188681"/>
                <a:ext cx="164541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=0.3 </m:t>
                    </m:r>
                    <m:r>
                      <m:rPr>
                        <m:sty m:val="p"/>
                      </m:rPr>
                      <a:rPr lang="it-IT" b="0" i="0" smtClean="0">
                        <a:latin typeface="Cambria Math" panose="02040503050406030204" pitchFamily="18" charset="0"/>
                      </a:rPr>
                      <m:t>nT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3" name="CasellaDiTesto 32">
                <a:extLst>
                  <a:ext uri="{FF2B5EF4-FFF2-40B4-BE49-F238E27FC236}">
                    <a16:creationId xmlns:a16="http://schemas.microsoft.com/office/drawing/2014/main" id="{D8BD9D3C-EAE3-A600-0785-E58851BDD2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1957" y="188681"/>
                <a:ext cx="1645414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asellaDiTesto 33">
                <a:extLst>
                  <a:ext uri="{FF2B5EF4-FFF2-40B4-BE49-F238E27FC236}">
                    <a16:creationId xmlns:a16="http://schemas.microsoft.com/office/drawing/2014/main" id="{42EEE08A-01BD-9720-68F9-DC756C80D888}"/>
                  </a:ext>
                </a:extLst>
              </p:cNvPr>
              <p:cNvSpPr txBox="1"/>
              <p:nvPr/>
            </p:nvSpPr>
            <p:spPr>
              <a:xfrm>
                <a:off x="571344" y="135108"/>
                <a:ext cx="1645414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it-IT" sz="16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=50 </m:t>
                      </m:r>
                      <m:r>
                        <m:rPr>
                          <m:sty m:val="p"/>
                        </m:rPr>
                        <a:rPr lang="it-IT" sz="1600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pc</m:t>
                      </m:r>
                    </m:oMath>
                  </m:oMathPara>
                </a14:m>
                <a:endParaRPr lang="en-US" sz="16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34" name="CasellaDiTesto 33">
                <a:extLst>
                  <a:ext uri="{FF2B5EF4-FFF2-40B4-BE49-F238E27FC236}">
                    <a16:creationId xmlns:a16="http://schemas.microsoft.com/office/drawing/2014/main" id="{42EEE08A-01BD-9720-68F9-DC756C80D8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344" y="135108"/>
                <a:ext cx="1645414" cy="338554"/>
              </a:xfrm>
              <a:prstGeom prst="rect">
                <a:avLst/>
              </a:prstGeom>
              <a:blipFill>
                <a:blip r:embed="rId7"/>
                <a:stretch>
                  <a:fillRect b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CasellaDiTesto 35">
                <a:extLst>
                  <a:ext uri="{FF2B5EF4-FFF2-40B4-BE49-F238E27FC236}">
                    <a16:creationId xmlns:a16="http://schemas.microsoft.com/office/drawing/2014/main" id="{766923E1-650D-B113-05AC-55885A098165}"/>
                  </a:ext>
                </a:extLst>
              </p:cNvPr>
              <p:cNvSpPr txBox="1"/>
              <p:nvPr/>
            </p:nvSpPr>
            <p:spPr>
              <a:xfrm>
                <a:off x="-1377485" y="2508835"/>
                <a:ext cx="6248400" cy="4228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solidFill>
                                <a:srgbClr val="86529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solidFill>
                                <a:srgbClr val="86529E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86529E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it-IT" b="0" i="1" smtClean="0">
                              <a:solidFill>
                                <a:srgbClr val="86529E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b="0" i="1" smtClean="0">
                              <a:solidFill>
                                <a:srgbClr val="86529E"/>
                              </a:solidFill>
                              <a:latin typeface="Cambria Math" panose="02040503050406030204" pitchFamily="18" charset="0"/>
                            </a:rPr>
                            <m:t>𝑖𝑛𝑗</m:t>
                          </m:r>
                        </m:sub>
                        <m:sup>
                          <m:r>
                            <a:rPr lang="it-IT" b="0" i="1" smtClean="0">
                              <a:solidFill>
                                <a:srgbClr val="86529E"/>
                              </a:solidFill>
                              <a:latin typeface="Cambria Math" panose="02040503050406030204" pitchFamily="18" charset="0"/>
                            </a:rPr>
                            <m:t>𝑡𝑢𝑟𝑏</m:t>
                          </m:r>
                        </m:sup>
                      </m:sSubSup>
                      <m:r>
                        <a:rPr lang="it-IT" b="0" i="1" smtClean="0">
                          <a:solidFill>
                            <a:srgbClr val="86529E"/>
                          </a:solidFill>
                          <a:latin typeface="Cambria Math" panose="02040503050406030204" pitchFamily="18" charset="0"/>
                        </a:rPr>
                        <m:t>&lt;1</m:t>
                      </m:r>
                    </m:oMath>
                  </m:oMathPara>
                </a14:m>
                <a:endParaRPr lang="it-IT" b="0" dirty="0"/>
              </a:p>
            </p:txBody>
          </p:sp>
        </mc:Choice>
        <mc:Fallback xmlns="">
          <p:sp>
            <p:nvSpPr>
              <p:cNvPr id="36" name="CasellaDiTesto 35">
                <a:extLst>
                  <a:ext uri="{FF2B5EF4-FFF2-40B4-BE49-F238E27FC236}">
                    <a16:creationId xmlns:a16="http://schemas.microsoft.com/office/drawing/2014/main" id="{766923E1-650D-B113-05AC-55885A0981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377485" y="2508835"/>
                <a:ext cx="6248400" cy="422873"/>
              </a:xfrm>
              <a:prstGeom prst="rect">
                <a:avLst/>
              </a:prstGeom>
              <a:blipFill>
                <a:blip r:embed="rId8"/>
                <a:stretch>
                  <a:fillRect b="-72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CasellaDiTesto 37">
                <a:extLst>
                  <a:ext uri="{FF2B5EF4-FFF2-40B4-BE49-F238E27FC236}">
                    <a16:creationId xmlns:a16="http://schemas.microsoft.com/office/drawing/2014/main" id="{3187F30F-83F8-D890-D4E0-0284390DF958}"/>
                  </a:ext>
                </a:extLst>
              </p:cNvPr>
              <p:cNvSpPr txBox="1"/>
              <p:nvPr/>
            </p:nvSpPr>
            <p:spPr>
              <a:xfrm>
                <a:off x="1169071" y="2861413"/>
                <a:ext cx="152154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86529E"/>
                          </a:solidFill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it-IT" b="0" i="1" smtClean="0">
                          <a:solidFill>
                            <a:srgbClr val="86529E"/>
                          </a:solidFill>
                          <a:latin typeface="Cambria Math" panose="02040503050406030204" pitchFamily="18" charset="0"/>
                        </a:rPr>
                        <m:t>∼0.4−0.8</m:t>
                      </m:r>
                    </m:oMath>
                  </m:oMathPara>
                </a14:m>
                <a:endParaRPr lang="en-US" dirty="0">
                  <a:solidFill>
                    <a:srgbClr val="86529E"/>
                  </a:solidFill>
                </a:endParaRPr>
              </a:p>
            </p:txBody>
          </p:sp>
        </mc:Choice>
        <mc:Fallback xmlns="">
          <p:sp>
            <p:nvSpPr>
              <p:cNvPr id="38" name="CasellaDiTesto 37">
                <a:extLst>
                  <a:ext uri="{FF2B5EF4-FFF2-40B4-BE49-F238E27FC236}">
                    <a16:creationId xmlns:a16="http://schemas.microsoft.com/office/drawing/2014/main" id="{3187F30F-83F8-D890-D4E0-0284390DF9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9071" y="2861413"/>
                <a:ext cx="1521541" cy="369332"/>
              </a:xfrm>
              <a:prstGeom prst="rect">
                <a:avLst/>
              </a:prstGeom>
              <a:blipFill>
                <a:blip r:embed="rId9"/>
                <a:stretch>
                  <a:fillRect l="-402"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4CD7F747-604B-09A5-25BF-C74FAE11FFDB}"/>
              </a:ext>
            </a:extLst>
          </p:cNvPr>
          <p:cNvSpPr txBox="1"/>
          <p:nvPr/>
        </p:nvSpPr>
        <p:spPr>
          <a:xfrm>
            <a:off x="3702656" y="2921168"/>
            <a:ext cx="921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shocks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asellaDiTesto 41">
                <a:extLst>
                  <a:ext uri="{FF2B5EF4-FFF2-40B4-BE49-F238E27FC236}">
                    <a16:creationId xmlns:a16="http://schemas.microsoft.com/office/drawing/2014/main" id="{6E1A2C27-44D2-4072-CEA8-47E31CE5425F}"/>
                  </a:ext>
                </a:extLst>
              </p:cNvPr>
              <p:cNvSpPr txBox="1"/>
              <p:nvPr/>
            </p:nvSpPr>
            <p:spPr>
              <a:xfrm>
                <a:off x="1395656" y="1407216"/>
                <a:ext cx="656301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−5/3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42" name="CasellaDiTesto 41">
                <a:extLst>
                  <a:ext uri="{FF2B5EF4-FFF2-40B4-BE49-F238E27FC236}">
                    <a16:creationId xmlns:a16="http://schemas.microsoft.com/office/drawing/2014/main" id="{6E1A2C27-44D2-4072-CEA8-47E31CE542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5656" y="1407216"/>
                <a:ext cx="656301" cy="307777"/>
              </a:xfrm>
              <a:prstGeom prst="rect">
                <a:avLst/>
              </a:prstGeom>
              <a:blipFill>
                <a:blip r:embed="rId10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CasellaDiTesto 43">
                <a:extLst>
                  <a:ext uri="{FF2B5EF4-FFF2-40B4-BE49-F238E27FC236}">
                    <a16:creationId xmlns:a16="http://schemas.microsoft.com/office/drawing/2014/main" id="{A4D28521-B96C-2F83-B621-1E0E42C2008D}"/>
                  </a:ext>
                </a:extLst>
              </p:cNvPr>
              <p:cNvSpPr txBox="1"/>
              <p:nvPr/>
            </p:nvSpPr>
            <p:spPr>
              <a:xfrm>
                <a:off x="1068226" y="3194134"/>
                <a:ext cx="1945688" cy="3916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smtClean="0">
                          <a:solidFill>
                            <a:srgbClr val="86529E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lang="it-IT" b="0" i="1" smtClean="0">
                              <a:solidFill>
                                <a:srgbClr val="86529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i="1" smtClean="0">
                              <a:solidFill>
                                <a:srgbClr val="86529E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86529E"/>
                              </a:solidFill>
                              <a:latin typeface="Cambria Math" panose="02040503050406030204" pitchFamily="18" charset="0"/>
                            </a:rPr>
                            <m:t>𝑖𝑛𝑗</m:t>
                          </m:r>
                        </m:sub>
                      </m:sSub>
                      <m:r>
                        <a:rPr lang="it-IT" b="0" i="1" smtClean="0">
                          <a:solidFill>
                            <a:srgbClr val="86529E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it-IT" b="0" i="1" smtClean="0">
                          <a:solidFill>
                            <a:srgbClr val="86529E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it-IT" b="0" i="1" smtClean="0">
                          <a:solidFill>
                            <a:srgbClr val="86529E"/>
                          </a:solidFill>
                          <a:latin typeface="Cambria Math" panose="02040503050406030204" pitchFamily="18" charset="0"/>
                        </a:rPr>
                        <m:t>∼0.25</m:t>
                      </m:r>
                    </m:oMath>
                  </m:oMathPara>
                </a14:m>
                <a:endParaRPr lang="en-US" dirty="0">
                  <a:solidFill>
                    <a:srgbClr val="86529E"/>
                  </a:solidFill>
                </a:endParaRPr>
              </a:p>
            </p:txBody>
          </p:sp>
        </mc:Choice>
        <mc:Fallback xmlns="">
          <p:sp>
            <p:nvSpPr>
              <p:cNvPr id="44" name="CasellaDiTesto 43">
                <a:extLst>
                  <a:ext uri="{FF2B5EF4-FFF2-40B4-BE49-F238E27FC236}">
                    <a16:creationId xmlns:a16="http://schemas.microsoft.com/office/drawing/2014/main" id="{A4D28521-B96C-2F83-B621-1E0E42C200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8226" y="3194134"/>
                <a:ext cx="1945688" cy="391646"/>
              </a:xfrm>
              <a:prstGeom prst="rect">
                <a:avLst/>
              </a:prstGeom>
              <a:blipFill>
                <a:blip r:embed="rId11"/>
                <a:stretch>
                  <a:fillRect b="-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E5F1A161-5FA3-1825-FB54-F260C15D5B56}"/>
                  </a:ext>
                </a:extLst>
              </p:cNvPr>
              <p:cNvSpPr txBox="1"/>
              <p:nvPr/>
            </p:nvSpPr>
            <p:spPr>
              <a:xfrm>
                <a:off x="450804" y="643559"/>
                <a:ext cx="1645414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it-IT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=2 </m:t>
                      </m:r>
                      <m:r>
                        <m:rPr>
                          <m:sty m:val="p"/>
                        </m:rPr>
                        <a:rPr lang="it-IT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pc</m:t>
                      </m:r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E5F1A161-5FA3-1825-FB54-F260C15D5B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804" y="643559"/>
                <a:ext cx="1645414" cy="338554"/>
              </a:xfrm>
              <a:prstGeom prst="rect">
                <a:avLst/>
              </a:prstGeom>
              <a:blipFill>
                <a:blip r:embed="rId12"/>
                <a:stretch>
                  <a:fillRect b="-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magine 10">
            <a:extLst>
              <a:ext uri="{FF2B5EF4-FFF2-40B4-BE49-F238E27FC236}">
                <a16:creationId xmlns:a16="http://schemas.microsoft.com/office/drawing/2014/main" id="{3FD1118E-2D27-EDC5-E8C2-F0F3FEBA86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24954" y="3122008"/>
            <a:ext cx="3379412" cy="3599467"/>
          </a:xfrm>
          <a:prstGeom prst="rect">
            <a:avLst/>
          </a:prstGeom>
        </p:spPr>
      </p:pic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A06C70CE-9D98-CF6C-6645-3F06282CFF97}"/>
              </a:ext>
            </a:extLst>
          </p:cNvPr>
          <p:cNvSpPr txBox="1"/>
          <p:nvPr/>
        </p:nvSpPr>
        <p:spPr>
          <a:xfrm>
            <a:off x="9762579" y="4552409"/>
            <a:ext cx="22363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Lee &amp; Lee Nat (2019)</a:t>
            </a:r>
          </a:p>
        </p:txBody>
      </p:sp>
    </p:spTree>
    <p:extLst>
      <p:ext uri="{BB962C8B-B14F-4D97-AF65-F5344CB8AC3E}">
        <p14:creationId xmlns:p14="http://schemas.microsoft.com/office/powerpoint/2010/main" val="780960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testo, linea, Diagramma, schermata&#10;&#10;Descrizione generata automaticamente">
            <a:extLst>
              <a:ext uri="{FF2B5EF4-FFF2-40B4-BE49-F238E27FC236}">
                <a16:creationId xmlns:a16="http://schemas.microsoft.com/office/drawing/2014/main" id="{87C5DF7A-F5A6-0FDC-E197-C8B72B3304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2" y="1155676"/>
            <a:ext cx="7211430" cy="2434248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1D8B54C8-BDC5-4CEC-A976-E1D38B3B5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79D5E-1CC6-4FDF-BAAE-4871637B60D9}" type="slidenum">
              <a:rPr lang="en-US" smtClean="0"/>
              <a:t>9</a:t>
            </a:fld>
            <a:endParaRPr lang="en-US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1498EF4F-99B4-4C55-B111-3D05A37F99FB}"/>
              </a:ext>
            </a:extLst>
          </p:cNvPr>
          <p:cNvSpPr/>
          <p:nvPr/>
        </p:nvSpPr>
        <p:spPr>
          <a:xfrm>
            <a:off x="7259983" y="1155676"/>
            <a:ext cx="41334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+mj-lt"/>
              </a:rPr>
              <a:t>Recent Voyager 1 data: a large pressure front (or shock)  </a:t>
            </a:r>
            <a:r>
              <a:rPr lang="en-US" sz="1400" b="1" dirty="0" err="1">
                <a:latin typeface="+mj-lt"/>
              </a:rPr>
              <a:t>Burlaga</a:t>
            </a:r>
            <a:r>
              <a:rPr lang="en-US" sz="1400" b="1" dirty="0">
                <a:latin typeface="+mj-lt"/>
              </a:rPr>
              <a:t> et al. (2021) , with increasing magnetic field behind it. 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7DC6826-EBDC-4B35-9115-BA342F745E97}"/>
              </a:ext>
            </a:extLst>
          </p:cNvPr>
          <p:cNvSpPr txBox="1">
            <a:spLocks/>
          </p:cNvSpPr>
          <p:nvPr/>
        </p:nvSpPr>
        <p:spPr>
          <a:xfrm>
            <a:off x="641350" y="4763"/>
            <a:ext cx="11550650" cy="7508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Fluctuations of B in the VLISM (OHS): V1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C0C62098-D1D6-49E5-8A2C-25A6558E0F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611" y="3907541"/>
            <a:ext cx="5178774" cy="2668539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C5F29021-9D4A-4A65-889E-F45766BAF9B4}"/>
              </a:ext>
            </a:extLst>
          </p:cNvPr>
          <p:cNvSpPr txBox="1"/>
          <p:nvPr/>
        </p:nvSpPr>
        <p:spPr>
          <a:xfrm rot="16200000">
            <a:off x="5132807" y="5129464"/>
            <a:ext cx="20844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Gurnett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et al. (2021)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96B6324-BC7F-AA8C-7715-19DF6CFACA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226" y="2952966"/>
            <a:ext cx="5178774" cy="179483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6C2A7AF-E22B-38EA-B803-919CC6FC34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971" y="4678681"/>
            <a:ext cx="5178774" cy="1797591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AC2F018-ABE8-A881-4D8A-E2DD2B04819D}"/>
              </a:ext>
            </a:extLst>
          </p:cNvPr>
          <p:cNvSpPr txBox="1"/>
          <p:nvPr/>
        </p:nvSpPr>
        <p:spPr>
          <a:xfrm>
            <a:off x="7314412" y="2015559"/>
            <a:ext cx="475423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u="none" strike="noStrike" baseline="0" dirty="0">
                <a:solidFill>
                  <a:srgbClr val="000000"/>
                </a:solidFill>
                <a:latin typeface="Helvetica Neue" panose="02000503000000020004" pitchFamily="2"/>
              </a:rPr>
              <a:t>The 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Helvetica Neue" panose="02000503000000020004" pitchFamily="2"/>
              </a:rPr>
              <a:t>average</a:t>
            </a:r>
            <a:r>
              <a:rPr lang="en-US" sz="1200" b="0" i="0" u="none" strike="noStrike" baseline="0" dirty="0">
                <a:solidFill>
                  <a:srgbClr val="000000"/>
                </a:solidFill>
                <a:latin typeface="Helvetica Neue" panose="02000503000000020004" pitchFamily="2"/>
              </a:rPr>
              <a:t> (</a:t>
            </a:r>
            <a:r>
              <a:rPr lang="en-US" sz="1200" b="0" i="0" u="none" strike="noStrike" baseline="0" dirty="0" err="1">
                <a:solidFill>
                  <a:srgbClr val="000000"/>
                </a:solidFill>
                <a:latin typeface="Helvetica Neue" panose="02000503000000020004" pitchFamily="2"/>
              </a:rPr>
              <a:t>r.m.s.</a:t>
            </a:r>
            <a:r>
              <a:rPr lang="en-US" sz="1200" b="0" i="0" u="none" strike="noStrike" baseline="0" dirty="0">
                <a:solidFill>
                  <a:srgbClr val="000000"/>
                </a:solidFill>
                <a:latin typeface="Helvetica Neue" panose="02000503000000020004" pitchFamily="2"/>
              </a:rPr>
              <a:t>) </a:t>
            </a:r>
            <a:r>
              <a:rPr lang="en-US" sz="1200" dirty="0">
                <a:solidFill>
                  <a:srgbClr val="000000"/>
                </a:solidFill>
                <a:latin typeface="Helvetica Neue" panose="02000503000000020004" pitchFamily="2"/>
              </a:rPr>
              <a:t>change in </a:t>
            </a:r>
            <a:r>
              <a:rPr lang="en-US" sz="1200" b="0" i="0" u="none" strike="noStrike" baseline="0" dirty="0">
                <a:solidFill>
                  <a:srgbClr val="000000"/>
                </a:solidFill>
                <a:latin typeface="Helvetica Neue" panose="02000503000000020004" pitchFamily="2"/>
              </a:rPr>
              <a:t>the angles is only about 2.8 deg. </a:t>
            </a:r>
            <a:r>
              <a:rPr lang="en-US" sz="1200" dirty="0">
                <a:solidFill>
                  <a:srgbClr val="000000"/>
                </a:solidFill>
                <a:latin typeface="Helvetica Neue" panose="02000503000000020004" pitchFamily="2"/>
              </a:rPr>
              <a:t>The maximum is 9 degrees (azimuthal angle).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614309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1A98D45CE67747945AF7AE863DDAA7" ma:contentTypeVersion="4" ma:contentTypeDescription="Create a new document." ma:contentTypeScope="" ma:versionID="43093b79d638e50ea8c08cd334a47bca">
  <xsd:schema xmlns:xsd="http://www.w3.org/2001/XMLSchema" xmlns:xs="http://www.w3.org/2001/XMLSchema" xmlns:p="http://schemas.microsoft.com/office/2006/metadata/properties" xmlns:ns3="2d52e459-215a-4724-9585-944fcb34b033" targetNamespace="http://schemas.microsoft.com/office/2006/metadata/properties" ma:root="true" ma:fieldsID="f5caa80fbce9471c91f01d13d7e763af" ns3:_="">
    <xsd:import namespace="2d52e459-215a-4724-9585-944fcb34b03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52e459-215a-4724-9585-944fcb34b03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8B798C9-034F-4D47-AE34-19EBBE92801B}">
  <ds:schemaRefs>
    <ds:schemaRef ds:uri="2d52e459-215a-4724-9585-944fcb34b03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0F5DD629-FD90-42D4-9BEF-C9DF07730DF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977C71E-256C-4B40-A5DA-21873BAC6CDE}">
  <ds:schemaRefs>
    <ds:schemaRef ds:uri="2d52e459-215a-4724-9585-944fcb34b03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1420</TotalTime>
  <Words>3006</Words>
  <Application>Microsoft Office PowerPoint</Application>
  <PresentationFormat>Widescreen</PresentationFormat>
  <Paragraphs>294</Paragraphs>
  <Slides>32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32</vt:i4>
      </vt:variant>
    </vt:vector>
  </HeadingPairs>
  <TitlesOfParts>
    <vt:vector size="42" baseType="lpstr">
      <vt:lpstr>Arial</vt:lpstr>
      <vt:lpstr>Calibri</vt:lpstr>
      <vt:lpstr>Calibri Light</vt:lpstr>
      <vt:lpstr>Cambria Math</vt:lpstr>
      <vt:lpstr>DejaVu Sans Light</vt:lpstr>
      <vt:lpstr>DejaVuSerifCondensed</vt:lpstr>
      <vt:lpstr>Helvetica Neue</vt:lpstr>
      <vt:lpstr>Wingdings</vt:lpstr>
      <vt:lpstr>Office Theme</vt:lpstr>
      <vt:lpstr>1_Office Theme</vt:lpstr>
      <vt:lpstr>Turbulence in the very local interstellar medium Voyager 1 and 2 in situ observations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Summary</vt:lpstr>
      <vt:lpstr>Small-scale turbulence in the VLSIM near a shock wave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Federico Fraternale</dc:creator>
  <cp:lastModifiedBy>Federico Fraternale</cp:lastModifiedBy>
  <cp:revision>127</cp:revision>
  <dcterms:created xsi:type="dcterms:W3CDTF">2019-10-02T11:00:35Z</dcterms:created>
  <dcterms:modified xsi:type="dcterms:W3CDTF">2023-05-18T18:50:14Z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0x0101003D1A98D45CE67747945AF7AE863DDAA7</vt:lpwstr>
  </property>
</Properties>
</file>