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avi" ContentType="video/x-msvide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404" r:id="rId2"/>
    <p:sldId id="425" r:id="rId3"/>
    <p:sldId id="446" r:id="rId4"/>
    <p:sldId id="447" r:id="rId5"/>
    <p:sldId id="472" r:id="rId6"/>
    <p:sldId id="449" r:id="rId7"/>
    <p:sldId id="486" r:id="rId8"/>
    <p:sldId id="451" r:id="rId9"/>
    <p:sldId id="413" r:id="rId10"/>
    <p:sldId id="481" r:id="rId11"/>
    <p:sldId id="485" r:id="rId12"/>
    <p:sldId id="459" r:id="rId13"/>
    <p:sldId id="433" r:id="rId14"/>
    <p:sldId id="490" r:id="rId15"/>
    <p:sldId id="491" r:id="rId16"/>
    <p:sldId id="479" r:id="rId17"/>
    <p:sldId id="487" r:id="rId18"/>
    <p:sldId id="488" r:id="rId19"/>
    <p:sldId id="480" r:id="rId20"/>
    <p:sldId id="489" r:id="rId21"/>
    <p:sldId id="473" r:id="rId22"/>
    <p:sldId id="492" r:id="rId23"/>
    <p:sldId id="493" r:id="rId24"/>
    <p:sldId id="478" r:id="rId25"/>
    <p:sldId id="495" r:id="rId26"/>
    <p:sldId id="466" r:id="rId27"/>
    <p:sldId id="494" r:id="rId28"/>
    <p:sldId id="402" r:id="rId29"/>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S PGothic" pitchFamily="34" charset="-128"/>
        <a:cs typeface="+mn-cs"/>
      </a:defRPr>
    </a:lvl1pPr>
    <a:lvl2pPr marL="457200" algn="l" rtl="0" fontAlgn="base">
      <a:spcBef>
        <a:spcPct val="0"/>
      </a:spcBef>
      <a:spcAft>
        <a:spcPct val="0"/>
      </a:spcAft>
      <a:defRPr kern="1200">
        <a:solidFill>
          <a:schemeClr val="tx1"/>
        </a:solidFill>
        <a:latin typeface="Arial" charset="0"/>
        <a:ea typeface="MS PGothic" pitchFamily="34" charset="-128"/>
        <a:cs typeface="+mn-cs"/>
      </a:defRPr>
    </a:lvl2pPr>
    <a:lvl3pPr marL="914400" algn="l" rtl="0" fontAlgn="base">
      <a:spcBef>
        <a:spcPct val="0"/>
      </a:spcBef>
      <a:spcAft>
        <a:spcPct val="0"/>
      </a:spcAft>
      <a:defRPr kern="1200">
        <a:solidFill>
          <a:schemeClr val="tx1"/>
        </a:solidFill>
        <a:latin typeface="Arial" charset="0"/>
        <a:ea typeface="MS PGothic" pitchFamily="34" charset="-128"/>
        <a:cs typeface="+mn-cs"/>
      </a:defRPr>
    </a:lvl3pPr>
    <a:lvl4pPr marL="1371600" algn="l" rtl="0" fontAlgn="base">
      <a:spcBef>
        <a:spcPct val="0"/>
      </a:spcBef>
      <a:spcAft>
        <a:spcPct val="0"/>
      </a:spcAft>
      <a:defRPr kern="1200">
        <a:solidFill>
          <a:schemeClr val="tx1"/>
        </a:solidFill>
        <a:latin typeface="Arial" charset="0"/>
        <a:ea typeface="MS PGothic" pitchFamily="34" charset="-128"/>
        <a:cs typeface="+mn-cs"/>
      </a:defRPr>
    </a:lvl4pPr>
    <a:lvl5pPr marL="1828800" algn="l" rtl="0" fontAlgn="base">
      <a:spcBef>
        <a:spcPct val="0"/>
      </a:spcBef>
      <a:spcAft>
        <a:spcPct val="0"/>
      </a:spcAft>
      <a:defRPr kern="1200">
        <a:solidFill>
          <a:schemeClr val="tx1"/>
        </a:solidFill>
        <a:latin typeface="Arial" charset="0"/>
        <a:ea typeface="MS PGothic" pitchFamily="34" charset="-128"/>
        <a:cs typeface="+mn-cs"/>
      </a:defRPr>
    </a:lvl5pPr>
    <a:lvl6pPr marL="2286000" algn="l" defTabSz="914400" rtl="0" eaLnBrk="1" latinLnBrk="0" hangingPunct="1">
      <a:defRPr kern="1200">
        <a:solidFill>
          <a:schemeClr val="tx1"/>
        </a:solidFill>
        <a:latin typeface="Arial" charset="0"/>
        <a:ea typeface="MS PGothic" pitchFamily="34" charset="-128"/>
        <a:cs typeface="+mn-cs"/>
      </a:defRPr>
    </a:lvl6pPr>
    <a:lvl7pPr marL="2743200" algn="l" defTabSz="914400" rtl="0" eaLnBrk="1" latinLnBrk="0" hangingPunct="1">
      <a:defRPr kern="1200">
        <a:solidFill>
          <a:schemeClr val="tx1"/>
        </a:solidFill>
        <a:latin typeface="Arial" charset="0"/>
        <a:ea typeface="MS PGothic" pitchFamily="34" charset="-128"/>
        <a:cs typeface="+mn-cs"/>
      </a:defRPr>
    </a:lvl7pPr>
    <a:lvl8pPr marL="3200400" algn="l" defTabSz="914400" rtl="0" eaLnBrk="1" latinLnBrk="0" hangingPunct="1">
      <a:defRPr kern="1200">
        <a:solidFill>
          <a:schemeClr val="tx1"/>
        </a:solidFill>
        <a:latin typeface="Arial" charset="0"/>
        <a:ea typeface="MS PGothic" pitchFamily="34" charset="-128"/>
        <a:cs typeface="+mn-cs"/>
      </a:defRPr>
    </a:lvl8pPr>
    <a:lvl9pPr marL="3657600" algn="l" defTabSz="914400" rtl="0" eaLnBrk="1" latinLnBrk="0" hangingPunct="1">
      <a:defRPr kern="1200">
        <a:solidFill>
          <a:schemeClr val="tx1"/>
        </a:solidFill>
        <a:latin typeface="Arial" charset="0"/>
        <a:ea typeface="MS PGothic"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527" autoAdjust="0"/>
    <p:restoredTop sz="94660"/>
  </p:normalViewPr>
  <p:slideViewPr>
    <p:cSldViewPr>
      <p:cViewPr>
        <p:scale>
          <a:sx n="85" d="100"/>
          <a:sy n="85" d="100"/>
        </p:scale>
        <p:origin x="672" y="3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atin typeface="Calibri" charset="0"/>
                <a:ea typeface="ＭＳ Ｐゴシック" charset="0"/>
                <a:cs typeface="Arial" charset="0"/>
              </a:defRPr>
            </a:lvl1pPr>
          </a:lstStyle>
          <a:p>
            <a:pPr>
              <a:defRPr/>
            </a:pPr>
            <a:fld id="{10FDE0BE-D878-43D9-9046-E3FC5091D4F4}" type="datetimeFigureOut">
              <a:rPr lang="en-US"/>
              <a:pPr>
                <a:defRPr/>
              </a:pPr>
              <a:t>5/17/2023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charset="0"/>
                <a:ea typeface="ＭＳ Ｐゴシック" charset="0"/>
                <a:cs typeface="Arial" charset="0"/>
              </a:defRPr>
            </a:lvl1pPr>
          </a:lstStyle>
          <a:p>
            <a:pPr>
              <a:defRPr/>
            </a:pPr>
            <a:fld id="{D6BEC8DC-8DBF-44B5-8644-2B802166AAB9}"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E1083E-EBA8-4D4A-9AFB-31ED1C929764}" type="slidenum">
              <a:rPr lang="en-US" smtClean="0"/>
              <a:pPr/>
              <a:t>10</a:t>
            </a:fld>
            <a:endParaRPr lang="en-US"/>
          </a:p>
        </p:txBody>
      </p:sp>
    </p:spTree>
    <p:extLst>
      <p:ext uri="{BB962C8B-B14F-4D97-AF65-F5344CB8AC3E}">
        <p14:creationId xmlns:p14="http://schemas.microsoft.com/office/powerpoint/2010/main" val="9924538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bwMode="auto">
          <a:noFill/>
          <a:ln>
            <a:solidFill>
              <a:srgbClr val="000000"/>
            </a:solidFill>
            <a:miter lim="800000"/>
            <a:headEnd/>
            <a:tailEnd/>
          </a:ln>
        </p:spPr>
      </p:sp>
      <p:sp>
        <p:nvSpPr>
          <p:cNvPr id="3277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32772" name="Slide Number Placeholder 3"/>
          <p:cNvSpPr>
            <a:spLocks noGrp="1"/>
          </p:cNvSpPr>
          <p:nvPr>
            <p:ph type="sldNum" sz="quarter" idx="5"/>
          </p:nvPr>
        </p:nvSpPr>
        <p:spPr bwMode="auto">
          <a:noFill/>
          <a:ln>
            <a:miter lim="800000"/>
            <a:headEnd/>
            <a:tailEnd/>
          </a:ln>
        </p:spPr>
        <p:txBody>
          <a:bodyPr/>
          <a:lstStyle/>
          <a:p>
            <a:fld id="{7FEA2CBE-39A6-437C-94A4-83DBF38B8467}" type="slidenum">
              <a:rPr lang="en-US" smtClean="0">
                <a:latin typeface="Calibri" pitchFamily="34" charset="0"/>
                <a:ea typeface="MS PGothic" pitchFamily="34" charset="-128"/>
              </a:rPr>
              <a:pPr/>
              <a:t>14</a:t>
            </a:fld>
            <a:endParaRPr lang="en-US" smtClean="0">
              <a:latin typeface="Calibri" pitchFamily="34" charset="0"/>
              <a:ea typeface="MS PGothic" pitchFamily="34" charset="-128"/>
            </a:endParaRPr>
          </a:p>
        </p:txBody>
      </p:sp>
    </p:spTree>
    <p:extLst>
      <p:ext uri="{BB962C8B-B14F-4D97-AF65-F5344CB8AC3E}">
        <p14:creationId xmlns:p14="http://schemas.microsoft.com/office/powerpoint/2010/main" val="25881368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D6BEC8DC-8DBF-44B5-8644-2B802166AAB9}" type="slidenum">
              <a:rPr lang="en-US" smtClean="0"/>
              <a:pPr>
                <a:defRPr/>
              </a:pPr>
              <a:t>15</a:t>
            </a:fld>
            <a:endParaRPr lang="en-US"/>
          </a:p>
        </p:txBody>
      </p:sp>
    </p:spTree>
    <p:extLst>
      <p:ext uri="{BB962C8B-B14F-4D97-AF65-F5344CB8AC3E}">
        <p14:creationId xmlns:p14="http://schemas.microsoft.com/office/powerpoint/2010/main" val="6625006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D6BEC8DC-8DBF-44B5-8644-2B802166AAB9}" type="slidenum">
              <a:rPr lang="en-US" smtClean="0"/>
              <a:pPr>
                <a:defRPr/>
              </a:pPr>
              <a:t>16</a:t>
            </a:fld>
            <a:endParaRPr lang="en-US"/>
          </a:p>
        </p:txBody>
      </p:sp>
    </p:spTree>
    <p:extLst>
      <p:ext uri="{BB962C8B-B14F-4D97-AF65-F5344CB8AC3E}">
        <p14:creationId xmlns:p14="http://schemas.microsoft.com/office/powerpoint/2010/main" val="29935195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6BEC8DC-8DBF-44B5-8644-2B802166AAB9}" type="slidenum">
              <a:rPr lang="en-US" smtClean="0"/>
              <a:pPr>
                <a:defRPr/>
              </a:pPr>
              <a:t>17</a:t>
            </a:fld>
            <a:endParaRPr lang="en-US"/>
          </a:p>
        </p:txBody>
      </p:sp>
    </p:spTree>
    <p:extLst>
      <p:ext uri="{BB962C8B-B14F-4D97-AF65-F5344CB8AC3E}">
        <p14:creationId xmlns:p14="http://schemas.microsoft.com/office/powerpoint/2010/main" val="26954375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ACC817BF-4500-4C23-BBF5-36D1D772303A}" type="datetime1">
              <a:rPr lang="en-US"/>
              <a:pPr>
                <a:defRPr/>
              </a:pPr>
              <a:t>5/17/2023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6502032-2943-4286-9811-0B9CBFAD1681}"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863934A-85BB-4612-A354-088959AEB882}" type="datetime1">
              <a:rPr lang="en-US"/>
              <a:pPr>
                <a:defRPr/>
              </a:pPr>
              <a:t>5/17/2023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D1682CC-0E3E-445A-B966-2BBBDC6A2832}"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F4D0884-9571-4764-BF0D-1FB56DEEC858}" type="datetime1">
              <a:rPr lang="en-US"/>
              <a:pPr>
                <a:defRPr/>
              </a:pPr>
              <a:t>5/17/2023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C7A848F-45F3-4336-9C61-7E006350BDF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50F55A2-DA7E-4AA9-8B50-15A78929792F}" type="datetime1">
              <a:rPr lang="en-US"/>
              <a:pPr>
                <a:defRPr/>
              </a:pPr>
              <a:t>5/17/2023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142AAC2-9BB9-4E64-8860-2B9F01648A9D}"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69F42FB8-6DD0-4DA2-A206-E4F61EE2D6F3}" type="datetime1">
              <a:rPr lang="en-US"/>
              <a:pPr>
                <a:defRPr/>
              </a:pPr>
              <a:t>5/17/2023</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9843FA-8D00-4991-A485-F7FBD18D2295}"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0E010FCC-8D7C-419C-8E51-BB01BDABB49C}" type="datetime1">
              <a:rPr lang="en-US"/>
              <a:pPr>
                <a:defRPr/>
              </a:pPr>
              <a:t>5/17/2023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6754A73-267C-4A96-8B77-6C802D2D0DE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FE71F717-0262-43EF-89F7-1E402655019C}" type="datetime1">
              <a:rPr lang="en-US"/>
              <a:pPr>
                <a:defRPr/>
              </a:pPr>
              <a:t>5/17/2023</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2258AC7-F5A9-4527-A1B7-D0969C176537}"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8EFCDF31-2302-4CEC-993A-E34434A2F681}" type="datetime1">
              <a:rPr lang="en-US"/>
              <a:pPr>
                <a:defRPr/>
              </a:pPr>
              <a:t>5/17/2023</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15654BE4-0444-42C4-92B1-85029E3855C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9D3C4D29-0B20-4B18-AC35-C43FAD8B0952}" type="datetime1">
              <a:rPr lang="en-US"/>
              <a:pPr>
                <a:defRPr/>
              </a:pPr>
              <a:t>5/17/2023</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DC259341-E9B7-478E-87D1-7B7925621472}"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B6462FF-0548-46B1-81AB-52DB79AFA482}" type="datetime1">
              <a:rPr lang="en-US"/>
              <a:pPr>
                <a:defRPr/>
              </a:pPr>
              <a:t>5/17/2023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F0C04BF-A225-4F5A-954A-ADBB37DCBDF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9FB3CD-8D7E-4F49-8DA1-A5E52FEBB789}" type="datetime1">
              <a:rPr lang="en-US"/>
              <a:pPr>
                <a:defRPr/>
              </a:pPr>
              <a:t>5/17/2023</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1ED834D2-0971-4B5E-9DF4-37501170F2A4}"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ea typeface="ＭＳ Ｐゴシック" charset="0"/>
                <a:cs typeface="Arial" charset="0"/>
              </a:defRPr>
            </a:lvl1pPr>
          </a:lstStyle>
          <a:p>
            <a:pPr>
              <a:defRPr/>
            </a:pPr>
            <a:fld id="{3762E982-6434-47F5-BDB7-1214907BD3D6}" type="datetime1">
              <a:rPr lang="en-US"/>
              <a:pPr>
                <a:defRPr/>
              </a:pPr>
              <a:t>5/17/2023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ea typeface="ＭＳ Ｐゴシック" charset="0"/>
                <a:cs typeface="Arial" charset="0"/>
              </a:defRPr>
            </a:lvl1pPr>
          </a:lstStyle>
          <a:p>
            <a:pPr>
              <a:defRPr/>
            </a:pPr>
            <a:fld id="{73F8DA03-7414-465B-8DDA-43EB4974EEE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2pPr>
      <a:lvl3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3pPr>
      <a:lvl4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4pPr>
      <a:lvl5pPr algn="ctr" rtl="0" eaLnBrk="0" fontAlgn="base" hangingPunct="0">
        <a:spcBef>
          <a:spcPct val="0"/>
        </a:spcBef>
        <a:spcAft>
          <a:spcPct val="0"/>
        </a:spcAft>
        <a:defRPr sz="4400">
          <a:solidFill>
            <a:schemeClr val="tx1"/>
          </a:solidFill>
          <a:latin typeface="Calibri" pitchFamily="34" charset="0"/>
          <a:ea typeface="MS PGothic" pitchFamily="34" charset="-128"/>
          <a:cs typeface="ＭＳ Ｐゴシック"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23.emf"/></Relationships>
</file>

<file path=ppt/slides/_rels/slide14.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image" Target="../media/image27.png"/><Relationship Id="rId4"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8.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3.gif"/><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8.png"/></Relationships>
</file>

<file path=ppt/slides/_rels/slide26.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609600" y="1676400"/>
            <a:ext cx="8001000" cy="1382192"/>
          </a:xfrm>
        </p:spPr>
        <p:txBody>
          <a:bodyPr/>
          <a:lstStyle/>
          <a:p>
            <a:pPr eaLnBrk="1" hangingPunct="1"/>
            <a:r>
              <a:rPr lang="en-US" sz="3200" dirty="0" smtClean="0">
                <a:solidFill>
                  <a:srgbClr val="FF0000"/>
                </a:solidFill>
                <a:latin typeface="Arial Black" pitchFamily="34" charset="0"/>
              </a:rPr>
              <a:t/>
            </a:r>
            <a:br>
              <a:rPr lang="en-US" sz="3200" dirty="0" smtClean="0">
                <a:solidFill>
                  <a:srgbClr val="FF0000"/>
                </a:solidFill>
                <a:latin typeface="Arial Black" pitchFamily="34" charset="0"/>
              </a:rPr>
            </a:br>
            <a:r>
              <a:rPr lang="en-US" sz="3200" dirty="0" smtClean="0">
                <a:solidFill>
                  <a:srgbClr val="FF0000"/>
                </a:solidFill>
                <a:latin typeface="Arial Black" pitchFamily="34" charset="0"/>
              </a:rPr>
              <a:t>Heliosphere in the Local Interstellar Medium</a:t>
            </a:r>
          </a:p>
        </p:txBody>
      </p:sp>
      <p:sp>
        <p:nvSpPr>
          <p:cNvPr id="3" name="Subtitle 2"/>
          <p:cNvSpPr>
            <a:spLocks noGrp="1"/>
          </p:cNvSpPr>
          <p:nvPr>
            <p:ph type="subTitle" idx="1"/>
          </p:nvPr>
        </p:nvSpPr>
        <p:spPr>
          <a:xfrm>
            <a:off x="452437" y="3933878"/>
            <a:ext cx="8382000" cy="942921"/>
          </a:xfrm>
        </p:spPr>
        <p:txBody>
          <a:bodyPr rtlCol="0">
            <a:noAutofit/>
          </a:bodyPr>
          <a:lstStyle/>
          <a:p>
            <a:pPr eaLnBrk="1" fontAlgn="auto" hangingPunct="1">
              <a:spcAft>
                <a:spcPts val="0"/>
              </a:spcAft>
              <a:defRPr/>
            </a:pPr>
            <a:r>
              <a:rPr lang="en-US" sz="2000" dirty="0" smtClean="0">
                <a:solidFill>
                  <a:schemeClr val="tx1"/>
                </a:solidFill>
                <a:latin typeface="Arial Black" pitchFamily="34" charset="0"/>
                <a:ea typeface="+mn-ea"/>
                <a:cs typeface="+mn-cs"/>
              </a:rPr>
              <a:t>N.V. </a:t>
            </a:r>
            <a:r>
              <a:rPr lang="en-US" sz="2000" dirty="0" smtClean="0">
                <a:solidFill>
                  <a:schemeClr val="tx1"/>
                </a:solidFill>
                <a:latin typeface="Arial Black" pitchFamily="34" charset="0"/>
                <a:ea typeface="+mn-ea"/>
                <a:cs typeface="+mn-cs"/>
              </a:rPr>
              <a:t>Pogorelov,</a:t>
            </a:r>
            <a:r>
              <a:rPr lang="en-US" sz="2200" baseline="30000" dirty="0" smtClean="0">
                <a:solidFill>
                  <a:schemeClr val="tx1"/>
                </a:solidFill>
                <a:latin typeface="Arial Black" pitchFamily="34" charset="0"/>
                <a:ea typeface="+mn-ea"/>
                <a:cs typeface="+mn-cs"/>
              </a:rPr>
              <a:t>1,2</a:t>
            </a:r>
            <a:r>
              <a:rPr lang="en-US" sz="2000" dirty="0" smtClean="0">
                <a:solidFill>
                  <a:schemeClr val="tx1"/>
                </a:solidFill>
                <a:latin typeface="Arial Black" pitchFamily="34" charset="0"/>
                <a:ea typeface="+mn-ea"/>
                <a:cs typeface="+mn-cs"/>
              </a:rPr>
              <a:t> R. Bera,</a:t>
            </a:r>
            <a:r>
              <a:rPr lang="en-US" sz="2200" baseline="30000" dirty="0" smtClean="0">
                <a:solidFill>
                  <a:schemeClr val="tx1"/>
                </a:solidFill>
                <a:latin typeface="Arial Black" pitchFamily="34" charset="0"/>
                <a:ea typeface="+mn-ea"/>
                <a:cs typeface="+mn-cs"/>
              </a:rPr>
              <a:t>2</a:t>
            </a:r>
            <a:r>
              <a:rPr lang="en-US" sz="2000" dirty="0" smtClean="0">
                <a:solidFill>
                  <a:schemeClr val="tx1"/>
                </a:solidFill>
                <a:latin typeface="Arial Black" pitchFamily="34" charset="0"/>
                <a:ea typeface="+mn-ea"/>
                <a:cs typeface="+mn-cs"/>
              </a:rPr>
              <a:t> F. Fraternale</a:t>
            </a:r>
            <a:r>
              <a:rPr lang="en-US" sz="2000" dirty="0" smtClean="0">
                <a:solidFill>
                  <a:schemeClr val="tx1"/>
                </a:solidFill>
                <a:latin typeface="Arial Black" pitchFamily="34" charset="0"/>
                <a:ea typeface="+mn-ea"/>
                <a:cs typeface="+mn-cs"/>
              </a:rPr>
              <a:t>,</a:t>
            </a:r>
            <a:r>
              <a:rPr lang="en-US" sz="2200" baseline="30000" dirty="0" smtClean="0">
                <a:solidFill>
                  <a:schemeClr val="tx1"/>
                </a:solidFill>
                <a:latin typeface="Arial Black" pitchFamily="34" charset="0"/>
                <a:ea typeface="+mn-ea"/>
                <a:cs typeface="+mn-cs"/>
              </a:rPr>
              <a:t>2</a:t>
            </a:r>
            <a:r>
              <a:rPr lang="en-US" sz="2000" dirty="0" smtClean="0">
                <a:solidFill>
                  <a:schemeClr val="tx1"/>
                </a:solidFill>
                <a:latin typeface="Arial Black" pitchFamily="34" charset="0"/>
                <a:ea typeface="+mn-ea"/>
                <a:cs typeface="+mn-cs"/>
              </a:rPr>
              <a:t> </a:t>
            </a:r>
          </a:p>
          <a:p>
            <a:pPr eaLnBrk="1" fontAlgn="auto" hangingPunct="1">
              <a:spcAft>
                <a:spcPts val="0"/>
              </a:spcAft>
              <a:defRPr/>
            </a:pPr>
            <a:r>
              <a:rPr lang="en-US" sz="2000" dirty="0" smtClean="0">
                <a:solidFill>
                  <a:schemeClr val="tx1"/>
                </a:solidFill>
                <a:latin typeface="Arial Black" pitchFamily="34" charset="0"/>
                <a:ea typeface="+mn-ea"/>
                <a:cs typeface="+mn-cs"/>
              </a:rPr>
              <a:t>and M. Zhang</a:t>
            </a:r>
            <a:r>
              <a:rPr lang="en-US" sz="2200" baseline="30000" dirty="0" smtClean="0">
                <a:solidFill>
                  <a:schemeClr val="tx1"/>
                </a:solidFill>
                <a:latin typeface="Arial Black" pitchFamily="34" charset="0"/>
                <a:ea typeface="+mn-ea"/>
                <a:cs typeface="+mn-cs"/>
              </a:rPr>
              <a:t>3</a:t>
            </a:r>
            <a:endParaRPr lang="en-US" sz="2200" baseline="30000" dirty="0" smtClean="0">
              <a:solidFill>
                <a:schemeClr val="tx1"/>
              </a:solidFill>
              <a:latin typeface="Arial Black" pitchFamily="34" charset="0"/>
              <a:ea typeface="+mn-ea"/>
              <a:cs typeface="+mn-cs"/>
            </a:endParaRPr>
          </a:p>
          <a:p>
            <a:pPr eaLnBrk="1" fontAlgn="auto" hangingPunct="1">
              <a:spcAft>
                <a:spcPts val="0"/>
              </a:spcAft>
              <a:defRPr/>
            </a:pPr>
            <a:endParaRPr lang="en-US" sz="2000" baseline="30000" dirty="0">
              <a:solidFill>
                <a:schemeClr val="tx1"/>
              </a:solidFill>
              <a:latin typeface="Arial Black" pitchFamily="34" charset="0"/>
              <a:ea typeface="+mn-ea"/>
              <a:cs typeface="+mn-cs"/>
            </a:endParaRPr>
          </a:p>
          <a:p>
            <a:pPr eaLnBrk="1" fontAlgn="auto" hangingPunct="1">
              <a:spcAft>
                <a:spcPts val="0"/>
              </a:spcAft>
              <a:defRPr/>
            </a:pPr>
            <a:endParaRPr lang="en-US" sz="2200" baseline="30000" dirty="0" smtClean="0">
              <a:solidFill>
                <a:schemeClr val="tx1"/>
              </a:solidFill>
              <a:latin typeface="Arial Black" pitchFamily="34" charset="0"/>
              <a:ea typeface="+mn-ea"/>
              <a:cs typeface="+mn-cs"/>
            </a:endParaRPr>
          </a:p>
        </p:txBody>
      </p:sp>
      <p:sp>
        <p:nvSpPr>
          <p:cNvPr id="2053" name="TextBox 4"/>
          <p:cNvSpPr txBox="1">
            <a:spLocks noChangeArrowheads="1"/>
          </p:cNvSpPr>
          <p:nvPr/>
        </p:nvSpPr>
        <p:spPr bwMode="auto">
          <a:xfrm>
            <a:off x="109538" y="5181600"/>
            <a:ext cx="9067799" cy="923330"/>
          </a:xfrm>
          <a:prstGeom prst="rect">
            <a:avLst/>
          </a:prstGeom>
          <a:noFill/>
          <a:ln w="9525">
            <a:noFill/>
            <a:miter lim="800000"/>
            <a:headEnd/>
            <a:tailEnd/>
          </a:ln>
        </p:spPr>
        <p:txBody>
          <a:bodyPr wrap="square">
            <a:spAutoFit/>
          </a:bodyPr>
          <a:lstStyle/>
          <a:p>
            <a:pPr algn="ctr"/>
            <a:r>
              <a:rPr lang="en-US" sz="2000" b="1" baseline="30000" dirty="0" smtClean="0">
                <a:latin typeface="Times New Roman" charset="0"/>
                <a:cs typeface="Times New Roman" charset="0"/>
              </a:rPr>
              <a:t>1</a:t>
            </a:r>
            <a:r>
              <a:rPr lang="en-US" b="1" dirty="0" smtClean="0">
                <a:latin typeface="Times New Roman" charset="0"/>
                <a:cs typeface="Times New Roman" charset="0"/>
              </a:rPr>
              <a:t>Department </a:t>
            </a:r>
            <a:r>
              <a:rPr lang="en-US" b="1" dirty="0">
                <a:latin typeface="Times New Roman" charset="0"/>
                <a:cs typeface="Times New Roman" charset="0"/>
              </a:rPr>
              <a:t>of Space Science, University of Alabama in </a:t>
            </a:r>
            <a:r>
              <a:rPr lang="en-US" b="1" dirty="0" smtClean="0">
                <a:latin typeface="Times New Roman" charset="0"/>
                <a:cs typeface="Times New Roman" charset="0"/>
              </a:rPr>
              <a:t>Huntsville</a:t>
            </a:r>
          </a:p>
          <a:p>
            <a:pPr algn="ctr"/>
            <a:r>
              <a:rPr lang="en-US" sz="2000" b="1" baseline="30000" dirty="0" smtClean="0">
                <a:latin typeface="Times New Roman" charset="0"/>
                <a:cs typeface="Times New Roman" charset="0"/>
              </a:rPr>
              <a:t>2</a:t>
            </a:r>
            <a:r>
              <a:rPr lang="en-US" b="1" dirty="0" smtClean="0">
                <a:latin typeface="Times New Roman" charset="0"/>
                <a:cs typeface="Times New Roman" charset="0"/>
              </a:rPr>
              <a:t>Center </a:t>
            </a:r>
            <a:r>
              <a:rPr lang="en-US" b="1" dirty="0">
                <a:latin typeface="Times New Roman" charset="0"/>
                <a:cs typeface="Times New Roman" charset="0"/>
              </a:rPr>
              <a:t>for Space Plasma and </a:t>
            </a:r>
            <a:r>
              <a:rPr lang="en-US" b="1" dirty="0" err="1">
                <a:latin typeface="Times New Roman" charset="0"/>
                <a:cs typeface="Times New Roman" charset="0"/>
              </a:rPr>
              <a:t>Aeronomic</a:t>
            </a:r>
            <a:r>
              <a:rPr lang="en-US" b="1" dirty="0">
                <a:latin typeface="Times New Roman" charset="0"/>
                <a:cs typeface="Times New Roman" charset="0"/>
              </a:rPr>
              <a:t> Research, </a:t>
            </a:r>
            <a:r>
              <a:rPr lang="en-US" b="1" dirty="0" smtClean="0">
                <a:latin typeface="Times New Roman" charset="0"/>
                <a:cs typeface="Times New Roman" charset="0"/>
              </a:rPr>
              <a:t>University of Alabama in </a:t>
            </a:r>
            <a:r>
              <a:rPr lang="en-US" b="1" dirty="0" smtClean="0">
                <a:latin typeface="Times New Roman" charset="0"/>
                <a:cs typeface="Times New Roman" charset="0"/>
              </a:rPr>
              <a:t>Huntsville</a:t>
            </a:r>
          </a:p>
          <a:p>
            <a:pPr algn="ctr"/>
            <a:r>
              <a:rPr lang="en-US" sz="2000" b="1" baseline="30000" dirty="0" smtClean="0">
                <a:latin typeface="Times New Roman" charset="0"/>
                <a:cs typeface="Times New Roman" charset="0"/>
              </a:rPr>
              <a:t>3</a:t>
            </a:r>
            <a:r>
              <a:rPr lang="en-US" b="1" dirty="0" smtClean="0">
                <a:latin typeface="Times New Roman" charset="0"/>
                <a:cs typeface="Times New Roman" charset="0"/>
              </a:rPr>
              <a:t>Florida Institute of Technology, Melbourne, FL</a:t>
            </a:r>
            <a:endParaRPr lang="en-US" b="1" dirty="0" smtClean="0">
              <a:latin typeface="Times New Roman" charset="0"/>
              <a:cs typeface="Times New Roman" charset="0"/>
            </a:endParaRPr>
          </a:p>
        </p:txBody>
      </p:sp>
      <p:sp>
        <p:nvSpPr>
          <p:cNvPr id="2054" name="Slide Number Placeholder 5"/>
          <p:cNvSpPr>
            <a:spLocks noGrp="1"/>
          </p:cNvSpPr>
          <p:nvPr>
            <p:ph type="sldNum" sz="quarter" idx="12"/>
          </p:nvPr>
        </p:nvSpPr>
        <p:spPr bwMode="auto">
          <a:noFill/>
          <a:ln>
            <a:miter lim="800000"/>
            <a:headEnd/>
            <a:tailEnd/>
          </a:ln>
        </p:spPr>
        <p:txBody>
          <a:bodyPr/>
          <a:lstStyle/>
          <a:p>
            <a:fld id="{E1980DE4-0750-4122-936D-815FB4322FD1}" type="slidenum">
              <a:rPr lang="en-US" smtClean="0">
                <a:latin typeface="Calibri" pitchFamily="34" charset="0"/>
                <a:ea typeface="MS PGothic" pitchFamily="34" charset="-128"/>
              </a:rPr>
              <a:pPr/>
              <a:t>1</a:t>
            </a:fld>
            <a:endParaRPr lang="en-US" smtClean="0">
              <a:latin typeface="Calibri" pitchFamily="34" charset="0"/>
              <a:ea typeface="MS PGothic" pitchFamily="34" charset="-128"/>
            </a:endParaRPr>
          </a:p>
        </p:txBody>
      </p:sp>
      <p:sp>
        <p:nvSpPr>
          <p:cNvPr id="4" name="TextBox 3"/>
          <p:cNvSpPr txBox="1"/>
          <p:nvPr/>
        </p:nvSpPr>
        <p:spPr>
          <a:xfrm>
            <a:off x="1066800" y="609600"/>
            <a:ext cx="6858000" cy="646331"/>
          </a:xfrm>
          <a:prstGeom prst="rect">
            <a:avLst/>
          </a:prstGeom>
          <a:noFill/>
        </p:spPr>
        <p:txBody>
          <a:bodyPr wrap="square" rtlCol="0">
            <a:spAutoFit/>
          </a:bodyPr>
          <a:lstStyle/>
          <a:p>
            <a:pPr algn="ctr"/>
            <a:r>
              <a:rPr lang="en-US" b="1" dirty="0" smtClean="0"/>
              <a:t>Cosmic Ray Anisotropy </a:t>
            </a:r>
            <a:r>
              <a:rPr lang="en-US" b="1" dirty="0" smtClean="0"/>
              <a:t>Workshop</a:t>
            </a:r>
            <a:endParaRPr lang="en-US" b="1" dirty="0" smtClean="0"/>
          </a:p>
          <a:p>
            <a:pPr algn="ctr"/>
            <a:r>
              <a:rPr lang="en-US" b="1" dirty="0" smtClean="0"/>
              <a:t>Chicago, IL, May 16-20, 2023</a:t>
            </a:r>
            <a:endParaRPr lang="en-US" b="1" dirty="0"/>
          </a:p>
        </p:txBody>
      </p:sp>
    </p:spTree>
    <p:extLst>
      <p:ext uri="{BB962C8B-B14F-4D97-AF65-F5344CB8AC3E}">
        <p14:creationId xmlns:p14="http://schemas.microsoft.com/office/powerpoint/2010/main" val="2926344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4900" y="5105400"/>
            <a:ext cx="6629400" cy="369332"/>
          </a:xfrm>
          <a:prstGeom prst="rect">
            <a:avLst/>
          </a:prstGeom>
          <a:noFill/>
        </p:spPr>
        <p:txBody>
          <a:bodyPr wrap="square" rtlCol="0">
            <a:spAutoFit/>
          </a:bodyPr>
          <a:lstStyle/>
          <a:p>
            <a:pPr algn="ctr"/>
            <a:r>
              <a:rPr lang="en-US" b="1" dirty="0" smtClean="0"/>
              <a:t>Plasma density and total pressure in the B-V plane.</a:t>
            </a:r>
            <a:endParaRPr lang="en-US" b="1"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1000" y="838200"/>
            <a:ext cx="3886200" cy="38862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9600" y="838200"/>
            <a:ext cx="3886200" cy="3886200"/>
          </a:xfrm>
          <a:prstGeom prst="rect">
            <a:avLst/>
          </a:prstGeom>
        </p:spPr>
      </p:pic>
    </p:spTree>
    <p:extLst>
      <p:ext uri="{BB962C8B-B14F-4D97-AF65-F5344CB8AC3E}">
        <p14:creationId xmlns:p14="http://schemas.microsoft.com/office/powerpoint/2010/main" val="116778588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62306" y="152401"/>
            <a:ext cx="3322099" cy="31242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405" y="168667"/>
            <a:ext cx="3304801" cy="3107933"/>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2031" y="3276599"/>
            <a:ext cx="3332373" cy="3133863"/>
          </a:xfrm>
          <a:prstGeom prst="rect">
            <a:avLst/>
          </a:prstGeom>
        </p:spPr>
      </p:pic>
      <p:sp>
        <p:nvSpPr>
          <p:cNvPr id="6" name="TextBox 5"/>
          <p:cNvSpPr txBox="1"/>
          <p:nvPr/>
        </p:nvSpPr>
        <p:spPr>
          <a:xfrm>
            <a:off x="4953000" y="5562600"/>
            <a:ext cx="3048000" cy="646331"/>
          </a:xfrm>
          <a:prstGeom prst="rect">
            <a:avLst/>
          </a:prstGeom>
          <a:noFill/>
        </p:spPr>
        <p:txBody>
          <a:bodyPr wrap="square" rtlCol="0">
            <a:spAutoFit/>
          </a:bodyPr>
          <a:lstStyle/>
          <a:p>
            <a:r>
              <a:rPr lang="en-US" dirty="0" smtClean="0"/>
              <a:t>The </a:t>
            </a:r>
            <a:r>
              <a:rPr lang="en-US" dirty="0" err="1" smtClean="0"/>
              <a:t>heliopause</a:t>
            </a:r>
            <a:r>
              <a:rPr lang="en-US" dirty="0" smtClean="0"/>
              <a:t> seen from different perspectives.</a:t>
            </a:r>
            <a:endParaRPr lang="en-US" dirty="0"/>
          </a:p>
        </p:txBody>
      </p:sp>
    </p:spTree>
    <p:extLst>
      <p:ext uri="{BB962C8B-B14F-4D97-AF65-F5344CB8AC3E}">
        <p14:creationId xmlns:p14="http://schemas.microsoft.com/office/powerpoint/2010/main" val="79594048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p:cNvPicPr>
            <a:picLocks noChangeAspect="1"/>
          </p:cNvPicPr>
          <p:nvPr/>
        </p:nvPicPr>
        <p:blipFill>
          <a:blip r:embed="rId2" cstate="print"/>
          <a:srcRect/>
          <a:stretch>
            <a:fillRect/>
          </a:stretch>
        </p:blipFill>
        <p:spPr bwMode="auto">
          <a:xfrm>
            <a:off x="128588" y="1219200"/>
            <a:ext cx="4127500" cy="2540000"/>
          </a:xfrm>
          <a:prstGeom prst="rect">
            <a:avLst/>
          </a:prstGeom>
          <a:noFill/>
          <a:ln w="9525">
            <a:noFill/>
            <a:miter lim="800000"/>
            <a:headEnd/>
            <a:tailEnd/>
          </a:ln>
        </p:spPr>
      </p:pic>
      <p:pic>
        <p:nvPicPr>
          <p:cNvPr id="17411" name="Picture 5"/>
          <p:cNvPicPr>
            <a:picLocks noChangeAspect="1"/>
          </p:cNvPicPr>
          <p:nvPr/>
        </p:nvPicPr>
        <p:blipFill>
          <a:blip r:embed="rId3" cstate="print"/>
          <a:srcRect/>
          <a:stretch>
            <a:fillRect/>
          </a:stretch>
        </p:blipFill>
        <p:spPr bwMode="auto">
          <a:xfrm>
            <a:off x="4732338" y="1206500"/>
            <a:ext cx="4140200" cy="2552700"/>
          </a:xfrm>
          <a:prstGeom prst="rect">
            <a:avLst/>
          </a:prstGeom>
          <a:noFill/>
          <a:ln w="9525">
            <a:noFill/>
            <a:miter lim="800000"/>
            <a:headEnd/>
            <a:tailEnd/>
          </a:ln>
        </p:spPr>
      </p:pic>
      <p:sp>
        <p:nvSpPr>
          <p:cNvPr id="17412" name="TextBox 2"/>
          <p:cNvSpPr txBox="1">
            <a:spLocks noChangeArrowheads="1"/>
          </p:cNvSpPr>
          <p:nvPr/>
        </p:nvSpPr>
        <p:spPr bwMode="auto">
          <a:xfrm>
            <a:off x="811213" y="820738"/>
            <a:ext cx="3349625" cy="400050"/>
          </a:xfrm>
          <a:prstGeom prst="rect">
            <a:avLst/>
          </a:prstGeom>
          <a:noFill/>
          <a:ln w="9525">
            <a:noFill/>
            <a:miter lim="800000"/>
            <a:headEnd/>
            <a:tailEnd/>
          </a:ln>
        </p:spPr>
        <p:txBody>
          <a:bodyPr>
            <a:spAutoFit/>
          </a:bodyPr>
          <a:lstStyle/>
          <a:p>
            <a:pPr algn="ctr" eaLnBrk="1" hangingPunct="1">
              <a:buClr>
                <a:srgbClr val="000000"/>
              </a:buClr>
              <a:buSzPct val="100000"/>
              <a:buFont typeface="Times New Roman" pitchFamily="16" charset="0"/>
              <a:buNone/>
            </a:pPr>
            <a:r>
              <a:rPr lang="en-US" sz="2000">
                <a:solidFill>
                  <a:schemeClr val="tx1"/>
                </a:solidFill>
              </a:rPr>
              <a:t>10000 AU Tail </a:t>
            </a:r>
          </a:p>
        </p:txBody>
      </p:sp>
      <p:sp>
        <p:nvSpPr>
          <p:cNvPr id="17413" name="TextBox 7"/>
          <p:cNvSpPr txBox="1">
            <a:spLocks noChangeArrowheads="1"/>
          </p:cNvSpPr>
          <p:nvPr/>
        </p:nvSpPr>
        <p:spPr bwMode="auto">
          <a:xfrm>
            <a:off x="5522913" y="757238"/>
            <a:ext cx="3349625" cy="400050"/>
          </a:xfrm>
          <a:prstGeom prst="rect">
            <a:avLst/>
          </a:prstGeom>
          <a:noFill/>
          <a:ln w="9525">
            <a:noFill/>
            <a:miter lim="800000"/>
            <a:headEnd/>
            <a:tailEnd/>
          </a:ln>
        </p:spPr>
        <p:txBody>
          <a:bodyPr>
            <a:spAutoFit/>
          </a:bodyPr>
          <a:lstStyle/>
          <a:p>
            <a:pPr algn="ctr" eaLnBrk="1" hangingPunct="1">
              <a:buClr>
                <a:srgbClr val="000000"/>
              </a:buClr>
              <a:buSzPct val="100000"/>
              <a:buFont typeface="Times New Roman" pitchFamily="16" charset="0"/>
              <a:buNone/>
            </a:pPr>
            <a:r>
              <a:rPr lang="en-US" sz="2000">
                <a:solidFill>
                  <a:schemeClr val="tx1"/>
                </a:solidFill>
              </a:rPr>
              <a:t>4400 AU Tail </a:t>
            </a:r>
          </a:p>
        </p:txBody>
      </p:sp>
      <p:sp>
        <p:nvSpPr>
          <p:cNvPr id="17414" name="TextBox 8"/>
          <p:cNvSpPr txBox="1">
            <a:spLocks noChangeArrowheads="1"/>
          </p:cNvSpPr>
          <p:nvPr/>
        </p:nvSpPr>
        <p:spPr bwMode="auto">
          <a:xfrm>
            <a:off x="131763" y="165100"/>
            <a:ext cx="8686800" cy="400050"/>
          </a:xfrm>
          <a:prstGeom prst="rect">
            <a:avLst/>
          </a:prstGeom>
          <a:noFill/>
          <a:ln w="9525">
            <a:noFill/>
            <a:miter lim="800000"/>
            <a:headEnd/>
            <a:tailEnd/>
          </a:ln>
        </p:spPr>
        <p:txBody>
          <a:bodyPr>
            <a:spAutoFit/>
          </a:bodyPr>
          <a:lstStyle/>
          <a:p>
            <a:pPr algn="ctr" eaLnBrk="1" hangingPunct="1">
              <a:buClr>
                <a:srgbClr val="000000"/>
              </a:buClr>
              <a:buSzPct val="100000"/>
              <a:buFont typeface="Times New Roman" pitchFamily="16" charset="0"/>
              <a:buNone/>
            </a:pPr>
            <a:r>
              <a:rPr lang="en-US" sz="2000" b="1">
                <a:solidFill>
                  <a:schemeClr val="tx1"/>
                </a:solidFill>
              </a:rPr>
              <a:t>TeV Cosmic Rays Anisotropy: Longer Tail is Better</a:t>
            </a:r>
          </a:p>
        </p:txBody>
      </p:sp>
      <p:pic>
        <p:nvPicPr>
          <p:cNvPr id="17415" name="Picture 9" descr="tibet_hdp_rainbow.pdf"/>
          <p:cNvPicPr>
            <a:picLocks noChangeAspect="1"/>
          </p:cNvPicPr>
          <p:nvPr/>
        </p:nvPicPr>
        <p:blipFill>
          <a:blip r:embed="rId4" cstate="print"/>
          <a:srcRect/>
          <a:stretch>
            <a:fillRect/>
          </a:stretch>
        </p:blipFill>
        <p:spPr bwMode="auto">
          <a:xfrm>
            <a:off x="128588" y="3759200"/>
            <a:ext cx="4127500" cy="2797175"/>
          </a:xfrm>
          <a:prstGeom prst="rect">
            <a:avLst/>
          </a:prstGeom>
          <a:noFill/>
          <a:ln w="9525">
            <a:noFill/>
            <a:miter lim="800000"/>
            <a:headEnd/>
            <a:tailEnd/>
          </a:ln>
        </p:spPr>
      </p:pic>
      <p:sp>
        <p:nvSpPr>
          <p:cNvPr id="17416" name="TextBox 10"/>
          <p:cNvSpPr txBox="1">
            <a:spLocks noChangeArrowheads="1"/>
          </p:cNvSpPr>
          <p:nvPr/>
        </p:nvSpPr>
        <p:spPr bwMode="auto">
          <a:xfrm>
            <a:off x="2951163" y="6211888"/>
            <a:ext cx="1781175" cy="646112"/>
          </a:xfrm>
          <a:prstGeom prst="rect">
            <a:avLst/>
          </a:prstGeom>
          <a:noFill/>
          <a:ln w="9525">
            <a:noFill/>
            <a:miter lim="800000"/>
            <a:headEnd/>
            <a:tailEnd/>
          </a:ln>
        </p:spPr>
        <p:txBody>
          <a:bodyPr>
            <a:spAutoFit/>
          </a:bodyPr>
          <a:lstStyle/>
          <a:p>
            <a:pPr eaLnBrk="1" hangingPunct="1">
              <a:buClr>
                <a:srgbClr val="000000"/>
              </a:buClr>
              <a:buSzPct val="100000"/>
              <a:buFont typeface="Times New Roman" pitchFamily="16" charset="0"/>
              <a:buNone/>
            </a:pPr>
            <a:r>
              <a:rPr lang="en-US">
                <a:solidFill>
                  <a:schemeClr val="tx1"/>
                </a:solidFill>
              </a:rPr>
              <a:t>Tibet AS</a:t>
            </a:r>
            <a:r>
              <a:rPr lang="el-GR">
                <a:solidFill>
                  <a:schemeClr val="tx1"/>
                </a:solidFill>
              </a:rPr>
              <a:t>γ</a:t>
            </a:r>
            <a:r>
              <a:rPr lang="en-US">
                <a:solidFill>
                  <a:schemeClr val="tx1"/>
                </a:solidFill>
              </a:rPr>
              <a:t> measurements</a:t>
            </a:r>
          </a:p>
        </p:txBody>
      </p:sp>
      <p:pic>
        <p:nvPicPr>
          <p:cNvPr id="17417" name="Picture 1"/>
          <p:cNvPicPr>
            <a:picLocks noChangeAspect="1"/>
          </p:cNvPicPr>
          <p:nvPr/>
        </p:nvPicPr>
        <p:blipFill>
          <a:blip r:embed="rId5" cstate="print"/>
          <a:srcRect/>
          <a:stretch>
            <a:fillRect/>
          </a:stretch>
        </p:blipFill>
        <p:spPr bwMode="auto">
          <a:xfrm>
            <a:off x="5265738" y="3830638"/>
            <a:ext cx="3192462" cy="2824162"/>
          </a:xfrm>
          <a:prstGeom prst="rect">
            <a:avLst/>
          </a:prstGeom>
          <a:noFill/>
          <a:ln w="9525">
            <a:noFill/>
            <a:miter lim="800000"/>
            <a:headEnd/>
            <a:tailEnd/>
          </a:ln>
        </p:spPr>
      </p:pic>
      <p:sp>
        <p:nvSpPr>
          <p:cNvPr id="10" name="TextBox 9"/>
          <p:cNvSpPr txBox="1"/>
          <p:nvPr/>
        </p:nvSpPr>
        <p:spPr>
          <a:xfrm>
            <a:off x="3886200" y="3962400"/>
            <a:ext cx="1143000" cy="646331"/>
          </a:xfrm>
          <a:prstGeom prst="rect">
            <a:avLst/>
          </a:prstGeom>
          <a:noFill/>
        </p:spPr>
        <p:txBody>
          <a:bodyPr wrap="square" rtlCol="0">
            <a:spAutoFit/>
          </a:bodyPr>
          <a:lstStyle/>
          <a:p>
            <a:pPr algn="ctr"/>
            <a:r>
              <a:rPr lang="en-US" b="1" dirty="0" smtClean="0"/>
              <a:t>4 </a:t>
            </a:r>
            <a:r>
              <a:rPr lang="en-US" b="1" dirty="0" err="1" smtClean="0"/>
              <a:t>TeV</a:t>
            </a:r>
            <a:r>
              <a:rPr lang="en-US" b="1" dirty="0" smtClean="0"/>
              <a:t> GCR fluxes</a:t>
            </a:r>
            <a:endParaRPr lang="en-US" b="1" dirty="0"/>
          </a:p>
        </p:txBody>
      </p:sp>
    </p:spTree>
    <p:extLst>
      <p:ext uri="{BB962C8B-B14F-4D97-AF65-F5344CB8AC3E}">
        <p14:creationId xmlns:p14="http://schemas.microsoft.com/office/powerpoint/2010/main" val="28379179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3"/>
          <p:cNvSpPr>
            <a:spLocks noGrp="1"/>
          </p:cNvSpPr>
          <p:nvPr>
            <p:ph type="sldNum" sz="quarter" idx="12"/>
          </p:nvPr>
        </p:nvSpPr>
        <p:spPr bwMode="auto">
          <a:noFill/>
          <a:ln>
            <a:miter lim="800000"/>
            <a:headEnd/>
            <a:tailEnd/>
          </a:ln>
        </p:spPr>
        <p:txBody>
          <a:bodyPr/>
          <a:lstStyle/>
          <a:p>
            <a:fld id="{4B344BC2-C5C5-4E0C-B25A-4A22CCD348FB}" type="slidenum">
              <a:rPr lang="en-US" smtClean="0">
                <a:latin typeface="Calibri" pitchFamily="34" charset="0"/>
                <a:ea typeface="MS PGothic" pitchFamily="34" charset="-128"/>
              </a:rPr>
              <a:pPr/>
              <a:t>13</a:t>
            </a:fld>
            <a:endParaRPr lang="en-US" smtClean="0">
              <a:latin typeface="Calibri" pitchFamily="34" charset="0"/>
              <a:ea typeface="MS PGothic" pitchFamily="34" charset="-128"/>
            </a:endParaRPr>
          </a:p>
        </p:txBody>
      </p:sp>
      <p:pic>
        <p:nvPicPr>
          <p:cNvPr id="24579" name="Picture 5" descr="TeV1.png"/>
          <p:cNvPicPr>
            <a:picLocks noChangeAspect="1"/>
          </p:cNvPicPr>
          <p:nvPr/>
        </p:nvPicPr>
        <p:blipFill>
          <a:blip r:embed="rId2" cstate="print"/>
          <a:srcRect/>
          <a:stretch>
            <a:fillRect/>
          </a:stretch>
        </p:blipFill>
        <p:spPr bwMode="auto">
          <a:xfrm>
            <a:off x="381000" y="1371600"/>
            <a:ext cx="3810000" cy="2057400"/>
          </a:xfrm>
          <a:prstGeom prst="rect">
            <a:avLst/>
          </a:prstGeom>
          <a:noFill/>
          <a:ln w="9525">
            <a:noFill/>
            <a:miter lim="800000"/>
            <a:headEnd/>
            <a:tailEnd/>
          </a:ln>
        </p:spPr>
      </p:pic>
      <p:pic>
        <p:nvPicPr>
          <p:cNvPr id="24580" name="Picture 6" descr="TeV2.png"/>
          <p:cNvPicPr>
            <a:picLocks noChangeAspect="1"/>
          </p:cNvPicPr>
          <p:nvPr/>
        </p:nvPicPr>
        <p:blipFill>
          <a:blip r:embed="rId3" cstate="print"/>
          <a:srcRect/>
          <a:stretch>
            <a:fillRect/>
          </a:stretch>
        </p:blipFill>
        <p:spPr bwMode="auto">
          <a:xfrm>
            <a:off x="4419600" y="1371600"/>
            <a:ext cx="3981450" cy="4495800"/>
          </a:xfrm>
          <a:prstGeom prst="rect">
            <a:avLst/>
          </a:prstGeom>
          <a:noFill/>
          <a:ln w="9525">
            <a:noFill/>
            <a:miter lim="800000"/>
            <a:headEnd/>
            <a:tailEnd/>
          </a:ln>
        </p:spPr>
      </p:pic>
      <p:sp>
        <p:nvSpPr>
          <p:cNvPr id="24581" name="TextBox 7"/>
          <p:cNvSpPr txBox="1">
            <a:spLocks noChangeArrowheads="1"/>
          </p:cNvSpPr>
          <p:nvPr/>
        </p:nvSpPr>
        <p:spPr bwMode="auto">
          <a:xfrm>
            <a:off x="304800" y="534769"/>
            <a:ext cx="8153400" cy="369332"/>
          </a:xfrm>
          <a:prstGeom prst="rect">
            <a:avLst/>
          </a:prstGeom>
          <a:noFill/>
          <a:ln w="9525">
            <a:noFill/>
            <a:miter lim="800000"/>
            <a:headEnd/>
            <a:tailEnd/>
          </a:ln>
        </p:spPr>
        <p:txBody>
          <a:bodyPr>
            <a:spAutoFit/>
          </a:bodyPr>
          <a:lstStyle/>
          <a:p>
            <a:pPr algn="ctr"/>
            <a:r>
              <a:rPr lang="en-US" b="1" dirty="0" smtClean="0"/>
              <a:t>The Zhang et al (2019) results on the </a:t>
            </a:r>
            <a:r>
              <a:rPr lang="en-US" b="1" dirty="0" err="1" smtClean="0"/>
              <a:t>TeV</a:t>
            </a:r>
            <a:r>
              <a:rPr lang="en-US" b="1" dirty="0" smtClean="0"/>
              <a:t> GCR anisotropy</a:t>
            </a:r>
            <a:endParaRPr lang="en-US" b="1" dirty="0"/>
          </a:p>
        </p:txBody>
      </p:sp>
      <p:sp>
        <p:nvSpPr>
          <p:cNvPr id="24582" name="TextBox 8"/>
          <p:cNvSpPr txBox="1">
            <a:spLocks noChangeArrowheads="1"/>
          </p:cNvSpPr>
          <p:nvPr/>
        </p:nvSpPr>
        <p:spPr bwMode="auto">
          <a:xfrm>
            <a:off x="412230" y="4410342"/>
            <a:ext cx="3657600" cy="1323439"/>
          </a:xfrm>
          <a:prstGeom prst="rect">
            <a:avLst/>
          </a:prstGeom>
          <a:noFill/>
          <a:ln w="9525">
            <a:noFill/>
            <a:miter lim="800000"/>
            <a:headEnd/>
            <a:tailEnd/>
          </a:ln>
        </p:spPr>
        <p:txBody>
          <a:bodyPr>
            <a:spAutoFit/>
          </a:bodyPr>
          <a:lstStyle/>
          <a:p>
            <a:r>
              <a:rPr lang="en-US" sz="1600" b="1" dirty="0"/>
              <a:t>The heliosphere clearly affects the flux of 1-10 </a:t>
            </a:r>
            <a:r>
              <a:rPr lang="en-US" sz="1600" b="1" dirty="0" err="1"/>
              <a:t>TeV</a:t>
            </a:r>
            <a:r>
              <a:rPr lang="en-US" sz="1600" b="1" dirty="0"/>
              <a:t> cosmic rays. </a:t>
            </a:r>
            <a:r>
              <a:rPr lang="en-US" sz="1600" b="1" dirty="0" smtClean="0"/>
              <a:t>It </a:t>
            </a:r>
            <a:r>
              <a:rPr lang="en-US" sz="1600" b="1" dirty="0"/>
              <a:t>appears that the </a:t>
            </a:r>
            <a:r>
              <a:rPr lang="en-US" sz="1600" b="1" dirty="0" err="1"/>
              <a:t>heliotail</a:t>
            </a:r>
            <a:r>
              <a:rPr lang="en-US" sz="1600" b="1" dirty="0"/>
              <a:t> and the B-V plane are prominently seen on the all-sky maps.</a:t>
            </a:r>
          </a:p>
        </p:txBody>
      </p:sp>
      <p:pic>
        <p:nvPicPr>
          <p:cNvPr id="24583" name="Picture 1"/>
          <p:cNvPicPr>
            <a:picLocks noChangeAspect="1"/>
          </p:cNvPicPr>
          <p:nvPr/>
        </p:nvPicPr>
        <p:blipFill>
          <a:blip r:embed="rId4" cstate="print"/>
          <a:srcRect/>
          <a:stretch>
            <a:fillRect/>
          </a:stretch>
        </p:blipFill>
        <p:spPr bwMode="auto">
          <a:xfrm>
            <a:off x="4419600" y="3352800"/>
            <a:ext cx="3886200" cy="3438525"/>
          </a:xfrm>
          <a:prstGeom prst="rect">
            <a:avLst/>
          </a:prstGeom>
          <a:noFill/>
          <a:ln w="9525">
            <a:noFill/>
            <a:miter lim="800000"/>
            <a:headEnd/>
            <a:tailEnd/>
          </a:ln>
        </p:spPr>
      </p:pic>
    </p:spTree>
    <p:extLst>
      <p:ext uri="{BB962C8B-B14F-4D97-AF65-F5344CB8AC3E}">
        <p14:creationId xmlns:p14="http://schemas.microsoft.com/office/powerpoint/2010/main" val="2968473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Number Placeholder 1"/>
          <p:cNvSpPr>
            <a:spLocks noGrp="1"/>
          </p:cNvSpPr>
          <p:nvPr>
            <p:ph type="sldNum" sz="quarter" idx="12"/>
          </p:nvPr>
        </p:nvSpPr>
        <p:spPr bwMode="auto">
          <a:noFill/>
          <a:ln>
            <a:miter lim="800000"/>
            <a:headEnd/>
            <a:tailEnd/>
          </a:ln>
        </p:spPr>
        <p:txBody>
          <a:bodyPr/>
          <a:lstStyle/>
          <a:p>
            <a:fld id="{43F4A965-CCCC-4FE5-8525-DC764F21C54B}" type="slidenum">
              <a:rPr lang="en-US" smtClean="0">
                <a:latin typeface="Calibri" pitchFamily="34" charset="0"/>
                <a:ea typeface="MS PGothic" pitchFamily="34" charset="-128"/>
              </a:rPr>
              <a:pPr/>
              <a:t>14</a:t>
            </a:fld>
            <a:endParaRPr lang="en-US" smtClean="0">
              <a:latin typeface="Calibri" pitchFamily="34" charset="0"/>
              <a:ea typeface="MS PGothic" pitchFamily="34" charset="-128"/>
            </a:endParaRPr>
          </a:p>
        </p:txBody>
      </p:sp>
      <p:sp>
        <p:nvSpPr>
          <p:cNvPr id="20483" name="TextBox 2"/>
          <p:cNvSpPr txBox="1">
            <a:spLocks noChangeArrowheads="1"/>
          </p:cNvSpPr>
          <p:nvPr/>
        </p:nvSpPr>
        <p:spPr bwMode="auto">
          <a:xfrm>
            <a:off x="1295400" y="609600"/>
            <a:ext cx="6324600" cy="369888"/>
          </a:xfrm>
          <a:prstGeom prst="rect">
            <a:avLst/>
          </a:prstGeom>
          <a:noFill/>
          <a:ln w="9525">
            <a:noFill/>
            <a:miter lim="800000"/>
            <a:headEnd/>
            <a:tailEnd/>
          </a:ln>
        </p:spPr>
        <p:txBody>
          <a:bodyPr>
            <a:spAutoFit/>
          </a:bodyPr>
          <a:lstStyle/>
          <a:p>
            <a:pPr algn="ctr"/>
            <a:r>
              <a:rPr lang="en-US" b="1"/>
              <a:t>Heliospheric current sheet / sectors in the heliosheath</a:t>
            </a:r>
          </a:p>
        </p:txBody>
      </p:sp>
      <p:pic>
        <p:nvPicPr>
          <p:cNvPr id="20484" name="Picture 4"/>
          <p:cNvPicPr>
            <a:picLocks noChangeAspect="1" noChangeArrowheads="1"/>
          </p:cNvPicPr>
          <p:nvPr/>
        </p:nvPicPr>
        <p:blipFill>
          <a:blip r:embed="rId3" cstate="print"/>
          <a:srcRect/>
          <a:stretch>
            <a:fillRect/>
          </a:stretch>
        </p:blipFill>
        <p:spPr bwMode="auto">
          <a:xfrm>
            <a:off x="1143000" y="1371600"/>
            <a:ext cx="3897313" cy="4808538"/>
          </a:xfrm>
          <a:prstGeom prst="rect">
            <a:avLst/>
          </a:prstGeom>
          <a:noFill/>
          <a:ln w="9525">
            <a:noFill/>
            <a:miter lim="800000"/>
            <a:headEnd/>
            <a:tailEnd/>
          </a:ln>
        </p:spPr>
      </p:pic>
      <p:sp>
        <p:nvSpPr>
          <p:cNvPr id="25605" name="TextBox 4"/>
          <p:cNvSpPr txBox="1">
            <a:spLocks noChangeArrowheads="1"/>
          </p:cNvSpPr>
          <p:nvPr/>
        </p:nvSpPr>
        <p:spPr bwMode="auto">
          <a:xfrm>
            <a:off x="5257800" y="4572000"/>
            <a:ext cx="3581400" cy="1477963"/>
          </a:xfrm>
          <a:prstGeom prst="rect">
            <a:avLst/>
          </a:prstGeom>
          <a:noFill/>
          <a:ln w="9525">
            <a:noFill/>
            <a:miter lim="800000"/>
            <a:headEnd/>
            <a:tailEnd/>
          </a:ln>
        </p:spPr>
        <p:txBody>
          <a:bodyPr>
            <a:spAutoFit/>
          </a:bodyPr>
          <a:lstStyle/>
          <a:p>
            <a:pPr>
              <a:defRPr/>
            </a:pPr>
            <a:r>
              <a:rPr lang="en-US" b="1" dirty="0" err="1">
                <a:latin typeface="+mn-lt"/>
                <a:cs typeface="+mn-cs"/>
              </a:rPr>
              <a:t>Unipolar</a:t>
            </a:r>
            <a:r>
              <a:rPr lang="en-US" b="1" dirty="0">
                <a:latin typeface="+mn-lt"/>
                <a:cs typeface="+mn-cs"/>
              </a:rPr>
              <a:t> HMF simulation of </a:t>
            </a:r>
            <a:r>
              <a:rPr lang="en-US" b="1" dirty="0" err="1">
                <a:latin typeface="+mn-lt"/>
                <a:cs typeface="+mn-cs"/>
              </a:rPr>
              <a:t>Borovikov</a:t>
            </a:r>
            <a:r>
              <a:rPr lang="en-US" b="1" dirty="0">
                <a:latin typeface="+mn-lt"/>
                <a:cs typeface="+mn-cs"/>
              </a:rPr>
              <a:t> et al. (2011).</a:t>
            </a:r>
          </a:p>
          <a:p>
            <a:pPr>
              <a:defRPr/>
            </a:pPr>
            <a:r>
              <a:rPr lang="en-US" b="1" dirty="0">
                <a:latin typeface="+mn-lt"/>
                <a:cs typeface="+mn-cs"/>
              </a:rPr>
              <a:t>Similar approaches were used by </a:t>
            </a:r>
            <a:r>
              <a:rPr lang="en-US" b="1" dirty="0" err="1">
                <a:latin typeface="+mn-lt"/>
                <a:cs typeface="+mn-cs"/>
              </a:rPr>
              <a:t>Czechowski</a:t>
            </a:r>
            <a:r>
              <a:rPr lang="en-US" b="1" dirty="0">
                <a:latin typeface="+mn-lt"/>
                <a:cs typeface="+mn-cs"/>
              </a:rPr>
              <a:t> et al., </a:t>
            </a:r>
            <a:r>
              <a:rPr lang="en-US" b="1" dirty="0" err="1">
                <a:latin typeface="+mn-lt"/>
                <a:cs typeface="+mn-cs"/>
              </a:rPr>
              <a:t>Izmodenov</a:t>
            </a:r>
            <a:r>
              <a:rPr lang="en-US" b="1" dirty="0">
                <a:latin typeface="+mn-lt"/>
                <a:cs typeface="+mn-cs"/>
              </a:rPr>
              <a:t> et al., and </a:t>
            </a:r>
            <a:r>
              <a:rPr lang="en-US" b="1" dirty="0" err="1">
                <a:latin typeface="+mn-lt"/>
                <a:cs typeface="+mn-cs"/>
              </a:rPr>
              <a:t>Florinski</a:t>
            </a:r>
            <a:r>
              <a:rPr lang="en-US" b="1" dirty="0">
                <a:latin typeface="+mn-lt"/>
                <a:cs typeface="+mn-cs"/>
              </a:rPr>
              <a:t> et al.</a:t>
            </a:r>
          </a:p>
        </p:txBody>
      </p:sp>
      <p:sp>
        <p:nvSpPr>
          <p:cNvPr id="6" name="TextBox 5"/>
          <p:cNvSpPr txBox="1"/>
          <p:nvPr/>
        </p:nvSpPr>
        <p:spPr>
          <a:xfrm>
            <a:off x="5486400" y="1447800"/>
            <a:ext cx="3124200" cy="2586038"/>
          </a:xfrm>
          <a:prstGeom prst="rect">
            <a:avLst/>
          </a:prstGeom>
          <a:noFill/>
        </p:spPr>
        <p:txBody>
          <a:bodyPr>
            <a:spAutoFit/>
          </a:bodyPr>
          <a:lstStyle/>
          <a:p>
            <a:pPr>
              <a:defRPr/>
            </a:pPr>
            <a:r>
              <a:rPr lang="en-US" b="1" i="1" dirty="0">
                <a:solidFill>
                  <a:srgbClr val="FF0000"/>
                </a:solidFill>
                <a:latin typeface="+mn-lt"/>
                <a:cs typeface="+mn-cs"/>
              </a:rPr>
              <a:t>2 different approaches are pursued:</a:t>
            </a:r>
          </a:p>
          <a:p>
            <a:pPr marL="342900" indent="-342900">
              <a:buFontTx/>
              <a:buAutoNum type="arabicParenBoth"/>
              <a:defRPr/>
            </a:pPr>
            <a:r>
              <a:rPr lang="en-US" b="1" dirty="0">
                <a:latin typeface="+mn-lt"/>
                <a:cs typeface="+mn-cs"/>
              </a:rPr>
              <a:t>keep the dipolar field as is and let it dissipate due to turbulence near the heliopause;</a:t>
            </a:r>
          </a:p>
          <a:p>
            <a:pPr marL="342900" indent="-342900">
              <a:buFontTx/>
              <a:buAutoNum type="arabicParenBoth"/>
              <a:defRPr/>
            </a:pPr>
            <a:r>
              <a:rPr lang="en-US" b="1" dirty="0">
                <a:latin typeface="+mn-lt"/>
                <a:cs typeface="+mn-cs"/>
              </a:rPr>
              <a:t>assume a </a:t>
            </a:r>
            <a:r>
              <a:rPr lang="en-US" b="1" dirty="0" err="1">
                <a:latin typeface="+mn-lt"/>
                <a:cs typeface="+mn-cs"/>
              </a:rPr>
              <a:t>unipolar</a:t>
            </a:r>
            <a:r>
              <a:rPr lang="en-US" b="1" dirty="0">
                <a:latin typeface="+mn-lt"/>
                <a:cs typeface="+mn-cs"/>
              </a:rPr>
              <a:t> field and assign the signs afterwards. </a:t>
            </a:r>
          </a:p>
        </p:txBody>
      </p:sp>
    </p:spTree>
    <p:extLst>
      <p:ext uri="{BB962C8B-B14F-4D97-AF65-F5344CB8AC3E}">
        <p14:creationId xmlns:p14="http://schemas.microsoft.com/office/powerpoint/2010/main" val="3478092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3A8A0183-8F00-4A49-A5E7-296B4D769FAD}" type="slidenum">
              <a:rPr lang="en-US" smtClean="0"/>
              <a:pPr>
                <a:defRPr/>
              </a:pPr>
              <a:t>15</a:t>
            </a:fld>
            <a:endParaRPr lang="en-US"/>
          </a:p>
        </p:txBody>
      </p:sp>
      <p:sp>
        <p:nvSpPr>
          <p:cNvPr id="29700" name="Rectangle 4"/>
          <p:cNvSpPr>
            <a:spLocks noChangeArrowheads="1"/>
          </p:cNvSpPr>
          <p:nvPr/>
        </p:nvSpPr>
        <p:spPr bwMode="auto">
          <a:xfrm>
            <a:off x="609600" y="5562600"/>
            <a:ext cx="7696200" cy="923330"/>
          </a:xfrm>
          <a:prstGeom prst="rect">
            <a:avLst/>
          </a:prstGeom>
          <a:noFill/>
          <a:ln w="9525">
            <a:noFill/>
            <a:miter lim="800000"/>
            <a:headEnd/>
            <a:tailEnd/>
          </a:ln>
        </p:spPr>
        <p:txBody>
          <a:bodyPr>
            <a:spAutoFit/>
          </a:bodyPr>
          <a:lstStyle/>
          <a:p>
            <a:pPr algn="ctr"/>
            <a:r>
              <a:rPr lang="en-US" b="1" dirty="0">
                <a:latin typeface="+mn-lt"/>
              </a:rPr>
              <a:t>Evolution of the heliospheric magnetic </a:t>
            </a:r>
            <a:r>
              <a:rPr lang="en-US" b="1" dirty="0" smtClean="0">
                <a:latin typeface="+mn-lt"/>
              </a:rPr>
              <a:t>field </a:t>
            </a:r>
            <a:r>
              <a:rPr lang="en-US" b="1" dirty="0">
                <a:latin typeface="+mn-lt"/>
              </a:rPr>
              <a:t>in the inner </a:t>
            </a:r>
            <a:r>
              <a:rPr lang="en-US" b="1" dirty="0" smtClean="0">
                <a:latin typeface="+mn-lt"/>
              </a:rPr>
              <a:t>heliosheath:  the reason is tearing-mode instability due to numerical dissipation. In reality, such turbulent behavior is seen everywhere in the IHS.</a:t>
            </a:r>
            <a:endParaRPr lang="en-US" b="1" dirty="0">
              <a:latin typeface="+mn-lt"/>
            </a:endParaRPr>
          </a:p>
        </p:txBody>
      </p:sp>
      <p:sp>
        <p:nvSpPr>
          <p:cNvPr id="5" name="Rectangle 4"/>
          <p:cNvSpPr/>
          <p:nvPr/>
        </p:nvSpPr>
        <p:spPr>
          <a:xfrm>
            <a:off x="609600" y="392668"/>
            <a:ext cx="7162800" cy="369332"/>
          </a:xfrm>
          <a:prstGeom prst="rect">
            <a:avLst/>
          </a:prstGeom>
        </p:spPr>
        <p:txBody>
          <a:bodyPr wrap="square">
            <a:spAutoFit/>
          </a:bodyPr>
          <a:lstStyle/>
          <a:p>
            <a:pPr algn="ctr"/>
            <a:r>
              <a:rPr lang="en-US" b="1" dirty="0" smtClean="0">
                <a:latin typeface="Calibri" pitchFamily="34" charset="0"/>
              </a:rPr>
              <a:t>Transition to chaotic behavior in the IHS (</a:t>
            </a:r>
            <a:r>
              <a:rPr lang="en-US" b="1" dirty="0" err="1" smtClean="0">
                <a:latin typeface="Calibri" pitchFamily="34" charset="0"/>
              </a:rPr>
              <a:t>Pogorelov</a:t>
            </a:r>
            <a:r>
              <a:rPr lang="en-US" b="1" dirty="0" smtClean="0">
                <a:latin typeface="Calibri" pitchFamily="34" charset="0"/>
              </a:rPr>
              <a:t> et al., 2013)</a:t>
            </a:r>
          </a:p>
        </p:txBody>
      </p:sp>
      <p:pic>
        <p:nvPicPr>
          <p:cNvPr id="7" name="output.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cstate="print"/>
          <a:stretch>
            <a:fillRect/>
          </a:stretch>
        </p:blipFill>
        <p:spPr>
          <a:xfrm>
            <a:off x="533400" y="838200"/>
            <a:ext cx="5029200" cy="4475988"/>
          </a:xfrm>
          <a:prstGeom prst="rect">
            <a:avLst/>
          </a:prstGeom>
        </p:spPr>
      </p:pic>
      <p:sp>
        <p:nvSpPr>
          <p:cNvPr id="6" name="TextBox 5"/>
          <p:cNvSpPr txBox="1"/>
          <p:nvPr/>
        </p:nvSpPr>
        <p:spPr>
          <a:xfrm>
            <a:off x="6248400" y="838200"/>
            <a:ext cx="2438400" cy="369332"/>
          </a:xfrm>
          <a:prstGeom prst="rect">
            <a:avLst/>
          </a:prstGeom>
          <a:noFill/>
        </p:spPr>
        <p:txBody>
          <a:bodyPr wrap="square" rtlCol="0">
            <a:spAutoFit/>
          </a:bodyPr>
          <a:lstStyle/>
          <a:p>
            <a:r>
              <a:rPr lang="en-US" b="1" i="1" dirty="0" smtClean="0">
                <a:solidFill>
                  <a:srgbClr val="FF0000"/>
                </a:solidFill>
              </a:rPr>
              <a:t>A side note:</a:t>
            </a:r>
            <a:endParaRPr lang="en-US" b="1" i="1" dirty="0">
              <a:solidFill>
                <a:srgbClr val="FF0000"/>
              </a:solidFill>
            </a:endParaRPr>
          </a:p>
        </p:txBody>
      </p:sp>
      <p:sp>
        <p:nvSpPr>
          <p:cNvPr id="8" name="TextBox 7"/>
          <p:cNvSpPr txBox="1"/>
          <p:nvPr/>
        </p:nvSpPr>
        <p:spPr>
          <a:xfrm>
            <a:off x="5638800" y="1295400"/>
            <a:ext cx="3200400" cy="2893100"/>
          </a:xfrm>
          <a:prstGeom prst="rect">
            <a:avLst/>
          </a:prstGeom>
          <a:noFill/>
        </p:spPr>
        <p:txBody>
          <a:bodyPr wrap="square" rtlCol="0">
            <a:spAutoFit/>
          </a:bodyPr>
          <a:lstStyle/>
          <a:p>
            <a:endParaRPr lang="en-US" sz="1400" b="1" dirty="0" smtClean="0">
              <a:latin typeface="Times" pitchFamily="18" charset="0"/>
              <a:cs typeface="Times" pitchFamily="18" charset="0"/>
            </a:endParaRPr>
          </a:p>
          <a:p>
            <a:r>
              <a:rPr lang="en-US" sz="1400" b="1" dirty="0" smtClean="0">
                <a:latin typeface="Times" pitchFamily="18" charset="0"/>
                <a:cs typeface="Times" pitchFamily="18" charset="0"/>
              </a:rPr>
              <a:t>Traditional sectors do not exist beyond 10 AU or less.</a:t>
            </a:r>
          </a:p>
          <a:p>
            <a:endParaRPr lang="en-US" sz="1400" b="1" dirty="0" smtClean="0">
              <a:latin typeface="Times" pitchFamily="18" charset="0"/>
              <a:cs typeface="Times" pitchFamily="18" charset="0"/>
            </a:endParaRPr>
          </a:p>
          <a:p>
            <a:r>
              <a:rPr lang="en-US" sz="1400" b="1" dirty="0" smtClean="0">
                <a:latin typeface="Times" pitchFamily="18" charset="0"/>
                <a:cs typeface="Times" pitchFamily="18" charset="0"/>
              </a:rPr>
              <a:t>No standard B-V exhausts have been observed by Voyagers. Involving turbulence may be a fruitful approach, since it produces the multifractal structure that is observed in the magnetic field strength. </a:t>
            </a:r>
          </a:p>
          <a:p>
            <a:endParaRPr lang="en-US" sz="1400" b="1" dirty="0">
              <a:latin typeface="Times" pitchFamily="18" charset="0"/>
              <a:cs typeface="Times" pitchFamily="18" charset="0"/>
            </a:endParaRPr>
          </a:p>
          <a:p>
            <a:r>
              <a:rPr lang="en-US" sz="1400" b="1" dirty="0" smtClean="0">
                <a:solidFill>
                  <a:srgbClr val="FF0000"/>
                </a:solidFill>
                <a:latin typeface="Times" pitchFamily="18" charset="0"/>
                <a:cs typeface="Times" pitchFamily="18" charset="0"/>
              </a:rPr>
              <a:t>An appropriate turbulence model s required!</a:t>
            </a:r>
            <a:endParaRPr lang="en-US" sz="1400" b="1" dirty="0">
              <a:solidFill>
                <a:srgbClr val="FF0000"/>
              </a:solidFill>
              <a:latin typeface="Times" pitchFamily="18" charset="0"/>
              <a:cs typeface="Times" pitchFamily="18" charset="0"/>
            </a:endParaRPr>
          </a:p>
        </p:txBody>
      </p:sp>
    </p:spTree>
    <p:extLst>
      <p:ext uri="{BB962C8B-B14F-4D97-AF65-F5344CB8AC3E}">
        <p14:creationId xmlns:p14="http://schemas.microsoft.com/office/powerpoint/2010/main" val="353034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66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16</a:t>
            </a:fld>
            <a:endParaRPr lang="en-US"/>
          </a:p>
        </p:txBody>
      </p:sp>
      <p:pic>
        <p:nvPicPr>
          <p:cNvPr id="37890" name="Picture 2"/>
          <p:cNvPicPr>
            <a:picLocks noChangeAspect="1" noChangeArrowheads="1"/>
          </p:cNvPicPr>
          <p:nvPr/>
        </p:nvPicPr>
        <p:blipFill>
          <a:blip r:embed="rId3" cstate="print"/>
          <a:srcRect/>
          <a:stretch>
            <a:fillRect/>
          </a:stretch>
        </p:blipFill>
        <p:spPr bwMode="auto">
          <a:xfrm>
            <a:off x="1447800" y="1182564"/>
            <a:ext cx="5638800" cy="4516261"/>
          </a:xfrm>
          <a:prstGeom prst="rect">
            <a:avLst/>
          </a:prstGeom>
          <a:noFill/>
          <a:ln w="9525">
            <a:noFill/>
            <a:miter lim="800000"/>
            <a:headEnd/>
            <a:tailEnd/>
          </a:ln>
        </p:spPr>
      </p:pic>
      <p:sp>
        <p:nvSpPr>
          <p:cNvPr id="5" name="TextBox 4"/>
          <p:cNvSpPr txBox="1"/>
          <p:nvPr/>
        </p:nvSpPr>
        <p:spPr>
          <a:xfrm>
            <a:off x="990600" y="6096000"/>
            <a:ext cx="6248400" cy="369332"/>
          </a:xfrm>
          <a:prstGeom prst="rect">
            <a:avLst/>
          </a:prstGeom>
          <a:noFill/>
        </p:spPr>
        <p:txBody>
          <a:bodyPr wrap="square" rtlCol="0">
            <a:spAutoFit/>
          </a:bodyPr>
          <a:lstStyle/>
          <a:p>
            <a:pPr algn="ctr"/>
            <a:r>
              <a:rPr lang="en-US" b="1" dirty="0" smtClean="0"/>
              <a:t>From Yu (1974), see also </a:t>
            </a:r>
            <a:r>
              <a:rPr lang="en-US" b="1" dirty="0" err="1" smtClean="0"/>
              <a:t>Opher</a:t>
            </a:r>
            <a:r>
              <a:rPr lang="en-US" b="1" dirty="0" smtClean="0"/>
              <a:t> et al. (2015) and follow-ups.</a:t>
            </a:r>
            <a:endParaRPr lang="en-US" b="1" dirty="0"/>
          </a:p>
        </p:txBody>
      </p:sp>
      <p:sp>
        <p:nvSpPr>
          <p:cNvPr id="3" name="TextBox 2"/>
          <p:cNvSpPr txBox="1"/>
          <p:nvPr/>
        </p:nvSpPr>
        <p:spPr>
          <a:xfrm>
            <a:off x="685800" y="447087"/>
            <a:ext cx="6705600" cy="400110"/>
          </a:xfrm>
          <a:prstGeom prst="rect">
            <a:avLst/>
          </a:prstGeom>
          <a:noFill/>
        </p:spPr>
        <p:txBody>
          <a:bodyPr wrap="square" rtlCol="0">
            <a:spAutoFit/>
          </a:bodyPr>
          <a:lstStyle/>
          <a:p>
            <a:pPr algn="ctr"/>
            <a:r>
              <a:rPr lang="en-US" sz="2000" b="1" dirty="0" smtClean="0"/>
              <a:t>Maybe, it’s a two-tail creature after all?</a:t>
            </a:r>
            <a:endParaRPr lang="en-US" sz="2000" b="1" dirty="0"/>
          </a:p>
        </p:txBody>
      </p:sp>
    </p:spTree>
    <p:extLst>
      <p:ext uri="{BB962C8B-B14F-4D97-AF65-F5344CB8AC3E}">
        <p14:creationId xmlns:p14="http://schemas.microsoft.com/office/powerpoint/2010/main" val="179261533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17</a:t>
            </a:fld>
            <a:endParaRPr lang="en-US"/>
          </a:p>
        </p:txBody>
      </p:sp>
      <p:pic>
        <p:nvPicPr>
          <p:cNvPr id="3" name="Picture 2"/>
          <p:cNvPicPr>
            <a:picLocks noChangeAspect="1"/>
          </p:cNvPicPr>
          <p:nvPr/>
        </p:nvPicPr>
        <p:blipFill>
          <a:blip r:embed="rId3"/>
          <a:stretch>
            <a:fillRect/>
          </a:stretch>
        </p:blipFill>
        <p:spPr>
          <a:xfrm>
            <a:off x="457200" y="304800"/>
            <a:ext cx="5522623" cy="4724400"/>
          </a:xfrm>
          <a:prstGeom prst="rect">
            <a:avLst/>
          </a:prstGeom>
        </p:spPr>
      </p:pic>
      <p:sp>
        <p:nvSpPr>
          <p:cNvPr id="4" name="TextBox 3"/>
          <p:cNvSpPr txBox="1"/>
          <p:nvPr/>
        </p:nvSpPr>
        <p:spPr>
          <a:xfrm>
            <a:off x="457200" y="5562600"/>
            <a:ext cx="5562600" cy="646331"/>
          </a:xfrm>
          <a:prstGeom prst="rect">
            <a:avLst/>
          </a:prstGeom>
          <a:noFill/>
        </p:spPr>
        <p:txBody>
          <a:bodyPr wrap="square" rtlCol="0">
            <a:spAutoFit/>
          </a:bodyPr>
          <a:lstStyle/>
          <a:p>
            <a:pPr algn="ctr"/>
            <a:r>
              <a:rPr lang="en-US" b="1" dirty="0" smtClean="0"/>
              <a:t>Unipolar IMF from </a:t>
            </a:r>
            <a:r>
              <a:rPr lang="en-US" b="1" dirty="0" err="1" smtClean="0"/>
              <a:t>Pogorelov</a:t>
            </a:r>
            <a:r>
              <a:rPr lang="en-US" b="1" dirty="0" smtClean="0"/>
              <a:t> + (2015). Direct comparison with </a:t>
            </a:r>
            <a:r>
              <a:rPr lang="en-US" b="1" dirty="0" err="1" smtClean="0"/>
              <a:t>Opher</a:t>
            </a:r>
            <a:r>
              <a:rPr lang="en-US" b="1" dirty="0" smtClean="0"/>
              <a:t> et al. (2015). </a:t>
            </a:r>
            <a:endParaRPr lang="en-US" b="1" dirty="0"/>
          </a:p>
        </p:txBody>
      </p:sp>
      <p:sp>
        <p:nvSpPr>
          <p:cNvPr id="5" name="TextBox 4"/>
          <p:cNvSpPr txBox="1"/>
          <p:nvPr/>
        </p:nvSpPr>
        <p:spPr>
          <a:xfrm>
            <a:off x="6248400" y="685800"/>
            <a:ext cx="2362200" cy="2677656"/>
          </a:xfrm>
          <a:prstGeom prst="rect">
            <a:avLst/>
          </a:prstGeom>
          <a:noFill/>
        </p:spPr>
        <p:txBody>
          <a:bodyPr wrap="square" rtlCol="0">
            <a:spAutoFit/>
          </a:bodyPr>
          <a:lstStyle/>
          <a:p>
            <a:r>
              <a:rPr lang="en-US" sz="1400" b="1" dirty="0" smtClean="0"/>
              <a:t>Solutions in agreement with Yu (1974</a:t>
            </a:r>
            <a:r>
              <a:rPr lang="en-US" sz="1400" dirty="0" smtClean="0"/>
              <a:t>): </a:t>
            </a:r>
            <a:r>
              <a:rPr lang="en-US" sz="1400" b="1" dirty="0" smtClean="0"/>
              <a:t>almost split </a:t>
            </a:r>
            <a:r>
              <a:rPr lang="en-US" sz="1400" b="1" dirty="0" err="1" smtClean="0"/>
              <a:t>heliotail</a:t>
            </a:r>
            <a:r>
              <a:rPr lang="en-US" sz="1400" b="1" dirty="0" smtClean="0"/>
              <a:t>, plasma collimation, kink instability. Notice an artificial decrease in beta in the </a:t>
            </a:r>
            <a:r>
              <a:rPr lang="en-US" sz="1400" b="1" dirty="0" err="1" smtClean="0"/>
              <a:t>heliosheath</a:t>
            </a:r>
            <a:r>
              <a:rPr lang="en-US" sz="1400" b="1" dirty="0" smtClean="0"/>
              <a:t>.</a:t>
            </a:r>
          </a:p>
          <a:p>
            <a:endParaRPr lang="en-US" sz="1400" b="1" dirty="0"/>
          </a:p>
          <a:p>
            <a:r>
              <a:rPr lang="en-US" sz="1400" b="1" dirty="0" smtClean="0"/>
              <a:t>All these features disappear for at least slightly more realistic HMF, e.g., </a:t>
            </a:r>
            <a:r>
              <a:rPr lang="en-US" sz="1400" b="1" dirty="0"/>
              <a:t>a</a:t>
            </a:r>
            <a:r>
              <a:rPr lang="en-US" sz="1400" b="1" dirty="0" smtClean="0"/>
              <a:t> flat HCS.</a:t>
            </a:r>
            <a:endParaRPr lang="en-US" sz="1400" b="1" dirty="0"/>
          </a:p>
        </p:txBody>
      </p:sp>
      <p:sp>
        <p:nvSpPr>
          <p:cNvPr id="6" name="TextBox 5"/>
          <p:cNvSpPr txBox="1"/>
          <p:nvPr/>
        </p:nvSpPr>
        <p:spPr>
          <a:xfrm>
            <a:off x="6172200" y="5169060"/>
            <a:ext cx="2743200" cy="1077218"/>
          </a:xfrm>
          <a:prstGeom prst="rect">
            <a:avLst/>
          </a:prstGeom>
          <a:noFill/>
        </p:spPr>
        <p:txBody>
          <a:bodyPr wrap="square" rtlCol="0">
            <a:spAutoFit/>
          </a:bodyPr>
          <a:lstStyle/>
          <a:p>
            <a:r>
              <a:rPr lang="en-US" sz="1600" b="1" i="1" dirty="0" smtClean="0"/>
              <a:t>Paraphrasing Dick Tracy, the one who controls magnetism, controls the Universe.</a:t>
            </a:r>
            <a:endParaRPr lang="en-US" sz="1600" b="1" i="1" dirty="0"/>
          </a:p>
        </p:txBody>
      </p:sp>
      <p:pic>
        <p:nvPicPr>
          <p:cNvPr id="7" name="Picture 6" descr="DICK TRACY': Writer-artist Dick Locher hangs up his fedora after 32 ..."/>
          <p:cNvPicPr>
            <a:picLocks noChangeAspect="1" noChangeArrowheads="1"/>
          </p:cNvPicPr>
          <p:nvPr/>
        </p:nvPicPr>
        <p:blipFill>
          <a:blip r:embed="rId4" cstate="print"/>
          <a:srcRect/>
          <a:stretch>
            <a:fillRect/>
          </a:stretch>
        </p:blipFill>
        <p:spPr bwMode="auto">
          <a:xfrm>
            <a:off x="6858000" y="3492660"/>
            <a:ext cx="1123950" cy="1536540"/>
          </a:xfrm>
          <a:prstGeom prst="rect">
            <a:avLst/>
          </a:prstGeom>
          <a:noFill/>
        </p:spPr>
      </p:pic>
    </p:spTree>
    <p:extLst>
      <p:ext uri="{BB962C8B-B14F-4D97-AF65-F5344CB8AC3E}">
        <p14:creationId xmlns:p14="http://schemas.microsoft.com/office/powerpoint/2010/main" val="15313490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18</a:t>
            </a:fld>
            <a:endParaRPr lang="en-US"/>
          </a:p>
        </p:txBody>
      </p:sp>
      <p:pic>
        <p:nvPicPr>
          <p:cNvPr id="3" name="Picture 2"/>
          <p:cNvPicPr>
            <a:picLocks noChangeAspect="1"/>
          </p:cNvPicPr>
          <p:nvPr/>
        </p:nvPicPr>
        <p:blipFill>
          <a:blip r:embed="rId2"/>
          <a:stretch>
            <a:fillRect/>
          </a:stretch>
        </p:blipFill>
        <p:spPr>
          <a:xfrm>
            <a:off x="609600" y="1066800"/>
            <a:ext cx="7391400" cy="4964022"/>
          </a:xfrm>
          <a:prstGeom prst="rect">
            <a:avLst/>
          </a:prstGeom>
        </p:spPr>
      </p:pic>
      <p:sp>
        <p:nvSpPr>
          <p:cNvPr id="4" name="TextBox 3"/>
          <p:cNvSpPr txBox="1"/>
          <p:nvPr/>
        </p:nvSpPr>
        <p:spPr>
          <a:xfrm>
            <a:off x="495300" y="76200"/>
            <a:ext cx="7239000" cy="584775"/>
          </a:xfrm>
          <a:prstGeom prst="rect">
            <a:avLst/>
          </a:prstGeom>
          <a:noFill/>
        </p:spPr>
        <p:txBody>
          <a:bodyPr wrap="square" rtlCol="0">
            <a:spAutoFit/>
          </a:bodyPr>
          <a:lstStyle/>
          <a:p>
            <a:pPr algn="ctr"/>
            <a:r>
              <a:rPr lang="en-US" sz="1600" b="1" dirty="0" smtClean="0"/>
              <a:t>Assumption of the unipolar magnetic field is not accurate and exaggerates its effect in the inner </a:t>
            </a:r>
            <a:r>
              <a:rPr lang="en-US" sz="1600" b="1" dirty="0" err="1" smtClean="0"/>
              <a:t>heliosheath</a:t>
            </a:r>
            <a:r>
              <a:rPr lang="en-US" sz="1600" b="1" dirty="0" smtClean="0"/>
              <a:t>  </a:t>
            </a:r>
            <a:endParaRPr lang="en-US" sz="1600" b="1" dirty="0"/>
          </a:p>
        </p:txBody>
      </p:sp>
    </p:spTree>
    <p:extLst>
      <p:ext uri="{BB962C8B-B14F-4D97-AF65-F5344CB8AC3E}">
        <p14:creationId xmlns:p14="http://schemas.microsoft.com/office/powerpoint/2010/main" val="18135061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609600"/>
            <a:ext cx="7772400" cy="5355312"/>
          </a:xfrm>
          <a:prstGeom prst="rect">
            <a:avLst/>
          </a:prstGeom>
          <a:noFill/>
        </p:spPr>
        <p:txBody>
          <a:bodyPr wrap="square" rtlCol="0">
            <a:spAutoFit/>
          </a:bodyPr>
          <a:lstStyle/>
          <a:p>
            <a:r>
              <a:rPr lang="en-US" b="1" dirty="0" smtClean="0">
                <a:solidFill>
                  <a:srgbClr val="FF0000"/>
                </a:solidFill>
              </a:rPr>
              <a:t>Arguments against it:</a:t>
            </a:r>
          </a:p>
          <a:p>
            <a:endParaRPr lang="en-US" dirty="0"/>
          </a:p>
          <a:p>
            <a:pPr marL="400050" indent="-400050">
              <a:buAutoNum type="romanLcParenBoth"/>
            </a:pPr>
            <a:r>
              <a:rPr lang="en-US" b="1" dirty="0" smtClean="0"/>
              <a:t>It </a:t>
            </a:r>
            <a:r>
              <a:rPr lang="en-US" b="1" dirty="0"/>
              <a:t>requires the HMF strength exceeding the measured </a:t>
            </a:r>
            <a:r>
              <a:rPr lang="en-US" b="1" dirty="0" smtClean="0"/>
              <a:t>values 5-7 times (</a:t>
            </a:r>
            <a:r>
              <a:rPr lang="en-US" b="1" dirty="0" err="1" smtClean="0"/>
              <a:t>Pogorelov</a:t>
            </a:r>
            <a:r>
              <a:rPr lang="en-US" b="1" dirty="0" smtClean="0"/>
              <a:t> et al., 2017b). </a:t>
            </a:r>
            <a:r>
              <a:rPr lang="en-US" b="1" dirty="0"/>
              <a:t>This achieved in the model by assuming a unipolar </a:t>
            </a:r>
            <a:r>
              <a:rPr lang="en-US" b="1" dirty="0" smtClean="0"/>
              <a:t>character </a:t>
            </a:r>
            <a:r>
              <a:rPr lang="en-US" b="1" dirty="0"/>
              <a:t>of the HMF and the absence of the </a:t>
            </a:r>
            <a:r>
              <a:rPr lang="en-US" b="1" dirty="0" err="1"/>
              <a:t>heliospheric</a:t>
            </a:r>
            <a:r>
              <a:rPr lang="en-US" b="1" dirty="0"/>
              <a:t> current sheet</a:t>
            </a:r>
            <a:r>
              <a:rPr lang="en-US" b="1" dirty="0" smtClean="0"/>
              <a:t>.</a:t>
            </a:r>
          </a:p>
          <a:p>
            <a:pPr marL="400050" indent="-400050">
              <a:buAutoNum type="romanLcParenBoth"/>
            </a:pPr>
            <a:r>
              <a:rPr lang="en-US" b="1" dirty="0"/>
              <a:t>SW collimation of the type proposed by Yu (1974) is not possible in the presence of </a:t>
            </a:r>
            <a:r>
              <a:rPr lang="en-US" b="1" dirty="0" smtClean="0"/>
              <a:t>solar </a:t>
            </a:r>
            <a:r>
              <a:rPr lang="en-US" b="1" dirty="0"/>
              <a:t>cycle </a:t>
            </a:r>
            <a:r>
              <a:rPr lang="en-US" b="1" dirty="0" smtClean="0"/>
              <a:t>effect, such </a:t>
            </a:r>
            <a:r>
              <a:rPr lang="en-US" b="1" dirty="0"/>
              <a:t>as the variation of the latitudinal extent of the slow SW, which has density considerably higher than in the fast SW (</a:t>
            </a:r>
            <a:r>
              <a:rPr lang="en-US" b="1" dirty="0" err="1"/>
              <a:t>Pogorelov</a:t>
            </a:r>
            <a:r>
              <a:rPr lang="en-US" b="1" dirty="0"/>
              <a:t> et al., 2017a).</a:t>
            </a:r>
          </a:p>
          <a:p>
            <a:pPr marL="400050" indent="-400050">
              <a:buAutoNum type="romanLcParenBoth"/>
            </a:pPr>
            <a:r>
              <a:rPr lang="en-US" b="1" dirty="0" smtClean="0"/>
              <a:t>The </a:t>
            </a:r>
            <a:r>
              <a:rPr lang="en-US" b="1" dirty="0"/>
              <a:t>croissant-like heliosphere disagrees with </a:t>
            </a:r>
            <a:r>
              <a:rPr lang="en-US" b="1" dirty="0" smtClean="0"/>
              <a:t>the observed anisotropy </a:t>
            </a:r>
            <a:r>
              <a:rPr lang="en-US" b="1" dirty="0"/>
              <a:t>of </a:t>
            </a:r>
            <a:r>
              <a:rPr lang="en-US" b="1" dirty="0"/>
              <a:t>4</a:t>
            </a:r>
            <a:r>
              <a:rPr lang="en-US" b="1" dirty="0" smtClean="0"/>
              <a:t> </a:t>
            </a:r>
            <a:r>
              <a:rPr lang="en-US" b="1" dirty="0" err="1"/>
              <a:t>TeV</a:t>
            </a:r>
            <a:r>
              <a:rPr lang="en-US" b="1" dirty="0"/>
              <a:t> galactic cosmic rays (Zhang &amp; </a:t>
            </a:r>
            <a:r>
              <a:rPr lang="en-US" b="1" dirty="0" err="1"/>
              <a:t>Pogorelov</a:t>
            </a:r>
            <a:r>
              <a:rPr lang="en-US" b="1" dirty="0"/>
              <a:t>, 2016</a:t>
            </a:r>
            <a:r>
              <a:rPr lang="en-US" b="1" dirty="0" smtClean="0"/>
              <a:t>). </a:t>
            </a:r>
            <a:endParaRPr lang="en-US" b="1" dirty="0"/>
          </a:p>
          <a:p>
            <a:pPr marL="400050" indent="-400050">
              <a:buAutoNum type="romanLcParenBoth"/>
            </a:pPr>
            <a:r>
              <a:rPr lang="en-US" b="1" dirty="0" smtClean="0"/>
              <a:t>Even </a:t>
            </a:r>
            <a:r>
              <a:rPr lang="en-US" b="1" dirty="0"/>
              <a:t>if the unrealistic assumption of unipolar HMF is taken for granted, </a:t>
            </a:r>
            <a:r>
              <a:rPr lang="en-US" b="1" dirty="0" err="1"/>
              <a:t>Pogorelov</a:t>
            </a:r>
            <a:r>
              <a:rPr lang="en-US" b="1" dirty="0"/>
              <a:t> et al. (2015) and </a:t>
            </a:r>
            <a:r>
              <a:rPr lang="en-US" b="1" dirty="0" err="1"/>
              <a:t>Izmodenov</a:t>
            </a:r>
            <a:r>
              <a:rPr lang="en-US" b="1" dirty="0"/>
              <a:t> (2018) showed that the SW collimation does not result in the </a:t>
            </a:r>
            <a:r>
              <a:rPr lang="en-US" b="1" dirty="0" err="1"/>
              <a:t>heliotail</a:t>
            </a:r>
            <a:r>
              <a:rPr lang="en-US" b="1" dirty="0"/>
              <a:t> splitting.</a:t>
            </a:r>
          </a:p>
          <a:p>
            <a:pPr marL="400050" indent="-400050">
              <a:buAutoNum type="romanLcParenBoth"/>
            </a:pPr>
            <a:r>
              <a:rPr lang="en-US" b="1" dirty="0" smtClean="0"/>
              <a:t>ENA </a:t>
            </a:r>
            <a:r>
              <a:rPr lang="en-US" b="1" dirty="0"/>
              <a:t>ﬂuxes from the </a:t>
            </a:r>
            <a:r>
              <a:rPr lang="en-US" b="1" dirty="0" err="1"/>
              <a:t>heliotail</a:t>
            </a:r>
            <a:r>
              <a:rPr lang="en-US" b="1" dirty="0"/>
              <a:t> measured by IBEX are reproduced by </a:t>
            </a:r>
            <a:r>
              <a:rPr lang="en-US" b="1" dirty="0" err="1"/>
              <a:t>Zirnstein</a:t>
            </a:r>
            <a:r>
              <a:rPr lang="en-US" b="1" dirty="0"/>
              <a:t> et al. (</a:t>
            </a:r>
            <a:r>
              <a:rPr lang="en-US" b="1" dirty="0" smtClean="0"/>
              <a:t>2017) with the standard model of the </a:t>
            </a:r>
            <a:r>
              <a:rPr lang="en-US" b="1" dirty="0" err="1" smtClean="0"/>
              <a:t>heliospeher</a:t>
            </a:r>
            <a:r>
              <a:rPr lang="en-US" b="1" dirty="0" smtClean="0"/>
              <a:t>.</a:t>
            </a:r>
            <a:endParaRPr lang="en-US" b="1" dirty="0"/>
          </a:p>
        </p:txBody>
      </p:sp>
    </p:spTree>
    <p:extLst>
      <p:ext uri="{BB962C8B-B14F-4D97-AF65-F5344CB8AC3E}">
        <p14:creationId xmlns:p14="http://schemas.microsoft.com/office/powerpoint/2010/main" val="6409993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533400" y="1143000"/>
            <a:ext cx="4176712" cy="2603421"/>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4953000" y="990600"/>
            <a:ext cx="3081338" cy="3081338"/>
          </a:xfrm>
          <a:prstGeom prst="rect">
            <a:avLst/>
          </a:prstGeom>
          <a:noFill/>
          <a:ln w="9525">
            <a:noFill/>
            <a:miter lim="800000"/>
            <a:headEnd/>
            <a:tailEnd/>
          </a:ln>
        </p:spPr>
      </p:pic>
      <p:sp>
        <p:nvSpPr>
          <p:cNvPr id="6" name="Rectangle 5"/>
          <p:cNvSpPr/>
          <p:nvPr/>
        </p:nvSpPr>
        <p:spPr>
          <a:xfrm>
            <a:off x="381000" y="4572000"/>
            <a:ext cx="8458200" cy="1477328"/>
          </a:xfrm>
          <a:prstGeom prst="rect">
            <a:avLst/>
          </a:prstGeom>
        </p:spPr>
        <p:txBody>
          <a:bodyPr wrap="square">
            <a:spAutoFit/>
          </a:bodyPr>
          <a:lstStyle/>
          <a:p>
            <a:pPr algn="ctr"/>
            <a:r>
              <a:rPr lang="en-US" dirty="0" smtClean="0"/>
              <a:t>(Left panel.) The Guitar nebula (from </a:t>
            </a:r>
            <a:r>
              <a:rPr lang="en-US" dirty="0" err="1" smtClean="0"/>
              <a:t>Chatterjee</a:t>
            </a:r>
            <a:r>
              <a:rPr lang="en-US" dirty="0" smtClean="0"/>
              <a:t> &amp; </a:t>
            </a:r>
            <a:r>
              <a:rPr lang="en-US" dirty="0" err="1" smtClean="0"/>
              <a:t>Cordes</a:t>
            </a:r>
            <a:r>
              <a:rPr lang="en-US" dirty="0" smtClean="0"/>
              <a:t>, 2002). </a:t>
            </a:r>
          </a:p>
          <a:p>
            <a:pPr algn="ctr"/>
            <a:r>
              <a:rPr lang="en-US" dirty="0" smtClean="0"/>
              <a:t>(Right panel.) Carbon Star IRC+10216 (from </a:t>
            </a:r>
            <a:r>
              <a:rPr lang="en-US" dirty="0" err="1" smtClean="0"/>
              <a:t>Sahai</a:t>
            </a:r>
            <a:r>
              <a:rPr lang="en-US" dirty="0" smtClean="0"/>
              <a:t> &amp; </a:t>
            </a:r>
            <a:r>
              <a:rPr lang="en-US" dirty="0" err="1" smtClean="0"/>
              <a:t>Chronopoulos</a:t>
            </a:r>
            <a:r>
              <a:rPr lang="en-US" dirty="0" smtClean="0"/>
              <a:t>, 2010).</a:t>
            </a:r>
          </a:p>
          <a:p>
            <a:endParaRPr lang="en-US" dirty="0" smtClean="0"/>
          </a:p>
          <a:p>
            <a:pPr algn="ctr"/>
            <a:r>
              <a:rPr lang="en-US" b="1" dirty="0" smtClean="0">
                <a:solidFill>
                  <a:srgbClr val="FF0000"/>
                </a:solidFill>
              </a:rPr>
              <a:t>Clearly the interaction pattern is substantially different!</a:t>
            </a:r>
          </a:p>
          <a:p>
            <a:pPr algn="ctr"/>
            <a:r>
              <a:rPr lang="en-US" b="1" dirty="0" smtClean="0">
                <a:solidFill>
                  <a:srgbClr val="FF0000"/>
                </a:solidFill>
              </a:rPr>
              <a:t>How about the </a:t>
            </a:r>
            <a:r>
              <a:rPr lang="en-US" b="1" dirty="0">
                <a:solidFill>
                  <a:srgbClr val="FF0000"/>
                </a:solidFill>
              </a:rPr>
              <a:t>h</a:t>
            </a:r>
            <a:r>
              <a:rPr lang="en-US" b="1" dirty="0" smtClean="0">
                <a:solidFill>
                  <a:srgbClr val="FF0000"/>
                </a:solidFill>
              </a:rPr>
              <a:t>eliosphere interaction with the LISM?</a:t>
            </a:r>
            <a:endParaRPr lang="en-US" b="1" dirty="0">
              <a:solidFill>
                <a:srgbClr val="FF0000"/>
              </a:solidFill>
            </a:endParaRPr>
          </a:p>
        </p:txBody>
      </p:sp>
    </p:spTree>
    <p:extLst>
      <p:ext uri="{BB962C8B-B14F-4D97-AF65-F5344CB8AC3E}">
        <p14:creationId xmlns:p14="http://schemas.microsoft.com/office/powerpoint/2010/main" val="196476100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20</a:t>
            </a:fld>
            <a:endParaRPr lang="en-US"/>
          </a:p>
        </p:txBody>
      </p:sp>
      <p:pic>
        <p:nvPicPr>
          <p:cNvPr id="3074" name="Picture 2"/>
          <p:cNvPicPr>
            <a:picLocks noChangeAspect="1" noChangeArrowheads="1"/>
          </p:cNvPicPr>
          <p:nvPr/>
        </p:nvPicPr>
        <p:blipFill>
          <a:blip r:embed="rId2" cstate="print"/>
          <a:srcRect/>
          <a:stretch>
            <a:fillRect/>
          </a:stretch>
        </p:blipFill>
        <p:spPr bwMode="auto">
          <a:xfrm>
            <a:off x="762000" y="685800"/>
            <a:ext cx="4696976" cy="5029200"/>
          </a:xfrm>
          <a:prstGeom prst="rect">
            <a:avLst/>
          </a:prstGeom>
          <a:noFill/>
          <a:ln w="9525">
            <a:noFill/>
            <a:miter lim="800000"/>
            <a:headEnd/>
            <a:tailEnd/>
          </a:ln>
        </p:spPr>
      </p:pic>
      <p:sp>
        <p:nvSpPr>
          <p:cNvPr id="4" name="TextBox 3"/>
          <p:cNvSpPr txBox="1"/>
          <p:nvPr/>
        </p:nvSpPr>
        <p:spPr>
          <a:xfrm>
            <a:off x="5867400" y="2362200"/>
            <a:ext cx="2743200" cy="1200329"/>
          </a:xfrm>
          <a:prstGeom prst="rect">
            <a:avLst/>
          </a:prstGeom>
          <a:noFill/>
        </p:spPr>
        <p:txBody>
          <a:bodyPr wrap="square" rtlCol="0">
            <a:spAutoFit/>
          </a:bodyPr>
          <a:lstStyle/>
          <a:p>
            <a:r>
              <a:rPr lang="en-US" b="1" i="1" dirty="0" smtClean="0"/>
              <a:t>Paraphrasing Dick Tracy, the one who controls magnetism, controls the Universe.</a:t>
            </a:r>
            <a:endParaRPr lang="en-US" b="1" i="1" dirty="0"/>
          </a:p>
        </p:txBody>
      </p:sp>
      <p:pic>
        <p:nvPicPr>
          <p:cNvPr id="5" name="Picture 4" descr="DICK TRACY': Writer-artist Dick Locher hangs up his fedora after 32 ..."/>
          <p:cNvPicPr>
            <a:picLocks noChangeAspect="1" noChangeArrowheads="1"/>
          </p:cNvPicPr>
          <p:nvPr/>
        </p:nvPicPr>
        <p:blipFill>
          <a:blip r:embed="rId3" cstate="print"/>
          <a:srcRect/>
          <a:stretch>
            <a:fillRect/>
          </a:stretch>
        </p:blipFill>
        <p:spPr bwMode="auto">
          <a:xfrm>
            <a:off x="6553200" y="685800"/>
            <a:ext cx="1123950" cy="1536540"/>
          </a:xfrm>
          <a:prstGeom prst="rect">
            <a:avLst/>
          </a:prstGeom>
          <a:noFill/>
        </p:spPr>
      </p:pic>
      <p:sp>
        <p:nvSpPr>
          <p:cNvPr id="6" name="Rectangle 5"/>
          <p:cNvSpPr/>
          <p:nvPr/>
        </p:nvSpPr>
        <p:spPr>
          <a:xfrm>
            <a:off x="5715000" y="3652897"/>
            <a:ext cx="3048000" cy="1569660"/>
          </a:xfrm>
          <a:prstGeom prst="rect">
            <a:avLst/>
          </a:prstGeom>
        </p:spPr>
        <p:txBody>
          <a:bodyPr wrap="square">
            <a:spAutoFit/>
          </a:bodyPr>
          <a:lstStyle/>
          <a:p>
            <a:r>
              <a:rPr lang="en-US" sz="1600" b="1" dirty="0" smtClean="0"/>
              <a:t>The assumption of  </a:t>
            </a:r>
            <a:r>
              <a:rPr lang="en-US" sz="1600" b="1" dirty="0" err="1" smtClean="0"/>
              <a:t>unipolar</a:t>
            </a:r>
            <a:r>
              <a:rPr lang="en-US" sz="1600" b="1" dirty="0" smtClean="0"/>
              <a:t> magnetic field – which is wrong – results in the increase of  IHS magnetic pressure up to 50 times. </a:t>
            </a:r>
          </a:p>
          <a:p>
            <a:endParaRPr lang="en-US" sz="1600" b="1" dirty="0" smtClean="0"/>
          </a:p>
          <a:p>
            <a:r>
              <a:rPr lang="en-US" sz="1600" b="1" dirty="0" smtClean="0"/>
              <a:t>The result of that is well-known.</a:t>
            </a:r>
            <a:endParaRPr lang="en-US" sz="1600" b="1" dirty="0"/>
          </a:p>
        </p:txBody>
      </p:sp>
    </p:spTree>
    <p:extLst>
      <p:ext uri="{BB962C8B-B14F-4D97-AF65-F5344CB8AC3E}">
        <p14:creationId xmlns:p14="http://schemas.microsoft.com/office/powerpoint/2010/main" val="33719509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21</a:t>
            </a:fld>
            <a:endParaRPr lang="en-US"/>
          </a:p>
        </p:txBody>
      </p:sp>
      <p:sp>
        <p:nvSpPr>
          <p:cNvPr id="5" name="TextBox 4"/>
          <p:cNvSpPr txBox="1"/>
          <p:nvPr/>
        </p:nvSpPr>
        <p:spPr>
          <a:xfrm>
            <a:off x="457200" y="6172200"/>
            <a:ext cx="7620000" cy="338554"/>
          </a:xfrm>
          <a:prstGeom prst="rect">
            <a:avLst/>
          </a:prstGeom>
          <a:noFill/>
        </p:spPr>
        <p:txBody>
          <a:bodyPr wrap="square" rtlCol="0">
            <a:spAutoFit/>
          </a:bodyPr>
          <a:lstStyle/>
          <a:p>
            <a:pPr algn="ctr"/>
            <a:r>
              <a:rPr lang="en-US" sz="1600" b="1" dirty="0"/>
              <a:t>Transverse component of B in the V1-V2 plane</a:t>
            </a:r>
            <a:r>
              <a:rPr lang="en-US" sz="1600" dirty="0"/>
              <a:t>.</a:t>
            </a:r>
            <a:endParaRPr lang="en-US" sz="1600" dirty="0"/>
          </a:p>
        </p:txBody>
      </p:sp>
      <p:sp>
        <p:nvSpPr>
          <p:cNvPr id="4" name="TextBox 3"/>
          <p:cNvSpPr txBox="1"/>
          <p:nvPr/>
        </p:nvSpPr>
        <p:spPr>
          <a:xfrm>
            <a:off x="685800" y="381000"/>
            <a:ext cx="7772400" cy="369332"/>
          </a:xfrm>
          <a:prstGeom prst="rect">
            <a:avLst/>
          </a:prstGeom>
          <a:noFill/>
        </p:spPr>
        <p:txBody>
          <a:bodyPr wrap="square" rtlCol="0">
            <a:spAutoFit/>
          </a:bodyPr>
          <a:lstStyle/>
          <a:p>
            <a:r>
              <a:rPr lang="en-US" b="1" dirty="0" smtClean="0"/>
              <a:t>Instability of the </a:t>
            </a:r>
            <a:r>
              <a:rPr lang="en-US" b="1" dirty="0" err="1" smtClean="0"/>
              <a:t>heliopause</a:t>
            </a:r>
            <a:r>
              <a:rPr lang="en-US" b="1" dirty="0" smtClean="0"/>
              <a:t> and magnetic reconnection in its vicinity</a:t>
            </a:r>
            <a:endParaRPr lang="en-US" b="1" dirty="0"/>
          </a:p>
        </p:txBody>
      </p:sp>
      <p:pic>
        <p:nvPicPr>
          <p:cNvPr id="6" name="Picture 5" descr="v1v2By.gif"/>
          <p:cNvPicPr>
            <a:picLocks noChangeAspect="1"/>
          </p:cNvPicPr>
          <p:nvPr/>
        </p:nvPicPr>
        <p:blipFill>
          <a:blip r:embed="rId2" cstate="print"/>
          <a:stretch>
            <a:fillRect/>
          </a:stretch>
        </p:blipFill>
        <p:spPr>
          <a:xfrm>
            <a:off x="1600200" y="1126322"/>
            <a:ext cx="5338763" cy="4838905"/>
          </a:xfrm>
          <a:prstGeom prst="rect">
            <a:avLst/>
          </a:prstGeom>
        </p:spPr>
      </p:pic>
    </p:spTree>
    <p:extLst>
      <p:ext uri="{BB962C8B-B14F-4D97-AF65-F5344CB8AC3E}">
        <p14:creationId xmlns:p14="http://schemas.microsoft.com/office/powerpoint/2010/main" val="15737736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22</a:t>
            </a:fld>
            <a:endParaRPr lang="en-US"/>
          </a:p>
        </p:txBody>
      </p:sp>
      <p:sp>
        <p:nvSpPr>
          <p:cNvPr id="4" name="TextBox 3"/>
          <p:cNvSpPr txBox="1"/>
          <p:nvPr/>
        </p:nvSpPr>
        <p:spPr>
          <a:xfrm>
            <a:off x="304800" y="609600"/>
            <a:ext cx="8534400" cy="584775"/>
          </a:xfrm>
          <a:prstGeom prst="rect">
            <a:avLst/>
          </a:prstGeom>
          <a:noFill/>
        </p:spPr>
        <p:txBody>
          <a:bodyPr wrap="square" rtlCol="0">
            <a:spAutoFit/>
          </a:bodyPr>
          <a:lstStyle/>
          <a:p>
            <a:r>
              <a:rPr lang="en-US" sz="1600" b="1" dirty="0" smtClean="0"/>
              <a:t>The heliopause – the boundary between the heliosphere and LISM – is unstable to KH and RT instabilities. Occasional magnetic reconnection is also possible.</a:t>
            </a:r>
            <a:endParaRPr lang="en-US" sz="1600" b="1" dirty="0"/>
          </a:p>
        </p:txBody>
      </p:sp>
      <p:sp>
        <p:nvSpPr>
          <p:cNvPr id="5" name="TextBox 4"/>
          <p:cNvSpPr txBox="1"/>
          <p:nvPr/>
        </p:nvSpPr>
        <p:spPr>
          <a:xfrm>
            <a:off x="5943600" y="2319278"/>
            <a:ext cx="2667000" cy="369332"/>
          </a:xfrm>
          <a:prstGeom prst="rect">
            <a:avLst/>
          </a:prstGeom>
          <a:noFill/>
        </p:spPr>
        <p:txBody>
          <a:bodyPr wrap="square" rtlCol="0">
            <a:spAutoFit/>
          </a:bodyPr>
          <a:lstStyle/>
          <a:p>
            <a:r>
              <a:rPr lang="en-US" dirty="0" smtClean="0"/>
              <a:t>.  </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56905" y="1524000"/>
            <a:ext cx="5230189" cy="4647895"/>
          </a:xfrm>
          <a:prstGeom prst="rect">
            <a:avLst/>
          </a:prstGeom>
        </p:spPr>
      </p:pic>
    </p:spTree>
    <p:extLst>
      <p:ext uri="{BB962C8B-B14F-4D97-AF65-F5344CB8AC3E}">
        <p14:creationId xmlns:p14="http://schemas.microsoft.com/office/powerpoint/2010/main" val="320484608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23</a:t>
            </a:fld>
            <a:endParaRPr lang="en-US"/>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838200"/>
            <a:ext cx="4343400" cy="3859835"/>
          </a:xfrm>
          <a:prstGeom prst="rect">
            <a:avLst/>
          </a:prstGeom>
        </p:spPr>
      </p:pic>
      <p:pic>
        <p:nvPicPr>
          <p:cNvPr id="5" name="Picture 4"/>
          <p:cNvPicPr>
            <a:picLocks noChangeAspect="1"/>
          </p:cNvPicPr>
          <p:nvPr/>
        </p:nvPicPr>
        <p:blipFill>
          <a:blip r:embed="rId3"/>
          <a:stretch>
            <a:fillRect/>
          </a:stretch>
        </p:blipFill>
        <p:spPr>
          <a:xfrm>
            <a:off x="380999" y="1524000"/>
            <a:ext cx="4025622" cy="2514600"/>
          </a:xfrm>
          <a:prstGeom prst="rect">
            <a:avLst/>
          </a:prstGeom>
        </p:spPr>
      </p:pic>
      <p:sp>
        <p:nvSpPr>
          <p:cNvPr id="6" name="TextBox 5"/>
          <p:cNvSpPr txBox="1"/>
          <p:nvPr/>
        </p:nvSpPr>
        <p:spPr>
          <a:xfrm>
            <a:off x="380999" y="4495800"/>
            <a:ext cx="3733801" cy="954107"/>
          </a:xfrm>
          <a:prstGeom prst="rect">
            <a:avLst/>
          </a:prstGeom>
          <a:noFill/>
        </p:spPr>
        <p:txBody>
          <a:bodyPr wrap="square" rtlCol="0">
            <a:spAutoFit/>
          </a:bodyPr>
          <a:lstStyle/>
          <a:p>
            <a:r>
              <a:rPr lang="en-US" sz="1400" b="1" dirty="0" smtClean="0"/>
              <a:t>GCRs (predominantly protons)with energies exceeding 70 MeV measured by Voyager 1 (red lines). [From Stone et al., 2013)</a:t>
            </a:r>
            <a:endParaRPr lang="en-US" sz="1400" b="1" dirty="0"/>
          </a:p>
        </p:txBody>
      </p:sp>
      <p:sp>
        <p:nvSpPr>
          <p:cNvPr id="7" name="TextBox 6"/>
          <p:cNvSpPr txBox="1"/>
          <p:nvPr/>
        </p:nvSpPr>
        <p:spPr>
          <a:xfrm>
            <a:off x="4495800" y="5029200"/>
            <a:ext cx="4191000" cy="738664"/>
          </a:xfrm>
          <a:prstGeom prst="rect">
            <a:avLst/>
          </a:prstGeom>
          <a:noFill/>
        </p:spPr>
        <p:txBody>
          <a:bodyPr wrap="square" rtlCol="0">
            <a:spAutoFit/>
          </a:bodyPr>
          <a:lstStyle/>
          <a:p>
            <a:r>
              <a:rPr lang="en-US" sz="1400" b="1" dirty="0" smtClean="0"/>
              <a:t>Simulations demonstrate that the changes in the GCR flux may be due to instabilities near the </a:t>
            </a:r>
            <a:r>
              <a:rPr lang="en-US" sz="1400" b="1" dirty="0" err="1" smtClean="0"/>
              <a:t>heliopause</a:t>
            </a:r>
            <a:r>
              <a:rPr lang="en-US" sz="1400" b="1" dirty="0" smtClean="0"/>
              <a:t>.</a:t>
            </a:r>
            <a:endParaRPr lang="en-US" sz="1400" b="1" dirty="0"/>
          </a:p>
        </p:txBody>
      </p:sp>
      <p:sp>
        <p:nvSpPr>
          <p:cNvPr id="8" name="TextBox 7"/>
          <p:cNvSpPr txBox="1"/>
          <p:nvPr/>
        </p:nvSpPr>
        <p:spPr>
          <a:xfrm>
            <a:off x="609600" y="304800"/>
            <a:ext cx="7696200" cy="369332"/>
          </a:xfrm>
          <a:prstGeom prst="rect">
            <a:avLst/>
          </a:prstGeom>
          <a:noFill/>
        </p:spPr>
        <p:txBody>
          <a:bodyPr wrap="square" rtlCol="0">
            <a:spAutoFit/>
          </a:bodyPr>
          <a:lstStyle/>
          <a:p>
            <a:pPr algn="ctr"/>
            <a:r>
              <a:rPr lang="en-US" b="1" dirty="0" smtClean="0"/>
              <a:t>Measured and simulated GCRs with E &gt; 70 MeV</a:t>
            </a:r>
            <a:endParaRPr lang="en-US" b="1" dirty="0"/>
          </a:p>
        </p:txBody>
      </p:sp>
    </p:spTree>
    <p:extLst>
      <p:ext uri="{BB962C8B-B14F-4D97-AF65-F5344CB8AC3E}">
        <p14:creationId xmlns:p14="http://schemas.microsoft.com/office/powerpoint/2010/main" val="119794482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nimatio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4399" y="1066800"/>
            <a:ext cx="7247467" cy="4076700"/>
          </a:xfrm>
          <a:prstGeom prst="rect">
            <a:avLst/>
          </a:prstGeom>
        </p:spPr>
      </p:pic>
      <p:sp>
        <p:nvSpPr>
          <p:cNvPr id="3" name="TextBox 2"/>
          <p:cNvSpPr txBox="1"/>
          <p:nvPr/>
        </p:nvSpPr>
        <p:spPr>
          <a:xfrm>
            <a:off x="990600" y="5715000"/>
            <a:ext cx="7010400" cy="646331"/>
          </a:xfrm>
          <a:prstGeom prst="rect">
            <a:avLst/>
          </a:prstGeom>
          <a:noFill/>
        </p:spPr>
        <p:txBody>
          <a:bodyPr wrap="square" rtlCol="0">
            <a:spAutoFit/>
          </a:bodyPr>
          <a:lstStyle/>
          <a:p>
            <a:pPr algn="ctr"/>
            <a:r>
              <a:rPr lang="en-US" b="1" dirty="0" smtClean="0"/>
              <a:t>Zoom </a:t>
            </a:r>
            <a:r>
              <a:rPr lang="en-US" b="1" dirty="0" err="1" smtClean="0"/>
              <a:t>int</a:t>
            </a:r>
            <a:r>
              <a:rPr lang="en-US" b="1" dirty="0" smtClean="0"/>
              <a:t> the instability/reconnection region.</a:t>
            </a:r>
          </a:p>
          <a:p>
            <a:pPr algn="ctr"/>
            <a:r>
              <a:rPr lang="en-US" b="1" dirty="0" smtClean="0"/>
              <a:t>Hall-MHD simulations of driven turbulence by </a:t>
            </a:r>
            <a:r>
              <a:rPr lang="en-US" b="1" dirty="0" err="1" smtClean="0"/>
              <a:t>Grzegorz</a:t>
            </a:r>
            <a:r>
              <a:rPr lang="en-US" b="1" dirty="0" smtClean="0"/>
              <a:t> </a:t>
            </a:r>
            <a:r>
              <a:rPr lang="en-US" b="1" dirty="0" err="1" smtClean="0"/>
              <a:t>Kowal</a:t>
            </a:r>
            <a:r>
              <a:rPr lang="en-US" b="1" dirty="0" smtClean="0"/>
              <a:t>.</a:t>
            </a:r>
            <a:endParaRPr lang="en-US" b="1" dirty="0"/>
          </a:p>
        </p:txBody>
      </p:sp>
    </p:spTree>
    <p:extLst>
      <p:ext uri="{BB962C8B-B14F-4D97-AF65-F5344CB8AC3E}">
        <p14:creationId xmlns:p14="http://schemas.microsoft.com/office/powerpoint/2010/main" val="25029003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25</a:t>
            </a:fld>
            <a:endParaRPr lang="en-US"/>
          </a:p>
        </p:txBody>
      </p:sp>
      <p:pic>
        <p:nvPicPr>
          <p:cNvPr id="3" name="Figure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57200" y="381000"/>
            <a:ext cx="5334000" cy="5867400"/>
          </a:xfrm>
          <a:prstGeom prst="rect">
            <a:avLst/>
          </a:prstGeom>
        </p:spPr>
      </p:pic>
      <p:sp>
        <p:nvSpPr>
          <p:cNvPr id="4" name="TextBox 3"/>
          <p:cNvSpPr txBox="1"/>
          <p:nvPr/>
        </p:nvSpPr>
        <p:spPr>
          <a:xfrm>
            <a:off x="6019800" y="1008995"/>
            <a:ext cx="2895600" cy="4401205"/>
          </a:xfrm>
          <a:prstGeom prst="rect">
            <a:avLst/>
          </a:prstGeom>
          <a:noFill/>
        </p:spPr>
        <p:txBody>
          <a:bodyPr wrap="square" rtlCol="0">
            <a:spAutoFit/>
          </a:bodyPr>
          <a:lstStyle/>
          <a:p>
            <a:r>
              <a:rPr lang="en-US" sz="1400" b="1" dirty="0" smtClean="0"/>
              <a:t>(Top panel) Time evolution of the magnetic field magnitude along the V1 trajectory: data vs 3-D simulations of Kim et al. (2017) extended to 2020.</a:t>
            </a:r>
          </a:p>
          <a:p>
            <a:endParaRPr lang="en-US" sz="1400" b="1" dirty="0"/>
          </a:p>
          <a:p>
            <a:r>
              <a:rPr lang="en-US" sz="1400" b="1" dirty="0" smtClean="0"/>
              <a:t>(Bottom panel) Pressures along the V1 trajectories.</a:t>
            </a:r>
          </a:p>
          <a:p>
            <a:endParaRPr lang="en-US" sz="1400" b="1" dirty="0" smtClean="0"/>
          </a:p>
          <a:p>
            <a:r>
              <a:rPr lang="en-US" sz="1400" b="1" dirty="0" smtClean="0"/>
              <a:t>The vertical straight line represents the </a:t>
            </a:r>
            <a:r>
              <a:rPr lang="en-US" sz="1400" b="1" dirty="0" err="1" smtClean="0"/>
              <a:t>heliopause</a:t>
            </a:r>
            <a:r>
              <a:rPr lang="en-US" sz="1400" b="1" dirty="0" smtClean="0"/>
              <a:t>.</a:t>
            </a:r>
          </a:p>
          <a:p>
            <a:endParaRPr lang="en-US" sz="1400" b="1" dirty="0"/>
          </a:p>
          <a:p>
            <a:r>
              <a:rPr lang="en-US" sz="1400" b="1" dirty="0" smtClean="0"/>
              <a:t>Notice shock merging. Data-driven simulations show that V1 should start to observe a rather quite flow in the VLISM (see also </a:t>
            </a:r>
            <a:r>
              <a:rPr lang="en-US" sz="1400" b="1" dirty="0" err="1" smtClean="0"/>
              <a:t>Burlaga</a:t>
            </a:r>
            <a:r>
              <a:rPr lang="en-US" sz="1400" b="1" dirty="0" smtClean="0"/>
              <a:t> et al., 2020).</a:t>
            </a:r>
          </a:p>
          <a:p>
            <a:endParaRPr lang="en-US" sz="1400" b="1" dirty="0"/>
          </a:p>
          <a:p>
            <a:r>
              <a:rPr lang="en-US" sz="1400" b="1" dirty="0" smtClean="0"/>
              <a:t>Animations from </a:t>
            </a:r>
            <a:r>
              <a:rPr lang="en-US" sz="1400" b="1" dirty="0" err="1" smtClean="0"/>
              <a:t>Pogorelov</a:t>
            </a:r>
            <a:r>
              <a:rPr lang="en-US" sz="1400" b="1" dirty="0" smtClean="0"/>
              <a:t> et al. (2021).</a:t>
            </a:r>
            <a:endParaRPr lang="en-US" sz="1400" b="1" dirty="0"/>
          </a:p>
        </p:txBody>
      </p:sp>
    </p:spTree>
    <p:extLst>
      <p:ext uri="{BB962C8B-B14F-4D97-AF65-F5344CB8AC3E}">
        <p14:creationId xmlns:p14="http://schemas.microsoft.com/office/powerpoint/2010/main" val="37764065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26</a:t>
            </a:fld>
            <a:endParaRPr lang="en-US"/>
          </a:p>
        </p:txBody>
      </p:sp>
      <p:pic>
        <p:nvPicPr>
          <p:cNvPr id="3" name="Picture 2"/>
          <p:cNvPicPr>
            <a:picLocks noChangeAspect="1"/>
          </p:cNvPicPr>
          <p:nvPr/>
        </p:nvPicPr>
        <p:blipFill>
          <a:blip r:embed="rId2"/>
          <a:stretch>
            <a:fillRect/>
          </a:stretch>
        </p:blipFill>
        <p:spPr>
          <a:xfrm>
            <a:off x="1219200" y="685800"/>
            <a:ext cx="6629400" cy="6081181"/>
          </a:xfrm>
          <a:prstGeom prst="rect">
            <a:avLst/>
          </a:prstGeom>
        </p:spPr>
      </p:pic>
      <p:sp>
        <p:nvSpPr>
          <p:cNvPr id="4" name="TextBox 3"/>
          <p:cNvSpPr txBox="1"/>
          <p:nvPr/>
        </p:nvSpPr>
        <p:spPr>
          <a:xfrm>
            <a:off x="914400" y="152400"/>
            <a:ext cx="7086600" cy="338554"/>
          </a:xfrm>
          <a:prstGeom prst="rect">
            <a:avLst/>
          </a:prstGeom>
          <a:noFill/>
        </p:spPr>
        <p:txBody>
          <a:bodyPr wrap="square" rtlCol="0">
            <a:spAutoFit/>
          </a:bodyPr>
          <a:lstStyle/>
          <a:p>
            <a:pPr algn="ctr"/>
            <a:r>
              <a:rPr lang="en-US" sz="1600" b="1" dirty="0" smtClean="0"/>
              <a:t>Helium in the Heliosphere (in addition to H) (</a:t>
            </a:r>
            <a:r>
              <a:rPr lang="en-US" sz="1600" b="1" dirty="0" err="1" smtClean="0"/>
              <a:t>Fraternale</a:t>
            </a:r>
            <a:r>
              <a:rPr lang="en-US" sz="1600" b="1" dirty="0" smtClean="0"/>
              <a:t> et al., 2021)</a:t>
            </a:r>
            <a:endParaRPr lang="en-US" sz="1600" b="1" dirty="0"/>
          </a:p>
        </p:txBody>
      </p:sp>
    </p:spTree>
    <p:extLst>
      <p:ext uri="{BB962C8B-B14F-4D97-AF65-F5344CB8AC3E}">
        <p14:creationId xmlns:p14="http://schemas.microsoft.com/office/powerpoint/2010/main" val="2889672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27</a:t>
            </a:fld>
            <a:endParaRPr lang="en-US"/>
          </a:p>
        </p:txBody>
      </p:sp>
      <p:sp>
        <p:nvSpPr>
          <p:cNvPr id="3" name="TextBox 2"/>
          <p:cNvSpPr txBox="1"/>
          <p:nvPr/>
        </p:nvSpPr>
        <p:spPr>
          <a:xfrm>
            <a:off x="685800" y="457200"/>
            <a:ext cx="7924800" cy="2308324"/>
          </a:xfrm>
          <a:prstGeom prst="rect">
            <a:avLst/>
          </a:prstGeom>
          <a:noFill/>
        </p:spPr>
        <p:txBody>
          <a:bodyPr wrap="square" rtlCol="0">
            <a:spAutoFit/>
          </a:bodyPr>
          <a:lstStyle/>
          <a:p>
            <a:r>
              <a:rPr lang="en-US" b="1" dirty="0" smtClean="0">
                <a:solidFill>
                  <a:srgbClr val="FF0000"/>
                </a:solidFill>
              </a:rPr>
              <a:t>Something I did not talk about.</a:t>
            </a:r>
          </a:p>
          <a:p>
            <a:endParaRPr lang="en-US" dirty="0"/>
          </a:p>
          <a:p>
            <a:endParaRPr lang="en-US" dirty="0" smtClean="0"/>
          </a:p>
          <a:p>
            <a:r>
              <a:rPr lang="en-US" dirty="0" smtClean="0"/>
              <a:t>We extended our model by </a:t>
            </a:r>
          </a:p>
          <a:p>
            <a:endParaRPr lang="en-US" dirty="0"/>
          </a:p>
          <a:p>
            <a:pPr marL="400050" indent="-400050">
              <a:buAutoNum type="romanLcParenBoth"/>
            </a:pPr>
            <a:r>
              <a:rPr lang="en-US" dirty="0" smtClean="0"/>
              <a:t>treating pickup ions as a separate fluid with the kinetically-derived boundary conditions for them at the </a:t>
            </a:r>
            <a:r>
              <a:rPr lang="en-US" dirty="0" err="1" smtClean="0"/>
              <a:t>heliospheric</a:t>
            </a:r>
            <a:r>
              <a:rPr lang="en-US" dirty="0" smtClean="0"/>
              <a:t> termination shock and </a:t>
            </a:r>
          </a:p>
          <a:p>
            <a:pPr marL="400050" indent="-400050">
              <a:buAutoNum type="romanLcParenBoth"/>
            </a:pPr>
            <a:r>
              <a:rPr lang="en-US" dirty="0" smtClean="0"/>
              <a:t>treating electrons as separate fluid with e-p collisions taken into account.</a:t>
            </a:r>
            <a:endParaRPr lang="en-US" dirty="0"/>
          </a:p>
        </p:txBody>
      </p:sp>
    </p:spTree>
    <p:extLst>
      <p:ext uri="{BB962C8B-B14F-4D97-AF65-F5344CB8AC3E}">
        <p14:creationId xmlns:p14="http://schemas.microsoft.com/office/powerpoint/2010/main" val="29100327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28</a:t>
            </a:fld>
            <a:endParaRPr lang="en-US"/>
          </a:p>
        </p:txBody>
      </p:sp>
      <p:sp>
        <p:nvSpPr>
          <p:cNvPr id="3" name="TextBox 2"/>
          <p:cNvSpPr txBox="1"/>
          <p:nvPr/>
        </p:nvSpPr>
        <p:spPr>
          <a:xfrm>
            <a:off x="381000" y="762000"/>
            <a:ext cx="8229600" cy="4893647"/>
          </a:xfrm>
          <a:prstGeom prst="rect">
            <a:avLst/>
          </a:prstGeom>
          <a:noFill/>
        </p:spPr>
        <p:txBody>
          <a:bodyPr wrap="square" rtlCol="0">
            <a:spAutoFit/>
          </a:bodyPr>
          <a:lstStyle/>
          <a:p>
            <a:pPr algn="ctr"/>
            <a:r>
              <a:rPr lang="en-US" sz="2400" b="1" dirty="0" smtClean="0">
                <a:solidFill>
                  <a:srgbClr val="FF0000"/>
                </a:solidFill>
                <a:latin typeface="+mn-lt"/>
              </a:rPr>
              <a:t>Conclusions</a:t>
            </a:r>
          </a:p>
          <a:p>
            <a:pPr algn="ctr"/>
            <a:endParaRPr lang="en-US" sz="2400" b="1" dirty="0">
              <a:solidFill>
                <a:srgbClr val="FF0000"/>
              </a:solidFill>
              <a:latin typeface="+mn-lt"/>
            </a:endParaRPr>
          </a:p>
          <a:p>
            <a:pPr algn="ctr"/>
            <a:endParaRPr lang="en-US" sz="2400" b="1" dirty="0" smtClean="0">
              <a:solidFill>
                <a:srgbClr val="FF0000"/>
              </a:solidFill>
              <a:latin typeface="+mn-lt"/>
            </a:endParaRPr>
          </a:p>
          <a:p>
            <a:pPr marL="457200" indent="-457200">
              <a:buAutoNum type="arabicPeriod"/>
            </a:pPr>
            <a:r>
              <a:rPr lang="en-US" sz="2000" b="1" dirty="0" smtClean="0">
                <a:latin typeface="+mn-lt"/>
              </a:rPr>
              <a:t>The heliosphere plays an important role in the modulation of the cosmic ray transport, even at energies of </a:t>
            </a:r>
            <a:r>
              <a:rPr lang="en-US" sz="2000" b="1" dirty="0" err="1" smtClean="0">
                <a:latin typeface="+mn-lt"/>
              </a:rPr>
              <a:t>TeV</a:t>
            </a:r>
            <a:r>
              <a:rPr lang="en-US" sz="2000" b="1" dirty="0" smtClean="0">
                <a:latin typeface="+mn-lt"/>
              </a:rPr>
              <a:t> and higher. However, this effect is not restricted to the heliosphere itself. On the contrary, it is largely due to the modifications the heliosphere makes to the LISM, essentially creating a Very Local Interstellar Medium (VLISM).</a:t>
            </a:r>
          </a:p>
          <a:p>
            <a:pPr marL="457200" indent="-457200">
              <a:buAutoNum type="arabicPeriod"/>
            </a:pPr>
            <a:r>
              <a:rPr lang="en-US" sz="2000" b="1" dirty="0" smtClean="0">
                <a:latin typeface="+mn-lt"/>
              </a:rPr>
              <a:t> The observed anisotropy of high-energy GCRs imposes restrictions on (</a:t>
            </a:r>
            <a:r>
              <a:rPr lang="en-US" sz="2000" b="1" dirty="0" err="1" smtClean="0">
                <a:latin typeface="+mn-lt"/>
              </a:rPr>
              <a:t>i</a:t>
            </a:r>
            <a:r>
              <a:rPr lang="en-US" sz="2000" b="1" dirty="0" smtClean="0">
                <a:latin typeface="+mn-lt"/>
              </a:rPr>
              <a:t>) the structure of the SW-LISM interaction and (ii) on the properties of the LISM. In particular, one might expect that the implied large-scale spatial </a:t>
            </a:r>
            <a:r>
              <a:rPr lang="en-US" sz="2000" b="1" dirty="0" err="1" smtClean="0">
                <a:latin typeface="+mn-lt"/>
              </a:rPr>
              <a:t>nonuniformity</a:t>
            </a:r>
            <a:r>
              <a:rPr lang="en-US" sz="2000" b="1" dirty="0" smtClean="0">
                <a:latin typeface="+mn-lt"/>
              </a:rPr>
              <a:t> of the LISM flow will be identifiable in the  CR anisotropy data.</a:t>
            </a:r>
          </a:p>
          <a:p>
            <a:pPr marL="457200" indent="-457200">
              <a:buAutoNum type="arabicPeriod"/>
            </a:pPr>
            <a:endParaRPr lang="en-US" sz="2000" b="1" dirty="0" smtClean="0">
              <a:latin typeface="+mn-lt"/>
            </a:endParaRPr>
          </a:p>
          <a:p>
            <a:pPr marL="457200" indent="-457200">
              <a:buAutoNum type="arabicPeriod"/>
            </a:pPr>
            <a:endParaRPr lang="en-US" sz="2000" b="1" dirty="0">
              <a:latin typeface="+mn-lt"/>
            </a:endParaRPr>
          </a:p>
        </p:txBody>
      </p:sp>
    </p:spTree>
    <p:extLst>
      <p:ext uri="{BB962C8B-B14F-4D97-AF65-F5344CB8AC3E}">
        <p14:creationId xmlns:p14="http://schemas.microsoft.com/office/powerpoint/2010/main" val="53366815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3</a:t>
            </a:fld>
            <a:endParaRPr lang="en-US"/>
          </a:p>
        </p:txBody>
      </p:sp>
      <p:pic>
        <p:nvPicPr>
          <p:cNvPr id="3" name="Picture 2"/>
          <p:cNvPicPr>
            <a:picLocks noChangeAspect="1"/>
          </p:cNvPicPr>
          <p:nvPr/>
        </p:nvPicPr>
        <p:blipFill>
          <a:blip r:embed="rId2"/>
          <a:stretch>
            <a:fillRect/>
          </a:stretch>
        </p:blipFill>
        <p:spPr>
          <a:xfrm>
            <a:off x="1743075" y="304800"/>
            <a:ext cx="5867400" cy="2990156"/>
          </a:xfrm>
          <a:prstGeom prst="rect">
            <a:avLst/>
          </a:prstGeom>
        </p:spPr>
      </p:pic>
      <p:pic>
        <p:nvPicPr>
          <p:cNvPr id="4" name="Picture 3"/>
          <p:cNvPicPr>
            <a:picLocks noChangeAspect="1"/>
          </p:cNvPicPr>
          <p:nvPr/>
        </p:nvPicPr>
        <p:blipFill>
          <a:blip r:embed="rId3"/>
          <a:stretch>
            <a:fillRect/>
          </a:stretch>
        </p:blipFill>
        <p:spPr>
          <a:xfrm>
            <a:off x="1743075" y="3323530"/>
            <a:ext cx="5867400" cy="2867433"/>
          </a:xfrm>
          <a:prstGeom prst="rect">
            <a:avLst/>
          </a:prstGeom>
        </p:spPr>
      </p:pic>
      <p:sp>
        <p:nvSpPr>
          <p:cNvPr id="5" name="TextBox 4"/>
          <p:cNvSpPr txBox="1"/>
          <p:nvPr/>
        </p:nvSpPr>
        <p:spPr>
          <a:xfrm>
            <a:off x="1066800" y="6356350"/>
            <a:ext cx="6858000" cy="369332"/>
          </a:xfrm>
          <a:prstGeom prst="rect">
            <a:avLst/>
          </a:prstGeom>
          <a:noFill/>
        </p:spPr>
        <p:txBody>
          <a:bodyPr wrap="square" rtlCol="0">
            <a:spAutoFit/>
          </a:bodyPr>
          <a:lstStyle/>
          <a:p>
            <a:pPr algn="ctr"/>
            <a:r>
              <a:rPr lang="en-US" b="1" dirty="0" smtClean="0"/>
              <a:t>Two scenarios from Parker (1961)</a:t>
            </a:r>
            <a:endParaRPr lang="en-US" b="1" dirty="0"/>
          </a:p>
        </p:txBody>
      </p:sp>
    </p:spTree>
    <p:extLst>
      <p:ext uri="{BB962C8B-B14F-4D97-AF65-F5344CB8AC3E}">
        <p14:creationId xmlns:p14="http://schemas.microsoft.com/office/powerpoint/2010/main" val="241411131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Number Placeholder 1"/>
          <p:cNvSpPr>
            <a:spLocks noGrp="1"/>
          </p:cNvSpPr>
          <p:nvPr>
            <p:ph type="sldNum" sz="quarter" idx="12"/>
          </p:nvPr>
        </p:nvSpPr>
        <p:spPr>
          <a:noFill/>
        </p:spPr>
        <p:txBody>
          <a:bodyPr/>
          <a:lstStyle/>
          <a:p>
            <a:fld id="{D7FFDC30-FCA4-4E0C-96FB-7F741FF796A2}" type="slidenum">
              <a:rPr lang="en-US" smtClean="0">
                <a:cs typeface="Arial" charset="0"/>
              </a:rPr>
              <a:pPr/>
              <a:t>4</a:t>
            </a:fld>
            <a:endParaRPr lang="en-US" smtClean="0">
              <a:cs typeface="Arial" charset="0"/>
            </a:endParaRPr>
          </a:p>
        </p:txBody>
      </p:sp>
      <p:sp>
        <p:nvSpPr>
          <p:cNvPr id="110595" name="TextBox 2"/>
          <p:cNvSpPr txBox="1">
            <a:spLocks noChangeArrowheads="1"/>
          </p:cNvSpPr>
          <p:nvPr/>
        </p:nvSpPr>
        <p:spPr bwMode="auto">
          <a:xfrm>
            <a:off x="685800" y="609600"/>
            <a:ext cx="8001000" cy="400050"/>
          </a:xfrm>
          <a:prstGeom prst="rect">
            <a:avLst/>
          </a:prstGeom>
          <a:noFill/>
          <a:ln w="9525">
            <a:noFill/>
            <a:miter lim="800000"/>
            <a:headEnd/>
            <a:tailEnd/>
          </a:ln>
        </p:spPr>
        <p:txBody>
          <a:bodyPr>
            <a:spAutoFit/>
          </a:bodyPr>
          <a:lstStyle/>
          <a:p>
            <a:pPr algn="ctr"/>
            <a:r>
              <a:rPr lang="en-US" sz="2000" b="1" dirty="0" smtClean="0">
                <a:solidFill>
                  <a:srgbClr val="FF0000"/>
                </a:solidFill>
                <a:latin typeface="Times New Roman" pitchFamily="18" charset="0"/>
              </a:rPr>
              <a:t>A </a:t>
            </a:r>
            <a:r>
              <a:rPr lang="en-US" sz="2000" b="1" dirty="0">
                <a:solidFill>
                  <a:srgbClr val="FF0000"/>
                </a:solidFill>
                <a:latin typeface="Times New Roman" pitchFamily="18" charset="0"/>
              </a:rPr>
              <a:t>t</a:t>
            </a:r>
            <a:r>
              <a:rPr lang="en-US" sz="2000" b="1" dirty="0" smtClean="0">
                <a:solidFill>
                  <a:srgbClr val="FF0000"/>
                </a:solidFill>
                <a:latin typeface="Times New Roman" pitchFamily="18" charset="0"/>
              </a:rPr>
              <a:t>wo-shock model (Baranov et al., 1974)</a:t>
            </a:r>
            <a:endParaRPr lang="en-US" sz="2000" b="1" dirty="0">
              <a:solidFill>
                <a:srgbClr val="FF0000"/>
              </a:solidFill>
              <a:latin typeface="Times New Roman" pitchFamily="18" charset="0"/>
            </a:endParaRPr>
          </a:p>
        </p:txBody>
      </p:sp>
      <p:pic>
        <p:nvPicPr>
          <p:cNvPr id="110596" name="Picture 3" descr="evol_fig.eps"/>
          <p:cNvPicPr>
            <a:picLocks noChangeAspect="1"/>
          </p:cNvPicPr>
          <p:nvPr/>
        </p:nvPicPr>
        <p:blipFill>
          <a:blip r:embed="rId2" cstate="print"/>
          <a:srcRect/>
          <a:stretch>
            <a:fillRect/>
          </a:stretch>
        </p:blipFill>
        <p:spPr bwMode="auto">
          <a:xfrm>
            <a:off x="304800" y="1447800"/>
            <a:ext cx="3695700" cy="3352800"/>
          </a:xfrm>
          <a:prstGeom prst="rect">
            <a:avLst/>
          </a:prstGeom>
          <a:noFill/>
          <a:ln w="9525">
            <a:noFill/>
            <a:miter lim="800000"/>
            <a:headEnd/>
            <a:tailEnd/>
          </a:ln>
        </p:spPr>
      </p:pic>
      <p:sp>
        <p:nvSpPr>
          <p:cNvPr id="110597" name="TextBox 4"/>
          <p:cNvSpPr txBox="1">
            <a:spLocks noChangeArrowheads="1"/>
          </p:cNvSpPr>
          <p:nvPr/>
        </p:nvSpPr>
        <p:spPr bwMode="auto">
          <a:xfrm>
            <a:off x="3962400" y="1143000"/>
            <a:ext cx="4800600" cy="3662363"/>
          </a:xfrm>
          <a:prstGeom prst="rect">
            <a:avLst/>
          </a:prstGeom>
          <a:noFill/>
          <a:ln w="9525">
            <a:noFill/>
            <a:miter lim="800000"/>
            <a:headEnd/>
            <a:tailEnd/>
          </a:ln>
        </p:spPr>
        <p:txBody>
          <a:bodyPr>
            <a:spAutoFit/>
          </a:bodyPr>
          <a:lstStyle/>
          <a:p>
            <a:r>
              <a:rPr lang="en-US" b="1" i="1" dirty="0">
                <a:solidFill>
                  <a:srgbClr val="000000"/>
                </a:solidFill>
                <a:latin typeface="Times New Roman" pitchFamily="18" charset="0"/>
              </a:rPr>
              <a:t>Solar wind:</a:t>
            </a:r>
          </a:p>
          <a:p>
            <a:r>
              <a:rPr lang="en-US" i="1" dirty="0" err="1">
                <a:solidFill>
                  <a:srgbClr val="000000"/>
                </a:solidFill>
                <a:latin typeface="Times New Roman" pitchFamily="18" charset="0"/>
              </a:rPr>
              <a:t>V</a:t>
            </a:r>
            <a:r>
              <a:rPr lang="en-US" baseline="-25000" dirty="0" err="1">
                <a:solidFill>
                  <a:srgbClr val="000000"/>
                </a:solidFill>
                <a:latin typeface="Times New Roman" pitchFamily="18" charset="0"/>
              </a:rPr>
              <a:t>p</a:t>
            </a:r>
            <a:r>
              <a:rPr lang="en-US" dirty="0">
                <a:solidFill>
                  <a:srgbClr val="000000"/>
                </a:solidFill>
                <a:latin typeface="Times New Roman" pitchFamily="18" charset="0"/>
              </a:rPr>
              <a:t> = 450 km/s, </a:t>
            </a:r>
            <a:r>
              <a:rPr lang="en-US" i="1" dirty="0" err="1">
                <a:solidFill>
                  <a:srgbClr val="000000"/>
                </a:solidFill>
                <a:latin typeface="Times New Roman" pitchFamily="18" charset="0"/>
              </a:rPr>
              <a:t>n</a:t>
            </a:r>
            <a:r>
              <a:rPr lang="en-US" baseline="-25000" dirty="0" err="1">
                <a:solidFill>
                  <a:srgbClr val="000000"/>
                </a:solidFill>
                <a:latin typeface="Times New Roman" pitchFamily="18" charset="0"/>
              </a:rPr>
              <a:t>p</a:t>
            </a:r>
            <a:r>
              <a:rPr lang="en-US" dirty="0">
                <a:solidFill>
                  <a:srgbClr val="000000"/>
                </a:solidFill>
                <a:latin typeface="Times New Roman" pitchFamily="18" charset="0"/>
              </a:rPr>
              <a:t> = 7.4 cm</a:t>
            </a:r>
            <a:r>
              <a:rPr lang="en-US" baseline="30000" dirty="0">
                <a:solidFill>
                  <a:srgbClr val="000000"/>
                </a:solidFill>
                <a:latin typeface="Times New Roman" pitchFamily="18" charset="0"/>
              </a:rPr>
              <a:t>-3</a:t>
            </a:r>
            <a:r>
              <a:rPr lang="en-US" dirty="0">
                <a:solidFill>
                  <a:srgbClr val="000000"/>
                </a:solidFill>
                <a:latin typeface="Times New Roman" pitchFamily="18" charset="0"/>
              </a:rPr>
              <a:t>, and </a:t>
            </a:r>
            <a:r>
              <a:rPr lang="en-US" i="1" dirty="0" err="1">
                <a:solidFill>
                  <a:srgbClr val="000000"/>
                </a:solidFill>
                <a:latin typeface="Times New Roman" pitchFamily="18" charset="0"/>
              </a:rPr>
              <a:t>T</a:t>
            </a:r>
            <a:r>
              <a:rPr lang="en-US" baseline="-25000" dirty="0" err="1">
                <a:solidFill>
                  <a:srgbClr val="000000"/>
                </a:solidFill>
                <a:latin typeface="Times New Roman" pitchFamily="18" charset="0"/>
              </a:rPr>
              <a:t>p</a:t>
            </a:r>
            <a:r>
              <a:rPr lang="en-US" dirty="0">
                <a:solidFill>
                  <a:srgbClr val="000000"/>
                </a:solidFill>
                <a:latin typeface="Times New Roman" pitchFamily="18" charset="0"/>
              </a:rPr>
              <a:t> = 51100 K.</a:t>
            </a:r>
          </a:p>
          <a:p>
            <a:endParaRPr lang="en-US" dirty="0">
              <a:solidFill>
                <a:srgbClr val="000000"/>
              </a:solidFill>
              <a:latin typeface="Times New Roman" pitchFamily="18" charset="0"/>
            </a:endParaRPr>
          </a:p>
          <a:p>
            <a:r>
              <a:rPr lang="en-US" b="1" i="1" dirty="0">
                <a:solidFill>
                  <a:srgbClr val="000000"/>
                </a:solidFill>
                <a:latin typeface="Times New Roman" pitchFamily="18" charset="0"/>
              </a:rPr>
              <a:t>LISM:</a:t>
            </a:r>
          </a:p>
          <a:p>
            <a:r>
              <a:rPr lang="en-US" i="1" dirty="0">
                <a:solidFill>
                  <a:srgbClr val="000000"/>
                </a:solidFill>
                <a:latin typeface="Times New Roman" pitchFamily="18" charset="0"/>
              </a:rPr>
              <a:t>V</a:t>
            </a:r>
            <a:r>
              <a:rPr lang="en-US" sz="2400" i="1" baseline="-25000" dirty="0">
                <a:solidFill>
                  <a:srgbClr val="000000"/>
                </a:solidFill>
                <a:latin typeface="Times New Roman" pitchFamily="18" charset="0"/>
              </a:rPr>
              <a:t>∞</a:t>
            </a:r>
            <a:r>
              <a:rPr lang="en-US" i="1" dirty="0">
                <a:solidFill>
                  <a:srgbClr val="000000"/>
                </a:solidFill>
                <a:latin typeface="Times New Roman" pitchFamily="18" charset="0"/>
              </a:rPr>
              <a:t> = </a:t>
            </a:r>
            <a:r>
              <a:rPr lang="en-US" dirty="0">
                <a:solidFill>
                  <a:srgbClr val="000000"/>
                </a:solidFill>
                <a:latin typeface="Times New Roman" pitchFamily="18" charset="0"/>
              </a:rPr>
              <a:t>26.4 km/s,</a:t>
            </a:r>
            <a:r>
              <a:rPr lang="en-US" b="1" i="1" dirty="0">
                <a:solidFill>
                  <a:srgbClr val="000000"/>
                </a:solidFill>
                <a:latin typeface="Times New Roman" pitchFamily="18" charset="0"/>
              </a:rPr>
              <a:t> </a:t>
            </a:r>
            <a:r>
              <a:rPr lang="en-US" i="1" dirty="0">
                <a:solidFill>
                  <a:srgbClr val="000000"/>
                </a:solidFill>
                <a:latin typeface="Times New Roman" pitchFamily="18" charset="0"/>
              </a:rPr>
              <a:t>n</a:t>
            </a:r>
            <a:r>
              <a:rPr lang="en-US" sz="2400" baseline="-25000" dirty="0">
                <a:solidFill>
                  <a:srgbClr val="000000"/>
                </a:solidFill>
                <a:latin typeface="Times New Roman" pitchFamily="18" charset="0"/>
              </a:rPr>
              <a:t>∞</a:t>
            </a:r>
            <a:r>
              <a:rPr lang="en-US" dirty="0">
                <a:solidFill>
                  <a:srgbClr val="000000"/>
                </a:solidFill>
                <a:latin typeface="Times New Roman" pitchFamily="18" charset="0"/>
              </a:rPr>
              <a:t>=0.05 – 0.07 cm</a:t>
            </a:r>
            <a:r>
              <a:rPr lang="en-US" sz="2400" baseline="30000" dirty="0">
                <a:solidFill>
                  <a:srgbClr val="000000"/>
                </a:solidFill>
                <a:latin typeface="Times New Roman" pitchFamily="18" charset="0"/>
              </a:rPr>
              <a:t>-3</a:t>
            </a:r>
            <a:r>
              <a:rPr lang="en-US" dirty="0">
                <a:solidFill>
                  <a:srgbClr val="000000"/>
                </a:solidFill>
                <a:latin typeface="Times New Roman" pitchFamily="18" charset="0"/>
              </a:rPr>
              <a:t>, </a:t>
            </a:r>
          </a:p>
          <a:p>
            <a:r>
              <a:rPr lang="en-US" i="1" dirty="0">
                <a:solidFill>
                  <a:srgbClr val="000000"/>
                </a:solidFill>
                <a:latin typeface="Times New Roman" pitchFamily="18" charset="0"/>
              </a:rPr>
              <a:t>T</a:t>
            </a:r>
            <a:r>
              <a:rPr lang="en-US" sz="2400" baseline="-25000" dirty="0">
                <a:solidFill>
                  <a:srgbClr val="000000"/>
                </a:solidFill>
                <a:latin typeface="Times New Roman" pitchFamily="18" charset="0"/>
              </a:rPr>
              <a:t>∞</a:t>
            </a:r>
            <a:r>
              <a:rPr lang="en-US" dirty="0">
                <a:solidFill>
                  <a:srgbClr val="000000"/>
                </a:solidFill>
                <a:latin typeface="Times New Roman" pitchFamily="18" charset="0"/>
              </a:rPr>
              <a:t> = 6500 K, </a:t>
            </a:r>
            <a:r>
              <a:rPr lang="en-US" i="1" dirty="0" err="1">
                <a:solidFill>
                  <a:srgbClr val="000000"/>
                </a:solidFill>
                <a:latin typeface="Times New Roman" pitchFamily="18" charset="0"/>
              </a:rPr>
              <a:t>n</a:t>
            </a:r>
            <a:r>
              <a:rPr lang="en-US" sz="2400" baseline="-25000" dirty="0" err="1">
                <a:solidFill>
                  <a:srgbClr val="000000"/>
                </a:solidFill>
                <a:latin typeface="Times New Roman" pitchFamily="18" charset="0"/>
              </a:rPr>
              <a:t>H</a:t>
            </a:r>
            <a:r>
              <a:rPr lang="en-US" sz="2400" baseline="-25000" dirty="0">
                <a:solidFill>
                  <a:srgbClr val="000000"/>
                </a:solidFill>
                <a:latin typeface="Times New Roman" pitchFamily="18" charset="0"/>
              </a:rPr>
              <a:t>∞</a:t>
            </a:r>
            <a:r>
              <a:rPr lang="en-US" dirty="0">
                <a:solidFill>
                  <a:srgbClr val="000000"/>
                </a:solidFill>
                <a:latin typeface="Times New Roman" pitchFamily="18" charset="0"/>
              </a:rPr>
              <a:t> = 0.15 – 0.18 cm</a:t>
            </a:r>
            <a:r>
              <a:rPr lang="en-US" sz="2400" baseline="30000" dirty="0">
                <a:solidFill>
                  <a:srgbClr val="000000"/>
                </a:solidFill>
                <a:latin typeface="Times New Roman" pitchFamily="18" charset="0"/>
              </a:rPr>
              <a:t>-3</a:t>
            </a:r>
            <a:r>
              <a:rPr lang="en-US" dirty="0">
                <a:solidFill>
                  <a:srgbClr val="000000"/>
                </a:solidFill>
                <a:latin typeface="Times New Roman" pitchFamily="18" charset="0"/>
              </a:rPr>
              <a:t>.</a:t>
            </a:r>
          </a:p>
          <a:p>
            <a:endParaRPr lang="en-US" b="1" i="1" dirty="0">
              <a:solidFill>
                <a:srgbClr val="000000"/>
              </a:solidFill>
              <a:latin typeface="Times New Roman" pitchFamily="18" charset="0"/>
            </a:endParaRPr>
          </a:p>
          <a:p>
            <a:r>
              <a:rPr lang="en-US" b="1" i="1" dirty="0">
                <a:solidFill>
                  <a:srgbClr val="000000"/>
                </a:solidFill>
                <a:latin typeface="Times New Roman" pitchFamily="18" charset="0"/>
              </a:rPr>
              <a:t>Neutral particles play a major role in the SW-LISM interaction (Wallis 1971, 1975; Baranov &amp; </a:t>
            </a:r>
            <a:r>
              <a:rPr lang="en-US" b="1" i="1" dirty="0" err="1">
                <a:solidFill>
                  <a:srgbClr val="000000"/>
                </a:solidFill>
                <a:latin typeface="Times New Roman" pitchFamily="18" charset="0"/>
              </a:rPr>
              <a:t>Malama</a:t>
            </a:r>
            <a:r>
              <a:rPr lang="en-US" b="1" i="1" dirty="0">
                <a:solidFill>
                  <a:srgbClr val="000000"/>
                </a:solidFill>
                <a:latin typeface="Times New Roman" pitchFamily="18" charset="0"/>
              </a:rPr>
              <a:t> 1993; </a:t>
            </a:r>
            <a:r>
              <a:rPr lang="en-US" b="1" i="1" dirty="0" err="1">
                <a:solidFill>
                  <a:srgbClr val="000000"/>
                </a:solidFill>
                <a:latin typeface="Times New Roman" pitchFamily="18" charset="0"/>
              </a:rPr>
              <a:t>Zank</a:t>
            </a:r>
            <a:r>
              <a:rPr lang="en-US" b="1" i="1" dirty="0">
                <a:solidFill>
                  <a:srgbClr val="000000"/>
                </a:solidFill>
                <a:latin typeface="Times New Roman" pitchFamily="18" charset="0"/>
              </a:rPr>
              <a:t> et al., 1996; </a:t>
            </a:r>
            <a:r>
              <a:rPr lang="en-US" b="1" i="1" dirty="0" err="1">
                <a:solidFill>
                  <a:srgbClr val="000000"/>
                </a:solidFill>
                <a:latin typeface="Times New Roman" pitchFamily="18" charset="0"/>
              </a:rPr>
              <a:t>Fahr</a:t>
            </a:r>
            <a:r>
              <a:rPr lang="en-US" b="1" i="1" dirty="0">
                <a:solidFill>
                  <a:srgbClr val="000000"/>
                </a:solidFill>
                <a:latin typeface="Times New Roman" pitchFamily="18" charset="0"/>
              </a:rPr>
              <a:t> et al. 2000; </a:t>
            </a:r>
            <a:r>
              <a:rPr lang="en-US" b="1" i="1" dirty="0" err="1">
                <a:solidFill>
                  <a:srgbClr val="000000"/>
                </a:solidFill>
                <a:latin typeface="Times New Roman" pitchFamily="18" charset="0"/>
              </a:rPr>
              <a:t>Florinski</a:t>
            </a:r>
            <a:r>
              <a:rPr lang="en-US" b="1" i="1" dirty="0">
                <a:solidFill>
                  <a:srgbClr val="000000"/>
                </a:solidFill>
                <a:latin typeface="Times New Roman" pitchFamily="18" charset="0"/>
              </a:rPr>
              <a:t> et al. </a:t>
            </a:r>
            <a:r>
              <a:rPr lang="en-US" b="1" i="1" dirty="0" smtClean="0">
                <a:solidFill>
                  <a:srgbClr val="000000"/>
                </a:solidFill>
                <a:latin typeface="Times New Roman" pitchFamily="18" charset="0"/>
              </a:rPr>
              <a:t>2003-; </a:t>
            </a:r>
            <a:r>
              <a:rPr lang="en-US" b="1" i="1" dirty="0" err="1">
                <a:solidFill>
                  <a:srgbClr val="000000"/>
                </a:solidFill>
                <a:latin typeface="Times New Roman" pitchFamily="18" charset="0"/>
              </a:rPr>
              <a:t>Izmodenov</a:t>
            </a:r>
            <a:r>
              <a:rPr lang="en-US" b="1" i="1" dirty="0">
                <a:solidFill>
                  <a:srgbClr val="000000"/>
                </a:solidFill>
                <a:latin typeface="Times New Roman" pitchFamily="18" charset="0"/>
              </a:rPr>
              <a:t> et al., </a:t>
            </a:r>
            <a:r>
              <a:rPr lang="en-US" b="1" i="1" dirty="0" smtClean="0">
                <a:solidFill>
                  <a:srgbClr val="000000"/>
                </a:solidFill>
                <a:latin typeface="Times New Roman" pitchFamily="18" charset="0"/>
              </a:rPr>
              <a:t>2005-; </a:t>
            </a:r>
            <a:r>
              <a:rPr lang="en-US" b="1" i="1" dirty="0" err="1">
                <a:solidFill>
                  <a:srgbClr val="000000"/>
                </a:solidFill>
                <a:latin typeface="Times New Roman" pitchFamily="18" charset="0"/>
              </a:rPr>
              <a:t>Heerikhuisen</a:t>
            </a:r>
            <a:r>
              <a:rPr lang="en-US" b="1" i="1" dirty="0">
                <a:solidFill>
                  <a:srgbClr val="000000"/>
                </a:solidFill>
                <a:latin typeface="Times New Roman" pitchFamily="18" charset="0"/>
              </a:rPr>
              <a:t> et al., </a:t>
            </a:r>
            <a:r>
              <a:rPr lang="en-US" b="1" i="1" dirty="0" smtClean="0">
                <a:solidFill>
                  <a:srgbClr val="000000"/>
                </a:solidFill>
                <a:latin typeface="Times New Roman" pitchFamily="18" charset="0"/>
              </a:rPr>
              <a:t>2006-, </a:t>
            </a:r>
            <a:r>
              <a:rPr lang="en-US" b="1" i="1" dirty="0" err="1">
                <a:solidFill>
                  <a:srgbClr val="000000"/>
                </a:solidFill>
                <a:latin typeface="Times New Roman" pitchFamily="18" charset="0"/>
              </a:rPr>
              <a:t>Pogorelov</a:t>
            </a:r>
            <a:r>
              <a:rPr lang="en-US" b="1" i="1" dirty="0">
                <a:solidFill>
                  <a:srgbClr val="000000"/>
                </a:solidFill>
                <a:latin typeface="Times New Roman" pitchFamily="18" charset="0"/>
              </a:rPr>
              <a:t> et al. </a:t>
            </a:r>
            <a:r>
              <a:rPr lang="en-US" b="1" i="1" dirty="0" smtClean="0">
                <a:solidFill>
                  <a:srgbClr val="000000"/>
                </a:solidFill>
                <a:latin typeface="Times New Roman" pitchFamily="18" charset="0"/>
              </a:rPr>
              <a:t>2006-).</a:t>
            </a:r>
            <a:endParaRPr lang="en-US" b="1" i="1" dirty="0">
              <a:solidFill>
                <a:srgbClr val="000000"/>
              </a:solidFill>
              <a:latin typeface="Times New Roman" pitchFamily="18" charset="0"/>
            </a:endParaRPr>
          </a:p>
        </p:txBody>
      </p:sp>
      <p:sp>
        <p:nvSpPr>
          <p:cNvPr id="110598" name="TextBox 5"/>
          <p:cNvSpPr txBox="1">
            <a:spLocks noChangeArrowheads="1"/>
          </p:cNvSpPr>
          <p:nvPr/>
        </p:nvSpPr>
        <p:spPr bwMode="auto">
          <a:xfrm>
            <a:off x="762000" y="4953000"/>
            <a:ext cx="7696200" cy="1465263"/>
          </a:xfrm>
          <a:prstGeom prst="rect">
            <a:avLst/>
          </a:prstGeom>
          <a:noFill/>
          <a:ln w="9525">
            <a:noFill/>
            <a:miter lim="800000"/>
            <a:headEnd/>
            <a:tailEnd/>
          </a:ln>
        </p:spPr>
        <p:txBody>
          <a:bodyPr>
            <a:spAutoFit/>
          </a:bodyPr>
          <a:lstStyle/>
          <a:p>
            <a:r>
              <a:rPr lang="en-US">
                <a:solidFill>
                  <a:srgbClr val="000000"/>
                </a:solidFill>
                <a:latin typeface="Times New Roman" pitchFamily="18" charset="0"/>
              </a:rPr>
              <a:t>The solar wind (SW) termination shock weakens due to the SW deceleration and heating; interstellar hydrogen atoms are filtered at the heliopause due to their intensified charge exchange with decelerated ions;  the LISM velocity and temperature change due to the LISM charge exchange with the hot secondary</a:t>
            </a:r>
          </a:p>
          <a:p>
            <a:r>
              <a:rPr lang="en-US">
                <a:solidFill>
                  <a:srgbClr val="000000"/>
                </a:solidFill>
                <a:latin typeface="Times New Roman" pitchFamily="18" charset="0"/>
              </a:rPr>
              <a:t>H atoms originating in the compressed solar wind behind the termination shock.</a:t>
            </a:r>
          </a:p>
        </p:txBody>
      </p:sp>
      <p:sp>
        <p:nvSpPr>
          <p:cNvPr id="110599" name="TextBox 6"/>
          <p:cNvSpPr txBox="1">
            <a:spLocks noChangeArrowheads="1"/>
          </p:cNvSpPr>
          <p:nvPr/>
        </p:nvSpPr>
        <p:spPr bwMode="auto">
          <a:xfrm>
            <a:off x="3124200" y="2057400"/>
            <a:ext cx="304800" cy="369888"/>
          </a:xfrm>
          <a:prstGeom prst="rect">
            <a:avLst/>
          </a:prstGeom>
          <a:noFill/>
          <a:ln w="9525">
            <a:noFill/>
            <a:miter lim="800000"/>
            <a:headEnd/>
            <a:tailEnd/>
          </a:ln>
        </p:spPr>
        <p:txBody>
          <a:bodyPr>
            <a:spAutoFit/>
          </a:bodyPr>
          <a:lstStyle/>
          <a:p>
            <a:r>
              <a:rPr lang="en-US" b="1">
                <a:solidFill>
                  <a:srgbClr val="000000"/>
                </a:solidFill>
                <a:latin typeface="Times New Roman" pitchFamily="18" charset="0"/>
              </a:rPr>
              <a:t>1</a:t>
            </a:r>
          </a:p>
        </p:txBody>
      </p:sp>
      <p:sp>
        <p:nvSpPr>
          <p:cNvPr id="110600" name="TextBox 7"/>
          <p:cNvSpPr txBox="1">
            <a:spLocks noChangeArrowheads="1"/>
          </p:cNvSpPr>
          <p:nvPr/>
        </p:nvSpPr>
        <p:spPr bwMode="auto">
          <a:xfrm>
            <a:off x="2438400" y="2057400"/>
            <a:ext cx="304800" cy="369888"/>
          </a:xfrm>
          <a:prstGeom prst="rect">
            <a:avLst/>
          </a:prstGeom>
          <a:noFill/>
          <a:ln w="9525">
            <a:noFill/>
            <a:miter lim="800000"/>
            <a:headEnd/>
            <a:tailEnd/>
          </a:ln>
        </p:spPr>
        <p:txBody>
          <a:bodyPr>
            <a:spAutoFit/>
          </a:bodyPr>
          <a:lstStyle/>
          <a:p>
            <a:r>
              <a:rPr lang="en-US" b="1">
                <a:solidFill>
                  <a:srgbClr val="000000"/>
                </a:solidFill>
                <a:latin typeface="Times New Roman" pitchFamily="18" charset="0"/>
              </a:rPr>
              <a:t>1</a:t>
            </a:r>
          </a:p>
        </p:txBody>
      </p:sp>
      <p:sp>
        <p:nvSpPr>
          <p:cNvPr id="110601" name="TextBox 8"/>
          <p:cNvSpPr txBox="1">
            <a:spLocks noChangeArrowheads="1"/>
          </p:cNvSpPr>
          <p:nvPr/>
        </p:nvSpPr>
        <p:spPr bwMode="auto">
          <a:xfrm>
            <a:off x="1752600" y="3048000"/>
            <a:ext cx="304800" cy="381000"/>
          </a:xfrm>
          <a:prstGeom prst="rect">
            <a:avLst/>
          </a:prstGeom>
          <a:noFill/>
          <a:ln w="9525">
            <a:noFill/>
            <a:miter lim="800000"/>
            <a:headEnd/>
            <a:tailEnd/>
          </a:ln>
        </p:spPr>
        <p:txBody>
          <a:bodyPr>
            <a:spAutoFit/>
          </a:bodyPr>
          <a:lstStyle/>
          <a:p>
            <a:r>
              <a:rPr lang="en-US" b="1">
                <a:solidFill>
                  <a:srgbClr val="000000"/>
                </a:solidFill>
                <a:latin typeface="Times New Roman" pitchFamily="18" charset="0"/>
              </a:rPr>
              <a:t>2</a:t>
            </a:r>
          </a:p>
        </p:txBody>
      </p:sp>
      <p:sp>
        <p:nvSpPr>
          <p:cNvPr id="110602" name="TextBox 9"/>
          <p:cNvSpPr txBox="1">
            <a:spLocks noChangeArrowheads="1"/>
          </p:cNvSpPr>
          <p:nvPr/>
        </p:nvSpPr>
        <p:spPr bwMode="auto">
          <a:xfrm>
            <a:off x="914400" y="3048000"/>
            <a:ext cx="304800" cy="369888"/>
          </a:xfrm>
          <a:prstGeom prst="rect">
            <a:avLst/>
          </a:prstGeom>
          <a:noFill/>
          <a:ln w="9525">
            <a:noFill/>
            <a:miter lim="800000"/>
            <a:headEnd/>
            <a:tailEnd/>
          </a:ln>
        </p:spPr>
        <p:txBody>
          <a:bodyPr>
            <a:spAutoFit/>
          </a:bodyPr>
          <a:lstStyle/>
          <a:p>
            <a:r>
              <a:rPr lang="en-US" b="1">
                <a:solidFill>
                  <a:srgbClr val="000000"/>
                </a:solidFill>
                <a:latin typeface="Times New Roman" pitchFamily="18" charset="0"/>
              </a:rPr>
              <a:t>3</a:t>
            </a:r>
          </a:p>
        </p:txBody>
      </p:sp>
    </p:spTree>
    <p:extLst>
      <p:ext uri="{BB962C8B-B14F-4D97-AF65-F5344CB8AC3E}">
        <p14:creationId xmlns:p14="http://schemas.microsoft.com/office/powerpoint/2010/main" val="354098265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5</a:t>
            </a:fld>
            <a:endParaRPr lang="en-US"/>
          </a:p>
        </p:txBody>
      </p:sp>
      <p:sp>
        <p:nvSpPr>
          <p:cNvPr id="3" name="TextBox 2"/>
          <p:cNvSpPr txBox="1"/>
          <p:nvPr/>
        </p:nvSpPr>
        <p:spPr>
          <a:xfrm>
            <a:off x="762000" y="609600"/>
            <a:ext cx="7620000" cy="1477328"/>
          </a:xfrm>
          <a:prstGeom prst="rect">
            <a:avLst/>
          </a:prstGeom>
          <a:noFill/>
        </p:spPr>
        <p:txBody>
          <a:bodyPr wrap="square" rtlCol="0">
            <a:spAutoFit/>
          </a:bodyPr>
          <a:lstStyle/>
          <a:p>
            <a:r>
              <a:rPr lang="en-US" dirty="0" smtClean="0"/>
              <a:t>The LISM is partially ionized and charge exchange events are infrequent, hence two types of the SW-LISM interaction models. </a:t>
            </a:r>
          </a:p>
          <a:p>
            <a:pPr marL="342900" indent="-342900">
              <a:buAutoNum type="arabicParenBoth"/>
            </a:pPr>
            <a:r>
              <a:rPr lang="en-US" dirty="0" smtClean="0"/>
              <a:t>Multiple neutral atom fluids (especially useful for time-dependent modeling).</a:t>
            </a:r>
          </a:p>
          <a:p>
            <a:pPr marL="342900" indent="-342900">
              <a:buAutoNum type="arabicParenBoth"/>
            </a:pPr>
            <a:r>
              <a:rPr lang="en-US" dirty="0" smtClean="0"/>
              <a:t>Neutral atoms are treated kinetically, i.e., described more accurately.  </a:t>
            </a:r>
            <a:endParaRPr lang="en-US" dirty="0"/>
          </a:p>
        </p:txBody>
      </p:sp>
      <p:pic>
        <p:nvPicPr>
          <p:cNvPr id="4" name="Picture 3"/>
          <p:cNvPicPr>
            <a:picLocks noChangeAspect="1"/>
          </p:cNvPicPr>
          <p:nvPr/>
        </p:nvPicPr>
        <p:blipFill>
          <a:blip r:embed="rId2"/>
          <a:stretch>
            <a:fillRect/>
          </a:stretch>
        </p:blipFill>
        <p:spPr>
          <a:xfrm>
            <a:off x="990600" y="2133600"/>
            <a:ext cx="6978826" cy="3253250"/>
          </a:xfrm>
          <a:prstGeom prst="rect">
            <a:avLst/>
          </a:prstGeom>
        </p:spPr>
      </p:pic>
      <p:sp>
        <p:nvSpPr>
          <p:cNvPr id="5" name="TextBox 4"/>
          <p:cNvSpPr txBox="1"/>
          <p:nvPr/>
        </p:nvSpPr>
        <p:spPr>
          <a:xfrm>
            <a:off x="457200" y="5791200"/>
            <a:ext cx="8001000" cy="923330"/>
          </a:xfrm>
          <a:prstGeom prst="rect">
            <a:avLst/>
          </a:prstGeom>
          <a:noFill/>
        </p:spPr>
        <p:txBody>
          <a:bodyPr wrap="square" rtlCol="0">
            <a:spAutoFit/>
          </a:bodyPr>
          <a:lstStyle/>
          <a:p>
            <a:r>
              <a:rPr lang="en-US" dirty="0" smtClean="0"/>
              <a:t>Charge exchange not only changes the size of the heliosphere, but also its geometry, making it more symmetric with respect to the LISM velocity direction. The asymmetry exists with respect to the BV-plane though.</a:t>
            </a:r>
            <a:endParaRPr lang="en-US" dirty="0"/>
          </a:p>
        </p:txBody>
      </p:sp>
    </p:spTree>
    <p:extLst>
      <p:ext uri="{BB962C8B-B14F-4D97-AF65-F5344CB8AC3E}">
        <p14:creationId xmlns:p14="http://schemas.microsoft.com/office/powerpoint/2010/main" val="16381680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6</a:t>
            </a:fld>
            <a:endParaRPr lang="en-US"/>
          </a:p>
        </p:txBody>
      </p:sp>
      <p:pic>
        <p:nvPicPr>
          <p:cNvPr id="3" name="Picture 2" descr="Pogorelov_fig1a.png"/>
          <p:cNvPicPr>
            <a:picLocks noChangeAspect="1"/>
          </p:cNvPicPr>
          <p:nvPr/>
        </p:nvPicPr>
        <p:blipFill>
          <a:blip r:embed="rId2" cstate="print"/>
          <a:stretch>
            <a:fillRect/>
          </a:stretch>
        </p:blipFill>
        <p:spPr>
          <a:xfrm>
            <a:off x="457200" y="152400"/>
            <a:ext cx="3958538" cy="3521259"/>
          </a:xfrm>
          <a:prstGeom prst="rect">
            <a:avLst/>
          </a:prstGeom>
        </p:spPr>
      </p:pic>
      <p:sp>
        <p:nvSpPr>
          <p:cNvPr id="4" name="TextBox 3"/>
          <p:cNvSpPr txBox="1"/>
          <p:nvPr/>
        </p:nvSpPr>
        <p:spPr>
          <a:xfrm>
            <a:off x="4876800" y="3962400"/>
            <a:ext cx="4038600" cy="2031325"/>
          </a:xfrm>
          <a:prstGeom prst="rect">
            <a:avLst/>
          </a:prstGeom>
          <a:noFill/>
        </p:spPr>
        <p:txBody>
          <a:bodyPr wrap="square" rtlCol="0">
            <a:spAutoFit/>
          </a:bodyPr>
          <a:lstStyle/>
          <a:p>
            <a:r>
              <a:rPr lang="en-US" b="1" dirty="0" smtClean="0"/>
              <a:t>A general picture of the SW-LISM interaction. The out-of-plane component of B is shown. The patches in the tail are due to the solar cycle.</a:t>
            </a:r>
          </a:p>
          <a:p>
            <a:r>
              <a:rPr lang="en-US" b="1" dirty="0" smtClean="0"/>
              <a:t>Left panel: The IBEX ribbon: a sketch from </a:t>
            </a:r>
            <a:r>
              <a:rPr lang="en-US" b="1" dirty="0" err="1" smtClean="0"/>
              <a:t>McComas</a:t>
            </a:r>
            <a:r>
              <a:rPr lang="en-US" b="1" dirty="0" smtClean="0"/>
              <a:t> et al. (2010).</a:t>
            </a:r>
            <a:endParaRPr lang="en-US" b="1" dirty="0"/>
          </a:p>
        </p:txBody>
      </p:sp>
      <p:pic>
        <p:nvPicPr>
          <p:cNvPr id="5" name="Picture 4"/>
          <p:cNvPicPr>
            <a:picLocks noChangeAspect="1"/>
          </p:cNvPicPr>
          <p:nvPr/>
        </p:nvPicPr>
        <p:blipFill>
          <a:blip r:embed="rId3"/>
          <a:stretch>
            <a:fillRect/>
          </a:stretch>
        </p:blipFill>
        <p:spPr>
          <a:xfrm>
            <a:off x="4682735" y="152400"/>
            <a:ext cx="3740930" cy="3521259"/>
          </a:xfrm>
          <a:prstGeom prst="rect">
            <a:avLst/>
          </a:prstGeom>
        </p:spPr>
      </p:pic>
      <p:pic>
        <p:nvPicPr>
          <p:cNvPr id="7" name="Picture 6"/>
          <p:cNvPicPr>
            <a:picLocks noChangeAspect="1"/>
          </p:cNvPicPr>
          <p:nvPr/>
        </p:nvPicPr>
        <p:blipFill>
          <a:blip r:embed="rId4"/>
          <a:stretch>
            <a:fillRect/>
          </a:stretch>
        </p:blipFill>
        <p:spPr>
          <a:xfrm>
            <a:off x="381000" y="3823064"/>
            <a:ext cx="4398975" cy="2783000"/>
          </a:xfrm>
          <a:prstGeom prst="rect">
            <a:avLst/>
          </a:prstGeom>
        </p:spPr>
      </p:pic>
    </p:spTree>
    <p:extLst>
      <p:ext uri="{BB962C8B-B14F-4D97-AF65-F5344CB8AC3E}">
        <p14:creationId xmlns:p14="http://schemas.microsoft.com/office/powerpoint/2010/main" val="18742484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6"/>
          <p:cNvSpPr>
            <a:spLocks noGrp="1" noChangeArrowheads="1"/>
          </p:cNvSpPr>
          <p:nvPr>
            <p:ph type="sldNum" sz="quarter" idx="12"/>
          </p:nvPr>
        </p:nvSpPr>
        <p:spPr/>
        <p:txBody>
          <a:bodyPr/>
          <a:lstStyle/>
          <a:p>
            <a:pPr>
              <a:defRPr/>
            </a:pPr>
            <a:fld id="{9A04D6A2-1E48-479F-A7FC-C3A0C3744A6B}" type="slidenum">
              <a:rPr lang="en-US"/>
              <a:pPr>
                <a:defRPr/>
              </a:pPr>
              <a:t>7</a:t>
            </a:fld>
            <a:endParaRPr lang="en-US"/>
          </a:p>
        </p:txBody>
      </p:sp>
      <p:sp>
        <p:nvSpPr>
          <p:cNvPr id="16387" name="Slide Number Placeholder 1"/>
          <p:cNvSpPr txBox="1">
            <a:spLocks noGrp="1"/>
          </p:cNvSpPr>
          <p:nvPr/>
        </p:nvSpPr>
        <p:spPr bwMode="auto">
          <a:xfrm>
            <a:off x="6553200" y="6245225"/>
            <a:ext cx="2133600" cy="476250"/>
          </a:xfrm>
          <a:prstGeom prst="rect">
            <a:avLst/>
          </a:prstGeom>
          <a:noFill/>
          <a:ln w="9525">
            <a:noFill/>
            <a:miter lim="800000"/>
            <a:headEnd/>
            <a:tailEnd/>
          </a:ln>
        </p:spPr>
        <p:txBody>
          <a:bodyPr/>
          <a:lstStyle/>
          <a:p>
            <a:pPr algn="r"/>
            <a:fld id="{E043E6CE-E184-4C82-B32C-5061A2EE11F7}" type="slidenum">
              <a:rPr lang="en-US" sz="1400">
                <a:latin typeface="Calibri" pitchFamily="34" charset="0"/>
              </a:rPr>
              <a:pPr algn="r"/>
              <a:t>7</a:t>
            </a:fld>
            <a:endParaRPr lang="en-US" sz="1400">
              <a:latin typeface="Calibri" pitchFamily="34" charset="0"/>
            </a:endParaRPr>
          </a:p>
        </p:txBody>
      </p:sp>
      <p:pic>
        <p:nvPicPr>
          <p:cNvPr id="16388" name="Picture 2" descr="APJ.png"/>
          <p:cNvPicPr>
            <a:picLocks noChangeAspect="1"/>
          </p:cNvPicPr>
          <p:nvPr/>
        </p:nvPicPr>
        <p:blipFill>
          <a:blip r:embed="rId2" cstate="print"/>
          <a:srcRect/>
          <a:stretch>
            <a:fillRect/>
          </a:stretch>
        </p:blipFill>
        <p:spPr bwMode="auto">
          <a:xfrm>
            <a:off x="76200" y="914400"/>
            <a:ext cx="4448175" cy="3962400"/>
          </a:xfrm>
          <a:prstGeom prst="rect">
            <a:avLst/>
          </a:prstGeom>
          <a:noFill/>
          <a:ln w="9525">
            <a:noFill/>
            <a:miter lim="800000"/>
            <a:headEnd/>
            <a:tailEnd/>
          </a:ln>
        </p:spPr>
      </p:pic>
      <p:pic>
        <p:nvPicPr>
          <p:cNvPr id="16389" name="Picture 3" descr="BR0_3.png"/>
          <p:cNvPicPr>
            <a:picLocks noChangeAspect="1"/>
          </p:cNvPicPr>
          <p:nvPr/>
        </p:nvPicPr>
        <p:blipFill>
          <a:blip r:embed="rId3" cstate="print"/>
          <a:srcRect/>
          <a:stretch>
            <a:fillRect/>
          </a:stretch>
        </p:blipFill>
        <p:spPr bwMode="auto">
          <a:xfrm>
            <a:off x="4572000" y="914400"/>
            <a:ext cx="4451350" cy="3962400"/>
          </a:xfrm>
          <a:prstGeom prst="rect">
            <a:avLst/>
          </a:prstGeom>
          <a:noFill/>
          <a:ln w="9525">
            <a:noFill/>
            <a:miter lim="800000"/>
            <a:headEnd/>
            <a:tailEnd/>
          </a:ln>
        </p:spPr>
      </p:pic>
      <p:sp>
        <p:nvSpPr>
          <p:cNvPr id="16390" name="Text Box 6"/>
          <p:cNvSpPr txBox="1">
            <a:spLocks noChangeArrowheads="1"/>
          </p:cNvSpPr>
          <p:nvPr/>
        </p:nvSpPr>
        <p:spPr bwMode="auto">
          <a:xfrm>
            <a:off x="609600" y="5257800"/>
            <a:ext cx="7543800" cy="1200150"/>
          </a:xfrm>
          <a:prstGeom prst="rect">
            <a:avLst/>
          </a:prstGeom>
          <a:noFill/>
          <a:ln w="9525">
            <a:noFill/>
            <a:miter lim="800000"/>
            <a:headEnd/>
            <a:tailEnd/>
          </a:ln>
        </p:spPr>
        <p:txBody>
          <a:bodyPr>
            <a:spAutoFit/>
          </a:bodyPr>
          <a:lstStyle/>
          <a:p>
            <a:pPr>
              <a:spcBef>
                <a:spcPct val="50000"/>
              </a:spcBef>
            </a:pPr>
            <a:r>
              <a:rPr lang="en-US">
                <a:latin typeface="Times New Roman" pitchFamily="18" charset="0"/>
                <a:cs typeface="Times New Roman" pitchFamily="18" charset="0"/>
              </a:rPr>
              <a:t>The heliopause colored by the total pressure, ISMF lines draping the HP, and the surface B·R=0 in the MHD-kinetic simulation from Pogorelov et al. (2009). The ISMF is from </a:t>
            </a:r>
            <a:r>
              <a:rPr lang="el-GR">
                <a:latin typeface="Times New Roman" pitchFamily="18" charset="0"/>
                <a:cs typeface="Times New Roman" pitchFamily="18" charset="0"/>
              </a:rPr>
              <a:t>λ</a:t>
            </a:r>
            <a:r>
              <a:rPr lang="en-US">
                <a:latin typeface="Times New Roman" pitchFamily="18" charset="0"/>
                <a:cs typeface="Times New Roman" pitchFamily="18" charset="0"/>
              </a:rPr>
              <a:t> ≈ 236º and b ≈ 30º. The direction </a:t>
            </a:r>
            <a:r>
              <a:rPr lang="en-US">
                <a:latin typeface="Times New Roman" pitchFamily="18" charset="0"/>
                <a:cs typeface="Times New Roman" pitchFamily="18" charset="0"/>
                <a:sym typeface="Symbol" pitchFamily="18" charset="2"/>
              </a:rPr>
              <a:t>=224 and b=41 fits the IBEX observations better. In both cases, the BV-plane is parallel to the HDP.</a:t>
            </a:r>
            <a:endParaRPr lang="en-US">
              <a:latin typeface="Times New Roman" pitchFamily="18" charset="0"/>
              <a:cs typeface="Times New Roman" pitchFamily="18" charset="0"/>
            </a:endParaRPr>
          </a:p>
        </p:txBody>
      </p:sp>
      <p:sp>
        <p:nvSpPr>
          <p:cNvPr id="16391" name="TextBox 6"/>
          <p:cNvSpPr txBox="1">
            <a:spLocks noChangeArrowheads="1"/>
          </p:cNvSpPr>
          <p:nvPr/>
        </p:nvSpPr>
        <p:spPr bwMode="auto">
          <a:xfrm>
            <a:off x="381000" y="381000"/>
            <a:ext cx="7924800" cy="646113"/>
          </a:xfrm>
          <a:prstGeom prst="rect">
            <a:avLst/>
          </a:prstGeom>
          <a:noFill/>
          <a:ln w="9525">
            <a:noFill/>
            <a:miter lim="800000"/>
            <a:headEnd/>
            <a:tailEnd/>
          </a:ln>
        </p:spPr>
        <p:txBody>
          <a:bodyPr>
            <a:spAutoFit/>
          </a:bodyPr>
          <a:lstStyle/>
          <a:p>
            <a:pPr algn="ctr"/>
            <a:r>
              <a:rPr lang="en-US" b="1"/>
              <a:t>ISMF Direction at the Heliopause Surface</a:t>
            </a:r>
          </a:p>
          <a:p>
            <a:pPr algn="ctr"/>
            <a:endParaRPr lang="en-US"/>
          </a:p>
        </p:txBody>
      </p:sp>
    </p:spTree>
    <p:extLst>
      <p:ext uri="{BB962C8B-B14F-4D97-AF65-F5344CB8AC3E}">
        <p14:creationId xmlns:p14="http://schemas.microsoft.com/office/powerpoint/2010/main" val="259368695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C259341-E9B7-478E-87D1-7B7925621472}" type="slidenum">
              <a:rPr lang="en-US" smtClean="0"/>
              <a:pPr>
                <a:defRPr/>
              </a:pPr>
              <a:t>8</a:t>
            </a:fld>
            <a:endParaRPr lang="en-US"/>
          </a:p>
        </p:txBody>
      </p:sp>
      <p:pic>
        <p:nvPicPr>
          <p:cNvPr id="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 y="1676400"/>
            <a:ext cx="4048125"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1676400"/>
            <a:ext cx="40386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4800600"/>
            <a:ext cx="8077200" cy="1176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676400" y="6356350"/>
            <a:ext cx="5410200" cy="369332"/>
          </a:xfrm>
          <a:prstGeom prst="rect">
            <a:avLst/>
          </a:prstGeom>
          <a:noFill/>
        </p:spPr>
        <p:txBody>
          <a:bodyPr wrap="square" rtlCol="0">
            <a:spAutoFit/>
          </a:bodyPr>
          <a:lstStyle/>
          <a:p>
            <a:pPr algn="ctr"/>
            <a:r>
              <a:rPr lang="en-US" b="1" dirty="0" smtClean="0"/>
              <a:t>From </a:t>
            </a:r>
            <a:r>
              <a:rPr lang="en-US" b="1" dirty="0" err="1" smtClean="0"/>
              <a:t>Heerikhuisen</a:t>
            </a:r>
            <a:r>
              <a:rPr lang="en-US" b="1" dirty="0" smtClean="0"/>
              <a:t> et al. (2010)</a:t>
            </a:r>
            <a:endParaRPr lang="en-US" b="1" dirty="0"/>
          </a:p>
        </p:txBody>
      </p:sp>
      <p:sp>
        <p:nvSpPr>
          <p:cNvPr id="7" name="TextBox 6"/>
          <p:cNvSpPr txBox="1"/>
          <p:nvPr/>
        </p:nvSpPr>
        <p:spPr>
          <a:xfrm>
            <a:off x="838200" y="762000"/>
            <a:ext cx="7086600" cy="369332"/>
          </a:xfrm>
          <a:prstGeom prst="rect">
            <a:avLst/>
          </a:prstGeom>
          <a:noFill/>
        </p:spPr>
        <p:txBody>
          <a:bodyPr wrap="square" rtlCol="0">
            <a:spAutoFit/>
          </a:bodyPr>
          <a:lstStyle/>
          <a:p>
            <a:pPr algn="ctr"/>
            <a:r>
              <a:rPr lang="en-US" b="1" dirty="0" smtClean="0"/>
              <a:t>Deriving the IBEX Ribbon from Numerical Simulations</a:t>
            </a:r>
            <a:endParaRPr lang="en-US" b="1" dirty="0"/>
          </a:p>
        </p:txBody>
      </p:sp>
    </p:spTree>
    <p:extLst>
      <p:ext uri="{BB962C8B-B14F-4D97-AF65-F5344CB8AC3E}">
        <p14:creationId xmlns:p14="http://schemas.microsoft.com/office/powerpoint/2010/main" val="11148453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Slide Number Placeholder 3"/>
          <p:cNvSpPr>
            <a:spLocks noGrp="1"/>
          </p:cNvSpPr>
          <p:nvPr>
            <p:ph type="sldNum" sz="quarter" idx="12"/>
          </p:nvPr>
        </p:nvSpPr>
        <p:spPr bwMode="auto">
          <a:noFill/>
          <a:ln>
            <a:miter lim="800000"/>
            <a:headEnd/>
            <a:tailEnd/>
          </a:ln>
        </p:spPr>
        <p:txBody>
          <a:bodyPr/>
          <a:lstStyle/>
          <a:p>
            <a:fld id="{BD8392B1-D943-49A9-A49C-7357999DE3BF}" type="slidenum">
              <a:rPr lang="en-US" smtClean="0">
                <a:latin typeface="Calibri" pitchFamily="34" charset="0"/>
                <a:ea typeface="MS PGothic" pitchFamily="34" charset="-128"/>
              </a:rPr>
              <a:pPr/>
              <a:t>9</a:t>
            </a:fld>
            <a:endParaRPr lang="en-US" smtClean="0">
              <a:latin typeface="Calibri" pitchFamily="34" charset="0"/>
              <a:ea typeface="MS PGothic" pitchFamily="34" charset="-128"/>
            </a:endParaRPr>
          </a:p>
        </p:txBody>
      </p:sp>
      <p:sp>
        <p:nvSpPr>
          <p:cNvPr id="3075" name="TextBox 2"/>
          <p:cNvSpPr txBox="1">
            <a:spLocks noChangeArrowheads="1"/>
          </p:cNvSpPr>
          <p:nvPr/>
        </p:nvSpPr>
        <p:spPr bwMode="auto">
          <a:xfrm>
            <a:off x="2209800" y="381000"/>
            <a:ext cx="4800600" cy="369332"/>
          </a:xfrm>
          <a:prstGeom prst="rect">
            <a:avLst/>
          </a:prstGeom>
          <a:noFill/>
          <a:ln w="9525">
            <a:noFill/>
            <a:miter lim="800000"/>
            <a:headEnd/>
            <a:tailEnd/>
          </a:ln>
        </p:spPr>
        <p:txBody>
          <a:bodyPr wrap="square">
            <a:spAutoFit/>
          </a:bodyPr>
          <a:lstStyle/>
          <a:p>
            <a:pPr algn="ctr"/>
            <a:r>
              <a:rPr lang="en-US" b="1" dirty="0" smtClean="0">
                <a:solidFill>
                  <a:schemeClr val="tx2"/>
                </a:solidFill>
              </a:rPr>
              <a:t>Requirements to the Model Development</a:t>
            </a:r>
            <a:endParaRPr lang="en-US" b="1" dirty="0">
              <a:solidFill>
                <a:schemeClr val="tx2"/>
              </a:solidFill>
            </a:endParaRPr>
          </a:p>
        </p:txBody>
      </p:sp>
      <p:sp>
        <p:nvSpPr>
          <p:cNvPr id="4100" name="TextBox 4"/>
          <p:cNvSpPr txBox="1">
            <a:spLocks noChangeArrowheads="1"/>
          </p:cNvSpPr>
          <p:nvPr/>
        </p:nvSpPr>
        <p:spPr bwMode="auto">
          <a:xfrm>
            <a:off x="152400" y="838200"/>
            <a:ext cx="8763000" cy="5693866"/>
          </a:xfrm>
          <a:prstGeom prst="rect">
            <a:avLst/>
          </a:prstGeom>
          <a:noFill/>
          <a:ln w="9525">
            <a:noFill/>
            <a:miter lim="800000"/>
            <a:headEnd/>
            <a:tailEnd/>
          </a:ln>
        </p:spPr>
        <p:txBody>
          <a:bodyPr wrap="square">
            <a:spAutoFit/>
          </a:bodyPr>
          <a:lstStyle/>
          <a:p>
            <a:pPr marL="342900" indent="-342900">
              <a:buAutoNum type="arabicPeriod"/>
              <a:defRPr/>
            </a:pPr>
            <a:r>
              <a:rPr lang="en-US" sz="1400" b="1" dirty="0" smtClean="0">
                <a:ea typeface="+mn-ea"/>
                <a:cs typeface="Arial" charset="0"/>
              </a:rPr>
              <a:t>Interaction of the local interstellar medium (LISM) with the </a:t>
            </a:r>
            <a:r>
              <a:rPr lang="en-US" sz="1400" b="1" dirty="0" err="1" smtClean="0">
                <a:ea typeface="+mn-ea"/>
                <a:cs typeface="Arial" charset="0"/>
              </a:rPr>
              <a:t>heliosphere</a:t>
            </a:r>
            <a:r>
              <a:rPr lang="en-US" sz="1400" b="1" dirty="0" smtClean="0">
                <a:ea typeface="+mn-ea"/>
                <a:cs typeface="Arial" charset="0"/>
              </a:rPr>
              <a:t> involves MHD discontinuities on multiple scales: </a:t>
            </a:r>
            <a:r>
              <a:rPr lang="en-US" sz="1400" b="1" dirty="0" smtClean="0">
                <a:solidFill>
                  <a:srgbClr val="FF0000"/>
                </a:solidFill>
                <a:ea typeface="+mn-ea"/>
                <a:cs typeface="Arial" charset="0"/>
              </a:rPr>
              <a:t>Efficient shock-capturing methods should be implemented in an adaptive mesh refinement (AMR) framework.</a:t>
            </a:r>
          </a:p>
          <a:p>
            <a:pPr marL="342900" indent="-342900">
              <a:buAutoNum type="arabicPeriod"/>
              <a:defRPr/>
            </a:pPr>
            <a:endParaRPr lang="en-US" sz="1400" b="1" dirty="0" smtClean="0">
              <a:ea typeface="+mn-ea"/>
              <a:cs typeface="Arial" charset="0"/>
            </a:endParaRPr>
          </a:p>
          <a:p>
            <a:pPr marL="342900" indent="-342900">
              <a:buAutoNum type="arabicPeriod"/>
              <a:defRPr/>
            </a:pPr>
            <a:r>
              <a:rPr lang="en-US" sz="1400" b="1" dirty="0" smtClean="0">
                <a:ea typeface="+mn-ea"/>
                <a:cs typeface="Arial" charset="0"/>
              </a:rPr>
              <a:t>LISM is partially ionized: </a:t>
            </a:r>
            <a:r>
              <a:rPr lang="en-US" sz="1400" b="1" dirty="0" smtClean="0">
                <a:solidFill>
                  <a:srgbClr val="FF0000"/>
                </a:solidFill>
                <a:ea typeface="+mn-ea"/>
                <a:cs typeface="Arial" charset="0"/>
              </a:rPr>
              <a:t>Charge exchange (collisions) between neutral atoms and ions should be taken into account, e.g., through a multi-fluid, multi-component approach.</a:t>
            </a:r>
          </a:p>
          <a:p>
            <a:pPr marL="342900" indent="-342900">
              <a:buAutoNum type="arabicPeriod"/>
              <a:defRPr/>
            </a:pPr>
            <a:endParaRPr lang="en-US" sz="1400" b="1" dirty="0" smtClean="0">
              <a:solidFill>
                <a:srgbClr val="FF0000"/>
              </a:solidFill>
              <a:ea typeface="+mn-ea"/>
              <a:cs typeface="Arial" charset="0"/>
            </a:endParaRPr>
          </a:p>
          <a:p>
            <a:pPr marL="342900" indent="-342900">
              <a:defRPr/>
            </a:pPr>
            <a:r>
              <a:rPr lang="en-US" sz="1400" b="1" dirty="0" smtClean="0">
                <a:ea typeface="+mn-ea"/>
                <a:cs typeface="Arial" charset="0"/>
              </a:rPr>
              <a:t>3.	Charge exchange events are very infrequent: </a:t>
            </a:r>
            <a:r>
              <a:rPr lang="en-US" sz="1400" b="1" dirty="0" smtClean="0">
                <a:solidFill>
                  <a:srgbClr val="FF0000"/>
                </a:solidFill>
                <a:ea typeface="+mn-ea"/>
                <a:cs typeface="Arial" charset="0"/>
              </a:rPr>
              <a:t>MHD equations </a:t>
            </a:r>
            <a:r>
              <a:rPr lang="en-US" sz="1400" b="1" smtClean="0">
                <a:solidFill>
                  <a:srgbClr val="FF0000"/>
                </a:solidFill>
                <a:ea typeface="+mn-ea"/>
                <a:cs typeface="Arial" charset="0"/>
              </a:rPr>
              <a:t>should be coupled </a:t>
            </a:r>
            <a:r>
              <a:rPr lang="en-US" sz="1400" b="1" dirty="0" smtClean="0">
                <a:solidFill>
                  <a:srgbClr val="FF0000"/>
                </a:solidFill>
                <a:ea typeface="+mn-ea"/>
                <a:cs typeface="Arial" charset="0"/>
              </a:rPr>
              <a:t>with the kinetic Boltzmann equation</a:t>
            </a:r>
            <a:r>
              <a:rPr lang="en-US" sz="1400" b="1" dirty="0" smtClean="0">
                <a:ea typeface="+mn-ea"/>
                <a:cs typeface="Arial" charset="0"/>
              </a:rPr>
              <a:t>.</a:t>
            </a:r>
          </a:p>
          <a:p>
            <a:pPr marL="342900" indent="-342900">
              <a:defRPr/>
            </a:pPr>
            <a:endParaRPr lang="en-US" sz="1400" b="1" dirty="0" smtClean="0">
              <a:ea typeface="+mn-ea"/>
              <a:cs typeface="Arial" charset="0"/>
            </a:endParaRPr>
          </a:p>
          <a:p>
            <a:pPr marL="342900" indent="-342900">
              <a:buAutoNum type="arabicPeriod" startAt="4"/>
              <a:defRPr/>
            </a:pPr>
            <a:r>
              <a:rPr lang="en-US" sz="1400" b="1" dirty="0" smtClean="0">
                <a:ea typeface="+mn-ea"/>
                <a:cs typeface="Arial" charset="0"/>
              </a:rPr>
              <a:t>Charge exchange of LISM atoms with solar wind (SW) ions creates non-thermal ions (pickup ions, PUIs): </a:t>
            </a:r>
            <a:r>
              <a:rPr lang="en-US" sz="1400" b="1" dirty="0" smtClean="0">
                <a:solidFill>
                  <a:srgbClr val="FF0000"/>
                </a:solidFill>
                <a:ea typeface="+mn-ea"/>
                <a:cs typeface="Arial" charset="0"/>
              </a:rPr>
              <a:t>PUIs should be treated separately, e.g., by solving the Fokker-Planck equation, but simpler models are also used.  </a:t>
            </a:r>
          </a:p>
          <a:p>
            <a:pPr marL="342900" indent="-342900">
              <a:buAutoNum type="arabicPeriod" startAt="4"/>
              <a:defRPr/>
            </a:pPr>
            <a:endParaRPr lang="en-US" sz="1400" b="1" dirty="0" smtClean="0">
              <a:solidFill>
                <a:srgbClr val="FF0000"/>
              </a:solidFill>
              <a:ea typeface="+mn-ea"/>
              <a:cs typeface="Arial" charset="0"/>
            </a:endParaRPr>
          </a:p>
          <a:p>
            <a:pPr marL="342900" indent="-342900">
              <a:buAutoNum type="arabicPeriod" startAt="4"/>
              <a:defRPr/>
            </a:pPr>
            <a:r>
              <a:rPr lang="en-US" sz="1400" b="1" dirty="0" smtClean="0">
                <a:ea typeface="+mn-ea"/>
                <a:cs typeface="Arial" charset="0"/>
              </a:rPr>
              <a:t>The PUI distribution function is unstable: </a:t>
            </a:r>
            <a:r>
              <a:rPr lang="en-US" sz="1400" b="1" dirty="0" smtClean="0">
                <a:solidFill>
                  <a:srgbClr val="FF0000"/>
                </a:solidFill>
                <a:ea typeface="+mn-ea"/>
                <a:cs typeface="Arial" charset="0"/>
              </a:rPr>
              <a:t>Generation of turbulence and its interaction with ions should be addressed properly.</a:t>
            </a:r>
            <a:endParaRPr lang="en-US" sz="1400" b="1" dirty="0" smtClean="0">
              <a:ea typeface="+mn-ea"/>
              <a:cs typeface="Arial" charset="0"/>
            </a:endParaRPr>
          </a:p>
          <a:p>
            <a:pPr marL="342900" indent="-342900">
              <a:buAutoNum type="arabicPeriod" startAt="3"/>
              <a:defRPr/>
            </a:pPr>
            <a:endParaRPr lang="en-US" sz="1400" b="1" dirty="0" smtClean="0">
              <a:ea typeface="+mn-ea"/>
              <a:cs typeface="Arial" charset="0"/>
            </a:endParaRPr>
          </a:p>
          <a:p>
            <a:pPr marL="342900" indent="-342900">
              <a:buAutoNum type="arabicPeriod" startAt="6"/>
              <a:defRPr/>
            </a:pPr>
            <a:r>
              <a:rPr lang="en-US" sz="1400" b="1" dirty="0" smtClean="0">
                <a:ea typeface="+mn-ea"/>
                <a:cs typeface="Arial" charset="0"/>
              </a:rPr>
              <a:t>SW is time-dependent on different time scales: </a:t>
            </a:r>
            <a:r>
              <a:rPr lang="en-US" sz="1400" b="1" dirty="0" smtClean="0">
                <a:solidFill>
                  <a:srgbClr val="FF0000"/>
                </a:solidFill>
                <a:ea typeface="+mn-ea"/>
                <a:cs typeface="Arial" charset="0"/>
              </a:rPr>
              <a:t>Spacecraft data and remote measurements should be used to create the boundary conditions.</a:t>
            </a:r>
          </a:p>
          <a:p>
            <a:pPr marL="342900" indent="-342900">
              <a:buAutoNum type="arabicPeriod" startAt="6"/>
              <a:defRPr/>
            </a:pPr>
            <a:endParaRPr lang="en-US" sz="1400" b="1" dirty="0" smtClean="0">
              <a:solidFill>
                <a:srgbClr val="FF0000"/>
              </a:solidFill>
              <a:ea typeface="+mn-ea"/>
              <a:cs typeface="Arial" charset="0"/>
            </a:endParaRPr>
          </a:p>
          <a:p>
            <a:pPr marL="342900" indent="-342900">
              <a:buAutoNum type="arabicPeriod" startAt="6"/>
              <a:defRPr/>
            </a:pPr>
            <a:r>
              <a:rPr lang="en-US" sz="1400" b="1" dirty="0" smtClean="0">
                <a:ea typeface="+mn-ea"/>
                <a:cs typeface="Arial" charset="0"/>
              </a:rPr>
              <a:t>Galactic cosmic ray transport can be simulated using the background plasma. </a:t>
            </a:r>
            <a:r>
              <a:rPr lang="en-US" sz="1400" b="1" dirty="0" smtClean="0">
                <a:solidFill>
                  <a:srgbClr val="FF0000"/>
                </a:solidFill>
                <a:ea typeface="+mn-ea"/>
                <a:cs typeface="Arial" charset="0"/>
              </a:rPr>
              <a:t>Efficient data extraction is necessary.</a:t>
            </a:r>
          </a:p>
          <a:p>
            <a:pPr marL="342900" indent="-342900">
              <a:buAutoNum type="arabicPeriod" startAt="3"/>
              <a:defRPr/>
            </a:pPr>
            <a:endParaRPr lang="en-US" sz="1400" b="1" dirty="0" smtClean="0">
              <a:ea typeface="+mn-ea"/>
              <a:cs typeface="Arial" charset="0"/>
            </a:endParaRPr>
          </a:p>
          <a:p>
            <a:pPr marL="342900" indent="-342900">
              <a:defRPr/>
            </a:pPr>
            <a:r>
              <a:rPr lang="en-US" sz="1400" b="1" dirty="0" smtClean="0">
                <a:ea typeface="+mn-ea"/>
                <a:cs typeface="Arial" charset="0"/>
              </a:rPr>
              <a:t>8.	Disparate spatial scales should be resolved for meaningful comparisons with observational data, which results in large data sets: </a:t>
            </a:r>
            <a:r>
              <a:rPr lang="en-US" sz="1400" b="1" dirty="0" smtClean="0">
                <a:solidFill>
                  <a:srgbClr val="FF0000"/>
                </a:solidFill>
                <a:ea typeface="+mn-ea"/>
                <a:cs typeface="Arial" charset="0"/>
              </a:rPr>
              <a:t>Efficient I/O procedures should be developed and scalable parallelization implemented.</a:t>
            </a:r>
          </a:p>
        </p:txBody>
      </p:sp>
    </p:spTree>
    <p:extLst>
      <p:ext uri="{BB962C8B-B14F-4D97-AF65-F5344CB8AC3E}">
        <p14:creationId xmlns:p14="http://schemas.microsoft.com/office/powerpoint/2010/main" val="219239540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18102</TotalTime>
  <Words>1593</Words>
  <Application>Microsoft Office PowerPoint</Application>
  <PresentationFormat>On-screen Show (4:3)</PresentationFormat>
  <Paragraphs>157</Paragraphs>
  <Slides>28</Slides>
  <Notes>5</Notes>
  <HiddenSlides>0</HiddenSlides>
  <MMClips>3</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28</vt:i4>
      </vt:variant>
    </vt:vector>
  </HeadingPairs>
  <TitlesOfParts>
    <vt:vector size="37" baseType="lpstr">
      <vt:lpstr>ＭＳ Ｐゴシック</vt:lpstr>
      <vt:lpstr>ＭＳ Ｐゴシック</vt:lpstr>
      <vt:lpstr>Arial</vt:lpstr>
      <vt:lpstr>Arial Black</vt:lpstr>
      <vt:lpstr>Calibri</vt:lpstr>
      <vt:lpstr>Symbol</vt:lpstr>
      <vt:lpstr>Times</vt:lpstr>
      <vt:lpstr>Times New Roman</vt:lpstr>
      <vt:lpstr>Office Theme</vt:lpstr>
      <vt:lpstr> Heliosphere in the Local Interstellar Medium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Solar Wind Behavior at Voyager Spacecraft from the Simulation Perspective</dc:title>
  <dc:creator>Nikolai Pogorelov</dc:creator>
  <cp:lastModifiedBy>Windows User</cp:lastModifiedBy>
  <cp:revision>818</cp:revision>
  <dcterms:created xsi:type="dcterms:W3CDTF">2012-08-29T21:29:14Z</dcterms:created>
  <dcterms:modified xsi:type="dcterms:W3CDTF">2023-05-18T02:16:52Z</dcterms:modified>
</cp:coreProperties>
</file>